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1" r:id="rId2"/>
    <p:sldId id="278" r:id="rId3"/>
    <p:sldId id="279" r:id="rId4"/>
    <p:sldId id="280" r:id="rId5"/>
    <p:sldId id="281" r:id="rId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71" autoAdjust="0"/>
  </p:normalViewPr>
  <p:slideViewPr>
    <p:cSldViewPr>
      <p:cViewPr varScale="1">
        <p:scale>
          <a:sx n="108" d="100"/>
          <a:sy n="108" d="100"/>
        </p:scale>
        <p:origin x="17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897DD-25A5-43A6-A5EA-4D0B55009F11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3DB15-CE70-4045-B7EE-3FA1C023CD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714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417204"/>
            <a:ext cx="6768752" cy="3875892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КГКП «Учебно-методический центр развития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образования Карагандинской области»</a:t>
            </a:r>
          </a:p>
          <a:p>
            <a:pPr algn="ctr">
              <a:buNone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1800" b="1" dirty="0" smtClean="0">
              <a:latin typeface="Arial" panose="020B0604020202020204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1800" b="1" dirty="0">
              <a:latin typeface="Arial" panose="020B0604020202020204" pitchFamily="34" charset="0"/>
              <a:cs typeface="Arial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Лицейский и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гимназийский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компонент как средство развития функциональной грамотности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72" y="285728"/>
            <a:ext cx="1408240" cy="781468"/>
          </a:xfrm>
          <a:prstGeom prst="rect">
            <a:avLst/>
          </a:prstGeom>
        </p:spPr>
      </p:pic>
      <p:pic>
        <p:nvPicPr>
          <p:cNvPr id="5" name="Picture 2" descr="C:\Users\Айганым\Desktop\эмблема умц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970" y="417204"/>
            <a:ext cx="123312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8" y="5229200"/>
            <a:ext cx="9144000" cy="5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Типовые правила</a:t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деятельности организации образования по уровням образования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4040188" cy="360040"/>
          </a:xfrm>
          <a:solidFill>
            <a:srgbClr val="00B0F0"/>
          </a:solidFill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ctr"/>
            <a:endParaRPr lang="ru-RU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задачи школ: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484784"/>
            <a:ext cx="4040188" cy="51125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 создание условий для развития функциональной грамотности учащихся через освоение образовательных программ, направленных на формирование и развитие компетентной личности;</a:t>
            </a:r>
          </a:p>
          <a:p>
            <a:pPr marL="0" indent="0" algn="just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2) обеспечение получения обучающимися базисных основ наук, предусмотренных соответствующим государственным общеобязательным стандартом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образования;</a:t>
            </a:r>
          </a:p>
          <a:p>
            <a:pPr marL="0" indent="0" algn="just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 развитие творческих, духовных и физических возможностей личности, формирование прочных основ нравственности и здорового образа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жизни;</a:t>
            </a:r>
          </a:p>
          <a:p>
            <a:pPr marL="0" indent="0" algn="just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 воспитание гражданственности и патриотизма, любви к своей Родине - Республике Казахстан, уважения к государственным символам и государственному языку, почитания народных традиций, нетерпимости к любым антиконституционным и антиобщественным проявлениям;</a:t>
            </a:r>
          </a:p>
          <a:p>
            <a:pPr marL="0" indent="0" algn="just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 воспитание личности с активной гражданской позицией, формирование потребностей участвовать в общественно-политической, экономической и культурной жизни республики, осознанного отношения личности к своим правам и обязанностям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6) приобщение к достижениям отечественной и мировой культуры, изучение истории, обычаев и традиций казахского народа и других национальностей, проживающих в Республике Казахстан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) создание условий, обеспечивающих равный доступ к образованию для всех обучающихся с учетом особых образовательных потребностей и индивидуальных возможностей.</a:t>
            </a:r>
          </a:p>
          <a:p>
            <a:pPr algn="just"/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980728"/>
            <a:ext cx="4391471" cy="864096"/>
          </a:xfrm>
          <a:solidFill>
            <a:srgbClr val="00B0F0"/>
          </a:solidFill>
        </p:spPr>
        <p:txBody>
          <a:bodyPr>
            <a:normAutofit fontScale="25000" lnSpcReduction="20000"/>
          </a:bodyPr>
          <a:lstStyle/>
          <a:p>
            <a:pPr algn="ctr"/>
            <a:endParaRPr lang="ru-RU" dirty="0"/>
          </a:p>
          <a:p>
            <a:pPr algn="ctr"/>
            <a:endParaRPr lang="ru-RU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Основными </a:t>
            </a:r>
            <a:r>
              <a:rPr lang="ru-RU" sz="6400" dirty="0">
                <a:latin typeface="Arial" panose="020B0604020202020204" pitchFamily="34" charset="0"/>
                <a:cs typeface="Arial" panose="020B0604020202020204" pitchFamily="34" charset="0"/>
              </a:rPr>
              <a:t>видами организаций образования по профилю обучения являются:</a:t>
            </a:r>
          </a:p>
          <a:p>
            <a:endParaRPr lang="ru-RU" sz="72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497388" y="2132856"/>
            <a:ext cx="4041775" cy="428133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1) гимназия - учебное заведение, реализующее общеобразовательные и дополнительные образовательные учебные программы начального, основного среднего и общего среднего образования, обеспечивающие расширенное и углубленное образование по общественно-гуманитарному и иным направлениям обучения в соответствии со склонностями и способностями обучающихся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) лицей - учебное заведение, реализующее общеобразовательные и дополнительные образовательные учебные программы основного среднего и общего среднего образования, обеспечивающие расширенное и углубленное естественно-математическое образование учащихся в соответствии с их склонностями и способностями;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327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32657"/>
            <a:ext cx="4040188" cy="1080120"/>
          </a:xfrm>
          <a:solidFill>
            <a:srgbClr val="00B0F0"/>
          </a:solidFill>
        </p:spPr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цели и задачи гимназии: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412776"/>
            <a:ext cx="4040188" cy="471338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1)формирование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интеллектуальной личности с высоким уровнем культуры, адаптированной к жизни в обществе,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готовой к осознанному выбору и освоению профессиональных образовательных программ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) создание оптимальных условий для качественного усвоения общеобразовательных программ общего среднего образования наиболее способным и подготовленным учащимся.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332657"/>
            <a:ext cx="4319463" cy="792087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цели и задачи лицея: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12776"/>
            <a:ext cx="4175447" cy="471338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1)формирование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интеллектуальной личности с высоким уровнем культуры, адаптированной к жизни в обществе,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готовой к осознанному выбору и освоению профессиональных образовательных программ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2) создание оптимальных условий для качественного усвоения общеобразовательных программ общего среднего образования наиболее способным и подготовленным учащимся;</a:t>
            </a:r>
          </a:p>
          <a:p>
            <a:pPr marL="0" indent="0" algn="just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) подготовка учащихся по дисциплинам,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ориентированным на профессиональное обучение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80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Функциональная грамотность школьников: что это и как ее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развивать?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1050131"/>
          </a:xfrm>
          <a:solidFill>
            <a:srgbClr val="00B0F0"/>
          </a:solidFill>
        </p:spPr>
        <p:txBody>
          <a:bodyPr>
            <a:normAutofit fontScale="77500" lnSpcReduction="20000"/>
          </a:bodyPr>
          <a:lstStyle/>
          <a:p>
            <a:pPr algn="just"/>
            <a:endParaRPr lang="ru-RU" dirty="0"/>
          </a:p>
          <a:p>
            <a:pPr algn="just"/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Что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 такое функциональная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грамотность?</a:t>
            </a:r>
            <a:endParaRPr lang="ru-RU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ru-RU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Понятие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функциональной грамотности школьников появилось в 1970-е годы и подразумевало совокупность навыков чтения и письма для решения реальных жизненных задач. </a:t>
            </a:r>
            <a:endParaRPr lang="ru-RU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 следующие 40 лет функциональная грамотность в обучении и развитии школьников приобрела большую значимость, чем базовая. </a:t>
            </a:r>
            <a:endParaRPr lang="ru-RU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Сегодня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функционально грамотный ученик —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 индикатор качества образования.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Одних академических знаний в жизни теперь недостаточно. Акцент смещается на умение использовать полученную информацию и навыки в конкретных ситуациях.  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124744"/>
            <a:ext cx="4247455" cy="1050131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just"/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Отличительные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черты школьника с развитой функциональной грамотностью:</a:t>
            </a:r>
          </a:p>
          <a:p>
            <a:pPr algn="just"/>
            <a:endParaRPr lang="ru-RU" sz="16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успешно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решает разные бытовые проблемы;</a:t>
            </a:r>
          </a:p>
          <a:p>
            <a:pPr marL="0" lv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умеет общаться и находить выход в разнообразных социальных ситуациях;</a:t>
            </a:r>
          </a:p>
          <a:p>
            <a:pPr marL="0" lv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использует базовые навыки чтения и письма для построения коммуникаций;</a:t>
            </a: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выстраивает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связи, когда один и тот же факт или явление изучается, а затем и оценивается с разных сторон.  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3278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38138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just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 чего состоит функциональная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грамотность?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Понятие объединяет читательскую, математическую, естественно-научную,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финансовую, компьютерную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грамотность, глобальные компетенции и креативное мышление. 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59632" y="1535113"/>
            <a:ext cx="7427168" cy="639762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algn="ctr"/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Способы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развития функциональной грамотности школьников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174875"/>
            <a:ext cx="3672408" cy="395128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Для развития функциональной грамотности у младших школьников важно, чтобы задачи соответствовали их практическому опыту. Близкая детям тема вызывает интерес и вдохновляет искать новые знания.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Вместо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землекопов и токарей для составления задач лучше выбирать героев любимых мультфильмов и компьютерных игр.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39953" y="1844824"/>
            <a:ext cx="4752528" cy="4392488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В средних и старших классах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предлагать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постепенное увеличение объема знаний и сложности анализа информации. С детьми можно поговорить о серьезных глобальных проблемах, причинах мировых войн и социального неравенства. </a:t>
            </a: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Задания можно давать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на стыке разных наук и 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межпредметных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занятиях, где одновременно изучают историю и литературу, географию и экономику и делают выводы на основе их взаимосвязей. Хорошие результаты демонстрируют самостоятельные и групповые исследовательские работы, проектная деятельность по естественно-научным и социологическим направлениям.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Для развития критического мышления в основной школе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анализировать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информацию и 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учить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определять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фейки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и вирусный контент.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Усложнять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задания и по финансовой грамотности. Ребятам можно предложить построить свою финансовую пирамиду и рассчитать сроки ее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существования и т.д.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3548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430</Words>
  <Application>Microsoft Office PowerPoint</Application>
  <PresentationFormat>Экран (4:3)</PresentationFormat>
  <Paragraphs>74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Тема Office</vt:lpstr>
      <vt:lpstr>Презентация PowerPoint</vt:lpstr>
      <vt:lpstr>Типовые правила деятельности организации образования по уровням образования</vt:lpstr>
      <vt:lpstr>Презентация PowerPoint</vt:lpstr>
      <vt:lpstr>Функциональная грамотность школьников: что это и как ее развивать? </vt:lpstr>
      <vt:lpstr>Из чего состоит функциональная грамотность? Понятие объединяет читательскую, математическую, естественно-научную, финансовую, компьютерную грамотность, глобальные компетенции и креативное мышление.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Ainura</dc:creator>
  <cp:lastModifiedBy>User</cp:lastModifiedBy>
  <cp:revision>78</cp:revision>
  <cp:lastPrinted>2020-10-01T04:01:16Z</cp:lastPrinted>
  <dcterms:created xsi:type="dcterms:W3CDTF">2020-09-23T05:11:27Z</dcterms:created>
  <dcterms:modified xsi:type="dcterms:W3CDTF">2023-02-21T09:39:01Z</dcterms:modified>
</cp:coreProperties>
</file>