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C0808D-0C93-4D17-B673-6B2DFB1901A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E46C7D-1F0E-4B70-AD69-F691AA0063E4}">
      <dgm:prSet/>
      <dgm:spPr/>
      <dgm:t>
        <a:bodyPr/>
        <a:lstStyle/>
        <a:p>
          <a:r>
            <a:rPr lang="en-US" b="1" smtClean="0"/>
            <a:t>I </a:t>
          </a:r>
          <a:r>
            <a:rPr lang="kk-KZ" b="1" smtClean="0"/>
            <a:t>этап – подготовительный. </a:t>
          </a:r>
          <a:r>
            <a:rPr lang="kk-KZ" smtClean="0"/>
            <a:t>Оценка условий реализации проекта.</a:t>
          </a:r>
          <a:endParaRPr lang="ru-RU"/>
        </a:p>
      </dgm:t>
    </dgm:pt>
    <dgm:pt modelId="{9E5B186A-4733-44B7-86BC-FB4822305F1D}" type="parTrans" cxnId="{894B6762-C27E-4103-8E5D-EF1ADD4DEF85}">
      <dgm:prSet/>
      <dgm:spPr/>
      <dgm:t>
        <a:bodyPr/>
        <a:lstStyle/>
        <a:p>
          <a:endParaRPr lang="ru-RU"/>
        </a:p>
      </dgm:t>
    </dgm:pt>
    <dgm:pt modelId="{2B82FE8A-A4ED-4AD7-923C-57F15B1240E8}" type="sibTrans" cxnId="{894B6762-C27E-4103-8E5D-EF1ADD4DEF85}">
      <dgm:prSet/>
      <dgm:spPr/>
      <dgm:t>
        <a:bodyPr/>
        <a:lstStyle/>
        <a:p>
          <a:endParaRPr lang="ru-RU"/>
        </a:p>
      </dgm:t>
    </dgm:pt>
    <dgm:pt modelId="{5AF26300-8CE6-428A-82CC-DB9A4239A952}">
      <dgm:prSet/>
      <dgm:spPr/>
      <dgm:t>
        <a:bodyPr/>
        <a:lstStyle/>
        <a:p>
          <a:r>
            <a:rPr lang="en-US" b="1" smtClean="0"/>
            <a:t>II</a:t>
          </a:r>
          <a:r>
            <a:rPr lang="kk-KZ" b="1" smtClean="0"/>
            <a:t> этап – формирующий.</a:t>
          </a:r>
          <a:r>
            <a:rPr lang="kk-KZ" smtClean="0"/>
            <a:t> Реализация проекта </a:t>
          </a:r>
          <a:endParaRPr lang="ru-RU"/>
        </a:p>
      </dgm:t>
    </dgm:pt>
    <dgm:pt modelId="{3CD7AE7A-35C9-4263-974D-2E60E0DA3F34}" type="parTrans" cxnId="{E4027839-F81A-4813-9854-865D0F1CDC88}">
      <dgm:prSet/>
      <dgm:spPr/>
      <dgm:t>
        <a:bodyPr/>
        <a:lstStyle/>
        <a:p>
          <a:endParaRPr lang="ru-RU"/>
        </a:p>
      </dgm:t>
    </dgm:pt>
    <dgm:pt modelId="{35ABF792-16C9-4586-A221-7CB2CDC9474B}" type="sibTrans" cxnId="{E4027839-F81A-4813-9854-865D0F1CDC88}">
      <dgm:prSet/>
      <dgm:spPr/>
      <dgm:t>
        <a:bodyPr/>
        <a:lstStyle/>
        <a:p>
          <a:endParaRPr lang="ru-RU"/>
        </a:p>
      </dgm:t>
    </dgm:pt>
    <dgm:pt modelId="{21D472AD-3826-44A4-83AF-FEF74C5FEEC3}">
      <dgm:prSet/>
      <dgm:spPr/>
      <dgm:t>
        <a:bodyPr/>
        <a:lstStyle/>
        <a:p>
          <a:r>
            <a:rPr lang="en-US" b="1" smtClean="0"/>
            <a:t>III</a:t>
          </a:r>
          <a:r>
            <a:rPr lang="kk-KZ" b="1" smtClean="0"/>
            <a:t> этап – обобщающий. </a:t>
          </a:r>
          <a:r>
            <a:rPr lang="kk-KZ" smtClean="0"/>
            <a:t>Качественный и количественный анализ результатов реализации проекта.</a:t>
          </a:r>
          <a:endParaRPr lang="ru-RU"/>
        </a:p>
      </dgm:t>
    </dgm:pt>
    <dgm:pt modelId="{686FCB36-CACA-438E-857E-30403EA9A313}" type="parTrans" cxnId="{DCF24989-7C0E-4749-8319-C4BCC0589C8B}">
      <dgm:prSet/>
      <dgm:spPr/>
      <dgm:t>
        <a:bodyPr/>
        <a:lstStyle/>
        <a:p>
          <a:endParaRPr lang="ru-RU"/>
        </a:p>
      </dgm:t>
    </dgm:pt>
    <dgm:pt modelId="{7E35F32D-D85A-4B17-AF9F-66EF02A84C50}" type="sibTrans" cxnId="{DCF24989-7C0E-4749-8319-C4BCC0589C8B}">
      <dgm:prSet/>
      <dgm:spPr/>
      <dgm:t>
        <a:bodyPr/>
        <a:lstStyle/>
        <a:p>
          <a:endParaRPr lang="ru-RU"/>
        </a:p>
      </dgm:t>
    </dgm:pt>
    <dgm:pt modelId="{C8FE79AF-37AF-443C-BD57-50774D64C2C5}" type="pres">
      <dgm:prSet presAssocID="{FDC0808D-0C93-4D17-B673-6B2DFB1901A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00D8C9-B482-4919-BB17-9C72A5160823}" type="pres">
      <dgm:prSet presAssocID="{ABE46C7D-1F0E-4B70-AD69-F691AA0063E4}" presName="composite" presStyleCnt="0"/>
      <dgm:spPr/>
    </dgm:pt>
    <dgm:pt modelId="{276EF0AD-06A4-48BA-A25C-199181318D97}" type="pres">
      <dgm:prSet presAssocID="{ABE46C7D-1F0E-4B70-AD69-F691AA0063E4}" presName="imgShp" presStyleLbl="fgImgPlace1" presStyleIdx="0" presStyleCnt="3"/>
      <dgm:spPr/>
    </dgm:pt>
    <dgm:pt modelId="{8EA3D8EE-6FD8-4EBE-A559-DF227336D78A}" type="pres">
      <dgm:prSet presAssocID="{ABE46C7D-1F0E-4B70-AD69-F691AA0063E4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D3938-C87A-437C-8063-7A82B5244B8A}" type="pres">
      <dgm:prSet presAssocID="{2B82FE8A-A4ED-4AD7-923C-57F15B1240E8}" presName="spacing" presStyleCnt="0"/>
      <dgm:spPr/>
    </dgm:pt>
    <dgm:pt modelId="{756AA14B-2FA0-4809-94DC-761D48B1FFD7}" type="pres">
      <dgm:prSet presAssocID="{5AF26300-8CE6-428A-82CC-DB9A4239A952}" presName="composite" presStyleCnt="0"/>
      <dgm:spPr/>
    </dgm:pt>
    <dgm:pt modelId="{19B80559-2009-4210-A055-E11B0E92BCAD}" type="pres">
      <dgm:prSet presAssocID="{5AF26300-8CE6-428A-82CC-DB9A4239A952}" presName="imgShp" presStyleLbl="fgImgPlace1" presStyleIdx="1" presStyleCnt="3"/>
      <dgm:spPr/>
    </dgm:pt>
    <dgm:pt modelId="{6756A4EC-A54F-4126-A579-D9A084BCD480}" type="pres">
      <dgm:prSet presAssocID="{5AF26300-8CE6-428A-82CC-DB9A4239A952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F2E938-76E4-446E-8D11-5EAE21203ABE}" type="pres">
      <dgm:prSet presAssocID="{35ABF792-16C9-4586-A221-7CB2CDC9474B}" presName="spacing" presStyleCnt="0"/>
      <dgm:spPr/>
    </dgm:pt>
    <dgm:pt modelId="{E8D8FC93-F4EC-47FF-A526-91495A22A98B}" type="pres">
      <dgm:prSet presAssocID="{21D472AD-3826-44A4-83AF-FEF74C5FEEC3}" presName="composite" presStyleCnt="0"/>
      <dgm:spPr/>
    </dgm:pt>
    <dgm:pt modelId="{10A172AF-B424-4852-BF91-5A0B3D709396}" type="pres">
      <dgm:prSet presAssocID="{21D472AD-3826-44A4-83AF-FEF74C5FEEC3}" presName="imgShp" presStyleLbl="fgImgPlace1" presStyleIdx="2" presStyleCnt="3"/>
      <dgm:spPr/>
    </dgm:pt>
    <dgm:pt modelId="{703C39F1-DAA6-4099-A4C9-5DB7E9E97B74}" type="pres">
      <dgm:prSet presAssocID="{21D472AD-3826-44A4-83AF-FEF74C5FEEC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817495-046D-4103-867E-08820E70C9CB}" type="presOf" srcId="{21D472AD-3826-44A4-83AF-FEF74C5FEEC3}" destId="{703C39F1-DAA6-4099-A4C9-5DB7E9E97B74}" srcOrd="0" destOrd="0" presId="urn:microsoft.com/office/officeart/2005/8/layout/vList3"/>
    <dgm:cxn modelId="{8CD2787E-05F3-42F8-9051-B92A781ED7D8}" type="presOf" srcId="{ABE46C7D-1F0E-4B70-AD69-F691AA0063E4}" destId="{8EA3D8EE-6FD8-4EBE-A559-DF227336D78A}" srcOrd="0" destOrd="0" presId="urn:microsoft.com/office/officeart/2005/8/layout/vList3"/>
    <dgm:cxn modelId="{E4027839-F81A-4813-9854-865D0F1CDC88}" srcId="{FDC0808D-0C93-4D17-B673-6B2DFB1901A4}" destId="{5AF26300-8CE6-428A-82CC-DB9A4239A952}" srcOrd="1" destOrd="0" parTransId="{3CD7AE7A-35C9-4263-974D-2E60E0DA3F34}" sibTransId="{35ABF792-16C9-4586-A221-7CB2CDC9474B}"/>
    <dgm:cxn modelId="{F58E46E7-C5F6-408C-9D7C-56E38D4A4691}" type="presOf" srcId="{FDC0808D-0C93-4D17-B673-6B2DFB1901A4}" destId="{C8FE79AF-37AF-443C-BD57-50774D64C2C5}" srcOrd="0" destOrd="0" presId="urn:microsoft.com/office/officeart/2005/8/layout/vList3"/>
    <dgm:cxn modelId="{DCF24989-7C0E-4749-8319-C4BCC0589C8B}" srcId="{FDC0808D-0C93-4D17-B673-6B2DFB1901A4}" destId="{21D472AD-3826-44A4-83AF-FEF74C5FEEC3}" srcOrd="2" destOrd="0" parTransId="{686FCB36-CACA-438E-857E-30403EA9A313}" sibTransId="{7E35F32D-D85A-4B17-AF9F-66EF02A84C50}"/>
    <dgm:cxn modelId="{E22E12EF-45CC-4DEB-A338-07B27BD1B723}" type="presOf" srcId="{5AF26300-8CE6-428A-82CC-DB9A4239A952}" destId="{6756A4EC-A54F-4126-A579-D9A084BCD480}" srcOrd="0" destOrd="0" presId="urn:microsoft.com/office/officeart/2005/8/layout/vList3"/>
    <dgm:cxn modelId="{894B6762-C27E-4103-8E5D-EF1ADD4DEF85}" srcId="{FDC0808D-0C93-4D17-B673-6B2DFB1901A4}" destId="{ABE46C7D-1F0E-4B70-AD69-F691AA0063E4}" srcOrd="0" destOrd="0" parTransId="{9E5B186A-4733-44B7-86BC-FB4822305F1D}" sibTransId="{2B82FE8A-A4ED-4AD7-923C-57F15B1240E8}"/>
    <dgm:cxn modelId="{D9D6EC65-9F9D-4635-A075-9FB750A63650}" type="presParOf" srcId="{C8FE79AF-37AF-443C-BD57-50774D64C2C5}" destId="{0100D8C9-B482-4919-BB17-9C72A5160823}" srcOrd="0" destOrd="0" presId="urn:microsoft.com/office/officeart/2005/8/layout/vList3"/>
    <dgm:cxn modelId="{51F26AD6-AF80-4E47-904B-98686D592825}" type="presParOf" srcId="{0100D8C9-B482-4919-BB17-9C72A5160823}" destId="{276EF0AD-06A4-48BA-A25C-199181318D97}" srcOrd="0" destOrd="0" presId="urn:microsoft.com/office/officeart/2005/8/layout/vList3"/>
    <dgm:cxn modelId="{27691951-74E5-4AFB-B46B-4C4C0005B446}" type="presParOf" srcId="{0100D8C9-B482-4919-BB17-9C72A5160823}" destId="{8EA3D8EE-6FD8-4EBE-A559-DF227336D78A}" srcOrd="1" destOrd="0" presId="urn:microsoft.com/office/officeart/2005/8/layout/vList3"/>
    <dgm:cxn modelId="{0B92105C-EE24-4FEB-84CE-E0905AFC8782}" type="presParOf" srcId="{C8FE79AF-37AF-443C-BD57-50774D64C2C5}" destId="{458D3938-C87A-437C-8063-7A82B5244B8A}" srcOrd="1" destOrd="0" presId="urn:microsoft.com/office/officeart/2005/8/layout/vList3"/>
    <dgm:cxn modelId="{79B47747-778E-468B-A8D3-0021E0CA3E28}" type="presParOf" srcId="{C8FE79AF-37AF-443C-BD57-50774D64C2C5}" destId="{756AA14B-2FA0-4809-94DC-761D48B1FFD7}" srcOrd="2" destOrd="0" presId="urn:microsoft.com/office/officeart/2005/8/layout/vList3"/>
    <dgm:cxn modelId="{D0A0049B-6547-4F7C-84A9-DB1135DBBDF0}" type="presParOf" srcId="{756AA14B-2FA0-4809-94DC-761D48B1FFD7}" destId="{19B80559-2009-4210-A055-E11B0E92BCAD}" srcOrd="0" destOrd="0" presId="urn:microsoft.com/office/officeart/2005/8/layout/vList3"/>
    <dgm:cxn modelId="{3E4C9AE7-8844-4359-990C-BDA2C7FE76EE}" type="presParOf" srcId="{756AA14B-2FA0-4809-94DC-761D48B1FFD7}" destId="{6756A4EC-A54F-4126-A579-D9A084BCD480}" srcOrd="1" destOrd="0" presId="urn:microsoft.com/office/officeart/2005/8/layout/vList3"/>
    <dgm:cxn modelId="{32DBD54B-6862-4B0C-B873-8E69EE569280}" type="presParOf" srcId="{C8FE79AF-37AF-443C-BD57-50774D64C2C5}" destId="{FFF2E938-76E4-446E-8D11-5EAE21203ABE}" srcOrd="3" destOrd="0" presId="urn:microsoft.com/office/officeart/2005/8/layout/vList3"/>
    <dgm:cxn modelId="{38FBA0FF-B643-4BDF-843C-5B58809CC448}" type="presParOf" srcId="{C8FE79AF-37AF-443C-BD57-50774D64C2C5}" destId="{E8D8FC93-F4EC-47FF-A526-91495A22A98B}" srcOrd="4" destOrd="0" presId="urn:microsoft.com/office/officeart/2005/8/layout/vList3"/>
    <dgm:cxn modelId="{B0A4BDAD-C4A1-4217-8230-AEBBDFF47983}" type="presParOf" srcId="{E8D8FC93-F4EC-47FF-A526-91495A22A98B}" destId="{10A172AF-B424-4852-BF91-5A0B3D709396}" srcOrd="0" destOrd="0" presId="urn:microsoft.com/office/officeart/2005/8/layout/vList3"/>
    <dgm:cxn modelId="{1E5F4CA1-AC96-43E5-B3D7-0AEE8C46ECEF}" type="presParOf" srcId="{E8D8FC93-F4EC-47FF-A526-91495A22A98B}" destId="{703C39F1-DAA6-4099-A4C9-5DB7E9E97B7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3D8EE-6FD8-4EBE-A559-DF227336D78A}">
      <dsp:nvSpPr>
        <dsp:cNvPr id="0" name=""/>
        <dsp:cNvSpPr/>
      </dsp:nvSpPr>
      <dsp:spPr>
        <a:xfrm rot="10800000">
          <a:off x="1682351" y="562"/>
          <a:ext cx="5472684" cy="121557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34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I </a:t>
          </a:r>
          <a:r>
            <a:rPr lang="kk-KZ" sz="1900" b="1" kern="1200" smtClean="0"/>
            <a:t>этап – подготовительный. </a:t>
          </a:r>
          <a:r>
            <a:rPr lang="kk-KZ" sz="1900" kern="1200" smtClean="0"/>
            <a:t>Оценка условий реализации проекта.</a:t>
          </a:r>
          <a:endParaRPr lang="ru-RU" sz="1900" kern="1200"/>
        </a:p>
      </dsp:txBody>
      <dsp:txXfrm rot="10800000">
        <a:off x="1986244" y="562"/>
        <a:ext cx="5168791" cy="1215573"/>
      </dsp:txXfrm>
    </dsp:sp>
    <dsp:sp modelId="{276EF0AD-06A4-48BA-A25C-199181318D97}">
      <dsp:nvSpPr>
        <dsp:cNvPr id="0" name=""/>
        <dsp:cNvSpPr/>
      </dsp:nvSpPr>
      <dsp:spPr>
        <a:xfrm>
          <a:off x="1074564" y="562"/>
          <a:ext cx="1215573" cy="121557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6A4EC-A54F-4126-A579-D9A084BCD480}">
      <dsp:nvSpPr>
        <dsp:cNvPr id="0" name=""/>
        <dsp:cNvSpPr/>
      </dsp:nvSpPr>
      <dsp:spPr>
        <a:xfrm rot="10800000">
          <a:off x="1682351" y="1578994"/>
          <a:ext cx="5472684" cy="121557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34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II</a:t>
          </a:r>
          <a:r>
            <a:rPr lang="kk-KZ" sz="1900" b="1" kern="1200" smtClean="0"/>
            <a:t> этап – формирующий.</a:t>
          </a:r>
          <a:r>
            <a:rPr lang="kk-KZ" sz="1900" kern="1200" smtClean="0"/>
            <a:t> Реализация проекта </a:t>
          </a:r>
          <a:endParaRPr lang="ru-RU" sz="1900" kern="1200"/>
        </a:p>
      </dsp:txBody>
      <dsp:txXfrm rot="10800000">
        <a:off x="1986244" y="1578994"/>
        <a:ext cx="5168791" cy="1215573"/>
      </dsp:txXfrm>
    </dsp:sp>
    <dsp:sp modelId="{19B80559-2009-4210-A055-E11B0E92BCAD}">
      <dsp:nvSpPr>
        <dsp:cNvPr id="0" name=""/>
        <dsp:cNvSpPr/>
      </dsp:nvSpPr>
      <dsp:spPr>
        <a:xfrm>
          <a:off x="1074564" y="1578994"/>
          <a:ext cx="1215573" cy="121557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C39F1-DAA6-4099-A4C9-5DB7E9E97B74}">
      <dsp:nvSpPr>
        <dsp:cNvPr id="0" name=""/>
        <dsp:cNvSpPr/>
      </dsp:nvSpPr>
      <dsp:spPr>
        <a:xfrm rot="10800000">
          <a:off x="1682351" y="3157426"/>
          <a:ext cx="5472684" cy="121557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34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III</a:t>
          </a:r>
          <a:r>
            <a:rPr lang="kk-KZ" sz="1900" b="1" kern="1200" smtClean="0"/>
            <a:t> этап – обобщающий. </a:t>
          </a:r>
          <a:r>
            <a:rPr lang="kk-KZ" sz="1900" kern="1200" smtClean="0"/>
            <a:t>Качественный и количественный анализ результатов реализации проекта.</a:t>
          </a:r>
          <a:endParaRPr lang="ru-RU" sz="1900" kern="1200"/>
        </a:p>
      </dsp:txBody>
      <dsp:txXfrm rot="10800000">
        <a:off x="1986244" y="3157426"/>
        <a:ext cx="5168791" cy="1215573"/>
      </dsp:txXfrm>
    </dsp:sp>
    <dsp:sp modelId="{10A172AF-B424-4852-BF91-5A0B3D709396}">
      <dsp:nvSpPr>
        <dsp:cNvPr id="0" name=""/>
        <dsp:cNvSpPr/>
      </dsp:nvSpPr>
      <dsp:spPr>
        <a:xfrm>
          <a:off x="1074564" y="3157426"/>
          <a:ext cx="1215573" cy="121557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65BFB-BDB0-42ED-A4FE-F06FBDC43D0C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886AF-9B15-4275-91D9-DEA6B9EF6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07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886AF-9B15-4275-91D9-DEA6B9EF683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339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E9CB6D8-B37C-46AC-8256-4A4AFC7E466E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8089868-98A3-400E-B626-BED6F25121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b="1" dirty="0"/>
              <a:t>СОЦИАЛЬНО – ПЕДАГОГИЧЕСКИЙ ПРОЕКТ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«ЗАОЧНАЯ ШКОЛА»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2656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692696"/>
            <a:ext cx="8260672" cy="755103"/>
          </a:xfrm>
        </p:spPr>
        <p:txBody>
          <a:bodyPr>
            <a:noAutofit/>
          </a:bodyPr>
          <a:lstStyle/>
          <a:p>
            <a:r>
              <a:rPr lang="kk-KZ" sz="2800" b="1" dirty="0"/>
              <a:t>Количество учащихся Заочной школы  по регионам  на                          2014-2015 учебный год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610772"/>
              </p:ext>
            </p:extLst>
          </p:nvPr>
        </p:nvGraphicFramePr>
        <p:xfrm>
          <a:off x="827583" y="1805791"/>
          <a:ext cx="7632848" cy="3999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453"/>
                <a:gridCol w="2391338"/>
                <a:gridCol w="1796462"/>
                <a:gridCol w="1432268"/>
                <a:gridCol w="1557327"/>
              </a:tblGrid>
              <a:tr h="4705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№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Город,район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Количество учащихся всего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С казахским яз. обуч.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С русским яз. обучения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г.Шахтинск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62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56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г.Балхаш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53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21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г.Жезказган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266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182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84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г.Сарань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г.Темиртау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402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110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292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г.Сатпаев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139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103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г.Каражал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74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48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26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Каркаралинский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400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352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48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Абайский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Нуринский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54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18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Шетский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95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77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18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12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Жанааркинский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31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28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13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Осакаровский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90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90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Улытауский район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126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125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70C0"/>
                          </a:solidFill>
                          <a:effectLst/>
                        </a:rPr>
                        <a:t>Всего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70C0"/>
                          </a:solidFill>
                          <a:effectLst/>
                        </a:rPr>
                        <a:t>1833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70C0"/>
                          </a:solidFill>
                          <a:effectLst/>
                        </a:rPr>
                        <a:t>1220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70C0"/>
                          </a:solidFill>
                          <a:effectLst/>
                        </a:rPr>
                        <a:t>613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501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/>
              <a:t>Количество учащихся Заочной школы  по классам  на                                      2014-2015 учебный год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06444"/>
              </p:ext>
            </p:extLst>
          </p:nvPr>
        </p:nvGraphicFramePr>
        <p:xfrm>
          <a:off x="611560" y="1700806"/>
          <a:ext cx="7704856" cy="32228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788"/>
                <a:gridCol w="2661320"/>
                <a:gridCol w="1694266"/>
                <a:gridCol w="1446741"/>
                <a:gridCol w="1446741"/>
              </a:tblGrid>
              <a:tr h="14079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№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Класс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Количество учащихся всего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С казахским яз. обуч.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С русским яз. обучения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4 класс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378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258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120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5 класс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390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264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126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6 класс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329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208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121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7 класс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334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217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117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8 класс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402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273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129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70C0"/>
                          </a:solidFill>
                          <a:effectLst/>
                        </a:rPr>
                        <a:t>Всего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70C0"/>
                          </a:solidFill>
                          <a:effectLst/>
                        </a:rPr>
                        <a:t>1833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70C0"/>
                          </a:solidFill>
                          <a:effectLst/>
                        </a:rPr>
                        <a:t>1220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70C0"/>
                          </a:solidFill>
                          <a:effectLst/>
                        </a:rPr>
                        <a:t>613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91680" y="5445224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70C0"/>
                </a:solidFill>
              </a:rPr>
              <a:t>Город:  999 учащихся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kk-KZ" b="1" dirty="0">
                <a:solidFill>
                  <a:srgbClr val="0070C0"/>
                </a:solidFill>
              </a:rPr>
              <a:t>Село:    834 учащихся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57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Порядок выполнения </a:t>
            </a:r>
            <a:r>
              <a:rPr lang="kk-KZ" b="1" dirty="0" smtClean="0"/>
              <a:t>заданий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kk-KZ" b="1" dirty="0"/>
              <a:t>Учащиеся 4-8 классов школ Карагандинской области, обучающиеся в заочной школе, в течение года обязаны пройти  2 зачетных тура: </a:t>
            </a:r>
            <a:endParaRPr lang="ru-RU" b="1" dirty="0"/>
          </a:p>
          <a:p>
            <a:pPr marL="114300" indent="0">
              <a:buNone/>
            </a:pPr>
            <a:r>
              <a:rPr lang="kk-KZ" b="1" dirty="0"/>
              <a:t>1.	очный тур</a:t>
            </a:r>
            <a:endParaRPr lang="ru-RU" b="1" dirty="0"/>
          </a:p>
          <a:p>
            <a:pPr marL="114300" indent="0">
              <a:buNone/>
            </a:pPr>
            <a:r>
              <a:rPr lang="kk-KZ" b="1" dirty="0"/>
              <a:t>2.	заочный тур</a:t>
            </a:r>
            <a:endParaRPr lang="ru-RU" b="1" dirty="0"/>
          </a:p>
          <a:p>
            <a:pPr marL="114300" indent="0">
              <a:buNone/>
            </a:pPr>
            <a:r>
              <a:rPr lang="kk-KZ" b="1" dirty="0"/>
              <a:t>Очные туры проводятся в январе (эссе) и мае (тестирование).</a:t>
            </a:r>
            <a:endParaRPr lang="ru-RU" b="1" dirty="0"/>
          </a:p>
          <a:p>
            <a:pPr marL="114300" indent="0">
              <a:buNone/>
            </a:pPr>
            <a:r>
              <a:rPr lang="kk-KZ" b="1" dirty="0"/>
              <a:t>В заочном туре в течение года учащиеся должны выполнить и сдать </a:t>
            </a:r>
            <a:r>
              <a:rPr lang="kk-KZ" b="1" dirty="0" smtClean="0"/>
              <a:t>задания всех 7-и этапов (ежемесячно)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730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/>
              <a:t>У</a:t>
            </a:r>
            <a:r>
              <a:rPr lang="kk-KZ" sz="2400" b="1" dirty="0" smtClean="0"/>
              <a:t>чащиеся </a:t>
            </a:r>
            <a:r>
              <a:rPr lang="kk-KZ" sz="2400" b="1" dirty="0"/>
              <a:t>должны выполнить и сдать задания всех 7-и </a:t>
            </a:r>
            <a:r>
              <a:rPr lang="kk-KZ" sz="2400" b="1" dirty="0" smtClean="0"/>
              <a:t>этапов по предметам и классам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134583"/>
              </p:ext>
            </p:extLst>
          </p:nvPr>
        </p:nvGraphicFramePr>
        <p:xfrm>
          <a:off x="467544" y="2204864"/>
          <a:ext cx="8229600" cy="3691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57325">
                <a:tc>
                  <a:txBody>
                    <a:bodyPr/>
                    <a:lstStyle/>
                    <a:p>
                      <a:r>
                        <a:rPr lang="kk-KZ" dirty="0" smtClean="0"/>
                        <a:t>4 – 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 – 8 класс </a:t>
                      </a:r>
                      <a:endParaRPr lang="ru-RU" dirty="0"/>
                    </a:p>
                  </a:txBody>
                  <a:tcPr/>
                </a:tc>
              </a:tr>
              <a:tr h="267106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Математика+ логика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каз. яз  ( с каз. яз. об.)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русс.яз ( с рус.яз об.)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Математика+логика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каз. яз ( с каз. яз. об.)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русс.яз ( с рус.яз об.)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биология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Математика + логика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каз. яз ( с каз. яз. об.)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русс.яз ( с рус.яз об.)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история Казахстана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физика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биология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33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548680"/>
            <a:ext cx="8260672" cy="89911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График отправки заданий </a:t>
            </a:r>
            <a:r>
              <a:rPr lang="ru-RU" b="1" dirty="0" smtClean="0"/>
              <a:t>Заочной Школы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665390"/>
              </p:ext>
            </p:extLst>
          </p:nvPr>
        </p:nvGraphicFramePr>
        <p:xfrm>
          <a:off x="683568" y="1916832"/>
          <a:ext cx="8064896" cy="4104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1727"/>
                <a:gridCol w="3167558"/>
                <a:gridCol w="2975611"/>
              </a:tblGrid>
              <a:tr h="1402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№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kk-KZ" sz="1600" b="1" dirty="0">
                          <a:effectLst/>
                        </a:rPr>
                        <a:t>роки</a:t>
                      </a:r>
                      <a:endParaRPr lang="ru-RU" sz="16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отправки</a:t>
                      </a:r>
                      <a:endParaRPr lang="ru-RU" sz="16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заданий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kk-KZ" sz="1600" b="1" dirty="0">
                          <a:effectLst/>
                        </a:rPr>
                        <a:t>роки отправки учащимися выполненного задания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3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10 октября    </a:t>
                      </a:r>
                      <a:r>
                        <a:rPr lang="ru-RU" sz="1400" b="1" dirty="0" smtClean="0">
                          <a:effectLst/>
                        </a:rPr>
                        <a:t>_____г</a:t>
                      </a:r>
                      <a:r>
                        <a:rPr lang="ru-RU" sz="1400" b="1" dirty="0">
                          <a:effectLst/>
                        </a:rPr>
                        <a:t>  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 ноября   </a:t>
                      </a:r>
                      <a:r>
                        <a:rPr lang="ru-RU" sz="1400" b="1" dirty="0" smtClean="0">
                          <a:effectLst/>
                        </a:rPr>
                        <a:t>______г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47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effectLst/>
                        </a:rPr>
                        <a:t> до 10 ноября    ______г  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 декабря   </a:t>
                      </a:r>
                      <a:r>
                        <a:rPr lang="ru-RU" sz="1400" b="1" dirty="0" smtClean="0">
                          <a:effectLst/>
                        </a:rPr>
                        <a:t>_____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21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10 декабря    </a:t>
                      </a:r>
                      <a:r>
                        <a:rPr lang="ru-RU" sz="1400" b="1" dirty="0" smtClean="0">
                          <a:effectLst/>
                        </a:rPr>
                        <a:t>____г</a:t>
                      </a:r>
                      <a:r>
                        <a:rPr lang="ru-RU" sz="1400" b="1" dirty="0">
                          <a:effectLst/>
                        </a:rPr>
                        <a:t>  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effectLst/>
                        </a:rPr>
                        <a:t> до 1 </a:t>
                      </a:r>
                      <a:r>
                        <a:rPr lang="kk-KZ" sz="1400" b="1">
                          <a:effectLst/>
                        </a:rPr>
                        <a:t>января</a:t>
                      </a:r>
                      <a:r>
                        <a:rPr lang="ru-RU" sz="1400" b="1">
                          <a:effectLst/>
                        </a:rPr>
                        <a:t>  _____ г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21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10 </a:t>
                      </a:r>
                      <a:r>
                        <a:rPr lang="kk-KZ" sz="1400" b="1" dirty="0">
                          <a:effectLst/>
                        </a:rPr>
                        <a:t>января</a:t>
                      </a:r>
                      <a:r>
                        <a:rPr lang="ru-RU" sz="1400" b="1" dirty="0">
                          <a:effectLst/>
                        </a:rPr>
                        <a:t>   </a:t>
                      </a:r>
                      <a:r>
                        <a:rPr lang="ru-RU" sz="1400" b="1" dirty="0" smtClean="0">
                          <a:effectLst/>
                        </a:rPr>
                        <a:t>    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 </a:t>
                      </a:r>
                      <a:r>
                        <a:rPr lang="kk-KZ" sz="1400" b="1" dirty="0">
                          <a:effectLst/>
                        </a:rPr>
                        <a:t>февраля</a:t>
                      </a:r>
                      <a:r>
                        <a:rPr lang="ru-RU" sz="1400" b="1" dirty="0">
                          <a:effectLst/>
                        </a:rPr>
                        <a:t>  </a:t>
                      </a:r>
                      <a:r>
                        <a:rPr lang="ru-RU" sz="1400" b="1" dirty="0" smtClean="0">
                          <a:effectLst/>
                        </a:rPr>
                        <a:t>______г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21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10 </a:t>
                      </a:r>
                      <a:r>
                        <a:rPr lang="kk-KZ" sz="1400" b="1" dirty="0">
                          <a:effectLst/>
                        </a:rPr>
                        <a:t>февраля</a:t>
                      </a:r>
                      <a:r>
                        <a:rPr lang="ru-RU" sz="1400" b="1" dirty="0">
                          <a:effectLst/>
                        </a:rPr>
                        <a:t>   </a:t>
                      </a:r>
                      <a:r>
                        <a:rPr lang="ru-RU" sz="1400" b="1" dirty="0" smtClean="0">
                          <a:effectLst/>
                        </a:rPr>
                        <a:t>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effectLst/>
                        </a:rPr>
                        <a:t> до 1 </a:t>
                      </a:r>
                      <a:r>
                        <a:rPr lang="kk-KZ" sz="1400" b="1">
                          <a:effectLst/>
                        </a:rPr>
                        <a:t>марта</a:t>
                      </a:r>
                      <a:r>
                        <a:rPr lang="ru-RU" sz="1400" b="1">
                          <a:effectLst/>
                        </a:rPr>
                        <a:t>  _______ г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47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З</a:t>
                      </a:r>
                      <a:r>
                        <a:rPr lang="kk-KZ" sz="1400" b="1" dirty="0">
                          <a:effectLst/>
                        </a:rPr>
                        <a:t>адание</a:t>
                      </a:r>
                      <a:r>
                        <a:rPr lang="ru-RU" sz="1400" b="1" dirty="0">
                          <a:effectLst/>
                        </a:rPr>
                        <a:t> 6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10  марта ______г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effectLst/>
                        </a:rPr>
                        <a:t> до 1 </a:t>
                      </a:r>
                      <a:r>
                        <a:rPr lang="kk-KZ" sz="1400" b="1">
                          <a:effectLst/>
                        </a:rPr>
                        <a:t>апреля</a:t>
                      </a:r>
                      <a:r>
                        <a:rPr lang="ru-RU" sz="1400" b="1">
                          <a:effectLst/>
                        </a:rPr>
                        <a:t>  _______ г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21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effectLst/>
                        </a:rPr>
                        <a:t>З</a:t>
                      </a:r>
                      <a:r>
                        <a:rPr lang="kk-KZ" sz="1400" b="1">
                          <a:effectLst/>
                        </a:rPr>
                        <a:t>адание</a:t>
                      </a:r>
                      <a:r>
                        <a:rPr lang="ru-RU" sz="1400" b="1">
                          <a:effectLst/>
                        </a:rPr>
                        <a:t> 7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 до 10 </a:t>
                      </a:r>
                      <a:r>
                        <a:rPr lang="kk-KZ" sz="1400" b="1" dirty="0">
                          <a:effectLst/>
                        </a:rPr>
                        <a:t>апреля</a:t>
                      </a:r>
                      <a:r>
                        <a:rPr lang="ru-RU" sz="1400" b="1" dirty="0">
                          <a:effectLst/>
                        </a:rPr>
                        <a:t>   ______ 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</a:rPr>
                        <a:t> до 28 </a:t>
                      </a:r>
                      <a:r>
                        <a:rPr lang="kk-KZ" sz="1400" b="1" dirty="0">
                          <a:effectLst/>
                        </a:rPr>
                        <a:t>мая</a:t>
                      </a:r>
                      <a:r>
                        <a:rPr lang="ru-RU" sz="1400" b="1" dirty="0">
                          <a:effectLst/>
                        </a:rPr>
                        <a:t>   _______г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223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 завершении  учебного года в  заочной школе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Учащиеся </a:t>
            </a:r>
            <a:r>
              <a:rPr lang="kk-KZ" b="1" dirty="0"/>
              <a:t>заочной школы</a:t>
            </a:r>
            <a:r>
              <a:rPr lang="ru-RU" b="1" dirty="0"/>
              <a:t>, успешно выполнившие все задания </a:t>
            </a:r>
            <a:r>
              <a:rPr lang="kk-KZ" b="1" dirty="0"/>
              <a:t>з</a:t>
            </a:r>
            <a:r>
              <a:rPr lang="ru-RU" b="1" dirty="0"/>
              <a:t>аочной школы могут поступ</a:t>
            </a:r>
            <a:r>
              <a:rPr lang="kk-KZ" b="1" dirty="0"/>
              <a:t>и</a:t>
            </a:r>
            <a:r>
              <a:rPr lang="ru-RU" b="1" dirty="0"/>
              <a:t>ть в областные</a:t>
            </a:r>
            <a:r>
              <a:rPr lang="kk-KZ" b="1" dirty="0"/>
              <a:t> специализированные школы – интернаты  или продолжить обучаться заочно. По результатам учебы в заочной школе учащиеся переводятся в следующий класс( Приложение 1). Учащиеся, несвоевременно выполняющие заданий ЗШ отчисляются (Приложение 2). По итогам ЗШ обучающиеся получат сертификаты и будут награждены грамотами за успешную учебу (Приложение 3). Особо отличившиеся учащиеся приглашаются в культурно-познавательный профильный летний  лагерь в г.Караганде (Приложение 4). П</a:t>
            </a:r>
            <a:r>
              <a:rPr lang="ru-RU" b="1" dirty="0"/>
              <a:t>о итогам ЗШ учителя, принимающие активное участие  в работе заочной школ</a:t>
            </a:r>
            <a:r>
              <a:rPr lang="kk-KZ" b="1" dirty="0"/>
              <a:t>ы, </a:t>
            </a:r>
            <a:r>
              <a:rPr lang="ru-RU" b="1" dirty="0"/>
              <a:t>награжд</a:t>
            </a:r>
            <a:r>
              <a:rPr lang="kk-KZ" b="1" dirty="0"/>
              <a:t>аются</a:t>
            </a:r>
            <a:r>
              <a:rPr lang="ru-RU" b="1" dirty="0"/>
              <a:t> грамотами </a:t>
            </a:r>
            <a:r>
              <a:rPr lang="kk-KZ" b="1" dirty="0"/>
              <a:t>(</a:t>
            </a:r>
            <a:r>
              <a:rPr lang="ru-RU" b="1" dirty="0"/>
              <a:t>Приложение </a:t>
            </a:r>
            <a:r>
              <a:rPr lang="kk-KZ" b="1" dirty="0"/>
              <a:t>5).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35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проекта: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kk-KZ" sz="36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ыявлени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талантливых детей 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регионах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предоставления им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возможност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углубленно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изуч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ения дополнительных 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предметны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раздел</a:t>
            </a:r>
            <a:r>
              <a:rPr lang="kk-KZ" sz="3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 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592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Задачи</a:t>
            </a:r>
            <a:r>
              <a:rPr lang="kk-KZ" b="1" dirty="0"/>
              <a:t>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оказание помощи в формировании и развитии у школьников интереса к естественным, точным  и гуманитарным наукам;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предоставление возможности учащимся общеобразовательных школ, расположенных в отдаленных от научных центров пунктах и территориях, углубленно заниматься математикой, физикой, химией, биологией, иностранными языками;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повышение уровня преподавания естественнонаучных, гуманитарных предметов в школе;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создание условий для развития творческого мышления одаренных детей;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использование новых образовательных технологий;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разработка индивидуальных общеобразовательных и воспитательных траекторий, обеспечивающих эффективность учебно-воспитательного процесса, социальную комфортность;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выявление одаренных подростков и обеспечение реализации их творческих возможностей.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	поступление учащихся, успешно закончивших курс заочной школы в специализированные школы- интернаты.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46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Ожидаемый результат проекта: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Повышение социального статуса творческой личности ребенка.</a:t>
            </a:r>
          </a:p>
          <a:p>
            <a:r>
              <a:rPr lang="ru-RU" b="1" dirty="0" smtClean="0"/>
              <a:t>Обеспечение  </a:t>
            </a:r>
            <a:r>
              <a:rPr lang="ru-RU" b="1" dirty="0"/>
              <a:t>индивидуальной траектории развития детей.</a:t>
            </a:r>
          </a:p>
          <a:p>
            <a:r>
              <a:rPr lang="ru-RU" b="1" dirty="0" smtClean="0"/>
              <a:t>Обеспечение </a:t>
            </a:r>
            <a:r>
              <a:rPr lang="ru-RU" b="1" dirty="0"/>
              <a:t>доступа одаренных детей к современным  информационным ресурсам.</a:t>
            </a:r>
          </a:p>
          <a:p>
            <a:r>
              <a:rPr lang="ru-RU" b="1" dirty="0" smtClean="0"/>
              <a:t>Расширение </a:t>
            </a:r>
            <a:r>
              <a:rPr lang="ru-RU" b="1" dirty="0"/>
              <a:t>спектра образовательных услуг для одаренных  и талантливых  детей. </a:t>
            </a:r>
          </a:p>
          <a:p>
            <a:r>
              <a:rPr lang="ru-RU" b="1" dirty="0" smtClean="0"/>
              <a:t>Расширение </a:t>
            </a:r>
            <a:r>
              <a:rPr lang="ru-RU" b="1" dirty="0"/>
              <a:t>возможностей  для осуществления межличностных  коммуникаций одаренных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44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Этапы работы над проектом: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515004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61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Задачи</a:t>
            </a:r>
            <a:r>
              <a:rPr lang="en-US" b="1" dirty="0" smtClean="0"/>
              <a:t> </a:t>
            </a:r>
            <a:r>
              <a:rPr lang="kk-KZ" b="1" dirty="0" smtClean="0"/>
              <a:t> </a:t>
            </a:r>
            <a:r>
              <a:rPr lang="en-US" b="1" dirty="0" smtClean="0"/>
              <a:t>I  </a:t>
            </a:r>
            <a:r>
              <a:rPr lang="kk-KZ" b="1" dirty="0" smtClean="0"/>
              <a:t>этапа</a:t>
            </a:r>
            <a:r>
              <a:rPr lang="kk-KZ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1.</a:t>
            </a:r>
            <a:r>
              <a:rPr lang="ru-RU" dirty="0"/>
              <a:t>	</a:t>
            </a:r>
            <a:r>
              <a:rPr lang="ru-RU" b="1" dirty="0"/>
              <a:t>Разработать положение социально-педагогического проекта «Заочная школа»(Приложение1);</a:t>
            </a:r>
          </a:p>
          <a:p>
            <a:r>
              <a:rPr lang="ru-RU" b="1" dirty="0"/>
              <a:t>2.	Разработать план и порядок организации работы заочной школы (Приложение2);</a:t>
            </a:r>
          </a:p>
          <a:p>
            <a:r>
              <a:rPr lang="ru-RU" b="1" dirty="0"/>
              <a:t>3.	Разработать алгоритм работы заочной школы (Приложение3)</a:t>
            </a:r>
          </a:p>
          <a:p>
            <a:r>
              <a:rPr lang="ru-RU" b="1" dirty="0"/>
              <a:t>4.	Создать творческую группу по подготовке проекта к реализации;</a:t>
            </a:r>
          </a:p>
          <a:p>
            <a:r>
              <a:rPr lang="ru-RU" b="1" dirty="0"/>
              <a:t>5.	Составить список учителей организующих заочную школу;</a:t>
            </a:r>
          </a:p>
          <a:p>
            <a:r>
              <a:rPr lang="ru-RU" b="1" dirty="0"/>
              <a:t>6.	Составить список учащихся  заочной школы;</a:t>
            </a:r>
          </a:p>
          <a:p>
            <a:r>
              <a:rPr lang="ru-RU" b="1" dirty="0"/>
              <a:t>7.	План работы по разработке заданий туров заочной школы.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7677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Задачи</a:t>
            </a:r>
            <a:r>
              <a:rPr lang="en-US" b="1" dirty="0" smtClean="0"/>
              <a:t> </a:t>
            </a:r>
            <a:r>
              <a:rPr lang="kk-KZ" b="1" dirty="0" smtClean="0"/>
              <a:t> </a:t>
            </a:r>
            <a:r>
              <a:rPr lang="en-US" b="1" dirty="0" smtClean="0"/>
              <a:t>II  </a:t>
            </a:r>
            <a:r>
              <a:rPr lang="kk-KZ" b="1" dirty="0" smtClean="0"/>
              <a:t>этапа</a:t>
            </a:r>
            <a:r>
              <a:rPr lang="kk-KZ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	</a:t>
            </a:r>
            <a:r>
              <a:rPr lang="ru-RU" b="1" dirty="0"/>
              <a:t>Разработка  и утверждение тематики заданий ЗШ;</a:t>
            </a:r>
          </a:p>
          <a:p>
            <a:r>
              <a:rPr lang="ru-RU" b="1" dirty="0"/>
              <a:t>	Подготовка заданий по предметам для каждого тура заочной школы;</a:t>
            </a:r>
          </a:p>
          <a:p>
            <a:r>
              <a:rPr lang="ru-RU" b="1" dirty="0"/>
              <a:t>	Разработка методических руководств к каждому туру;</a:t>
            </a:r>
          </a:p>
          <a:p>
            <a:r>
              <a:rPr lang="ru-RU" b="1" dirty="0"/>
              <a:t>	Подготовка заданий 1 очного тура(эссе);</a:t>
            </a:r>
          </a:p>
          <a:p>
            <a:r>
              <a:rPr lang="ru-RU" b="1" dirty="0"/>
              <a:t>	Подготовка заданий 2 очного тура;</a:t>
            </a:r>
          </a:p>
          <a:p>
            <a:r>
              <a:rPr lang="ru-RU" b="1" dirty="0"/>
              <a:t>	Распределение пакетов заданий для каждого тура;</a:t>
            </a:r>
          </a:p>
          <a:p>
            <a:r>
              <a:rPr lang="ru-RU" b="1" dirty="0"/>
              <a:t>	Рассылка заданий заочных туров (согласно заявлениям);</a:t>
            </a:r>
          </a:p>
          <a:p>
            <a:r>
              <a:rPr lang="ru-RU" b="1" dirty="0"/>
              <a:t>	Определение сроков выполнения и проверки заданий;</a:t>
            </a:r>
          </a:p>
          <a:p>
            <a:r>
              <a:rPr lang="ru-RU" b="1" dirty="0"/>
              <a:t>	Сбор выполненных заданий учащихся;</a:t>
            </a:r>
          </a:p>
          <a:p>
            <a:r>
              <a:rPr lang="ru-RU" b="1" dirty="0"/>
              <a:t>	Рассылка результатов после проверки заданий;</a:t>
            </a:r>
          </a:p>
          <a:p>
            <a:r>
              <a:rPr lang="ru-RU" b="1" dirty="0"/>
              <a:t>	Перевод в следующий класс ЗШ по итогам обучения;</a:t>
            </a:r>
          </a:p>
          <a:p>
            <a:r>
              <a:rPr lang="ru-RU" b="1" dirty="0"/>
              <a:t>	Отчисление учащихся ЗШ по итогам обучения.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882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Задачи</a:t>
            </a:r>
            <a:r>
              <a:rPr lang="en-US" b="1" dirty="0" smtClean="0"/>
              <a:t> </a:t>
            </a:r>
            <a:r>
              <a:rPr lang="kk-KZ" b="1" dirty="0" smtClean="0"/>
              <a:t> </a:t>
            </a:r>
            <a:r>
              <a:rPr lang="en-US" b="1" dirty="0" smtClean="0"/>
              <a:t>III  </a:t>
            </a:r>
            <a:r>
              <a:rPr lang="kk-KZ" b="1" dirty="0" smtClean="0"/>
              <a:t>этапа</a:t>
            </a:r>
            <a:r>
              <a:rPr lang="kk-KZ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	</a:t>
            </a:r>
            <a:r>
              <a:rPr lang="ru-RU" b="1" dirty="0"/>
              <a:t>Анализ и мониторинг уровня обучения;</a:t>
            </a:r>
          </a:p>
          <a:p>
            <a:r>
              <a:rPr lang="ru-RU" b="1" dirty="0"/>
              <a:t>2.	Определить качественный уровень изменений согласно выработанным критериям подготовки учащихся по итогам проекта.</a:t>
            </a:r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918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76672"/>
            <a:ext cx="8260672" cy="97112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 начале учебного года в заочной школе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b="1" dirty="0" smtClean="0"/>
              <a:t>	Учебный </a:t>
            </a:r>
            <a:r>
              <a:rPr lang="ru-RU" b="1" dirty="0"/>
              <a:t>год в заочной школе начинается </a:t>
            </a:r>
            <a:r>
              <a:rPr lang="en-US" b="1" dirty="0" smtClean="0"/>
              <a:t>                      </a:t>
            </a:r>
            <a:r>
              <a:rPr lang="ru-RU" b="1" dirty="0" smtClean="0"/>
              <a:t>1 </a:t>
            </a:r>
            <a:r>
              <a:rPr lang="ru-RU" b="1" dirty="0"/>
              <a:t>октября , окончание – 31 мая. Обучение бесплатное, ведется на казахском и русском языках. Непосредственное руководство учебной деятельностью учащихся осуществляют высококвалифицированные и опытные педагоги, творчески работающие учителя областных специализированных школ- интернатов. Зачисление обучающихся в заочную школу осуществляется на основании заявки учащихся и заявлении родителей (их законные представители)(Приложение1,2,3). Зачисление проводиться до 1 октября. </a:t>
            </a:r>
          </a:p>
        </p:txBody>
      </p:sp>
    </p:spTree>
    <p:extLst>
      <p:ext uri="{BB962C8B-B14F-4D97-AF65-F5344CB8AC3E}">
        <p14:creationId xmlns:p14="http://schemas.microsoft.com/office/powerpoint/2010/main" val="3657431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108</TotalTime>
  <Words>621</Words>
  <Application>Microsoft Office PowerPoint</Application>
  <PresentationFormat>Экран (4:3)</PresentationFormat>
  <Paragraphs>225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Аптека</vt:lpstr>
      <vt:lpstr>«ЗАОЧНАЯ ШКОЛА» </vt:lpstr>
      <vt:lpstr>Цель проекта: </vt:lpstr>
      <vt:lpstr>Задачи проекта:</vt:lpstr>
      <vt:lpstr>Ожидаемый результат проекта: </vt:lpstr>
      <vt:lpstr>Этапы работы над проектом:  </vt:lpstr>
      <vt:lpstr>Задачи  I  этапа: </vt:lpstr>
      <vt:lpstr>Задачи  II  этапа: </vt:lpstr>
      <vt:lpstr>Задачи  III  этапа: </vt:lpstr>
      <vt:lpstr>О начале учебного года в заочной школе </vt:lpstr>
      <vt:lpstr>Количество учащихся Заочной школы  по регионам  на                          2014-2015 учебный год </vt:lpstr>
      <vt:lpstr>Количество учащихся Заочной школы  по классам  на                                      2014-2015 учебный год </vt:lpstr>
      <vt:lpstr>Порядок выполнения заданий </vt:lpstr>
      <vt:lpstr>Учащиеся должны выполнить и сдать задания всех 7-и этапов по предметам и классам</vt:lpstr>
      <vt:lpstr>График отправки заданий Заочной Школы </vt:lpstr>
      <vt:lpstr>О завершении  учебного года в  заочной школе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«ЗАОЧНАЯ ШКОЛА» </dc:title>
  <dc:creator>Пользователь</dc:creator>
  <cp:lastModifiedBy>Пользователь</cp:lastModifiedBy>
  <cp:revision>15</cp:revision>
  <dcterms:created xsi:type="dcterms:W3CDTF">2014-10-29T02:42:15Z</dcterms:created>
  <dcterms:modified xsi:type="dcterms:W3CDTF">2014-10-30T08:28:26Z</dcterms:modified>
</cp:coreProperties>
</file>