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71" r:id="rId3"/>
    <p:sldId id="282" r:id="rId4"/>
    <p:sldId id="259" r:id="rId5"/>
    <p:sldId id="260" r:id="rId6"/>
    <p:sldId id="272" r:id="rId7"/>
    <p:sldId id="273" r:id="rId8"/>
    <p:sldId id="263" r:id="rId9"/>
    <p:sldId id="264" r:id="rId10"/>
    <p:sldId id="274" r:id="rId11"/>
    <p:sldId id="275" r:id="rId12"/>
    <p:sldId id="276" r:id="rId13"/>
    <p:sldId id="277" r:id="rId14"/>
    <p:sldId id="278" r:id="rId15"/>
    <p:sldId id="270" r:id="rId16"/>
    <p:sldId id="269" r:id="rId17"/>
    <p:sldId id="268" r:id="rId18"/>
    <p:sldId id="267" r:id="rId19"/>
    <p:sldId id="266" r:id="rId20"/>
    <p:sldId id="28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726" autoAdjust="0"/>
    <p:restoredTop sz="94660"/>
  </p:normalViewPr>
  <p:slideViewPr>
    <p:cSldViewPr snapToGrid="0">
      <p:cViewPr varScale="1">
        <p:scale>
          <a:sx n="90" d="100"/>
          <a:sy n="90" d="100"/>
        </p:scale>
        <p:origin x="-97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7D5EED-1F97-4F2A-811F-B406A6F5E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D6FCF6A-DAC1-4A22-A1C6-A0C1CA265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69BA167-AEEE-4559-9105-E11736C78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D58F570-0948-42B2-B245-2276DF0C1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50469EB-3B43-40F1-9C8F-5C55808BB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057502E-ADA1-4703-BE6A-90EC328995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2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83F820-8511-4AEB-A7F8-C180233DD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9C0C2A1-FF7D-471E-8FA1-A25D6995C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459927C-E196-4F8B-BE78-B0265D057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19FB7E-4634-4081-90FA-BDF4F0374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C13F617-253E-4968-935B-F729E2388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935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5565FE5-936C-4D58-B110-6BD636F51A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60E107A-F4DC-4882-A245-18341C994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379F21D-998A-494D-B1AC-CEEA66F1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4A6098C-5E07-4A5C-846B-42D1D3740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54B1240-AFF0-4266-B9D2-CDF6D91E9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725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 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10" name="Рисунок 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9" name="Пояснительный текст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ru-RU" sz="1100" b="1" i="1" dirty="0">
                <a:latin typeface="Arial" pitchFamily="34" charset="0"/>
                <a:cs typeface="Arial" pitchFamily="34" charset="0"/>
              </a:rPr>
              <a:t>ПРИМЕЧАНИЕ</a:t>
            </a:r>
            <a:endParaRPr lang="ru-RU" sz="1200" b="1" i="1" dirty="0">
              <a:latin typeface="Arial" pitchFamily="34" charset="0"/>
              <a:cs typeface="Arial" pitchFamily="34" charset="0"/>
            </a:endParaRPr>
          </a:p>
          <a:p>
            <a:pPr rtl="0"/>
            <a:r>
              <a:rPr lang="ru-RU" sz="1200" i="1" dirty="0">
                <a:latin typeface="Arial" pitchFamily="34" charset="0"/>
                <a:cs typeface="Arial" pitchFamily="34" charset="0"/>
              </a:rPr>
              <a:t>Чтобы изменить изображение на этом слайде, выберите рисунок и удалите его. Затем нажмите значок "Рисунки" в заполнителе, чтобы вставить изображение.</a:t>
            </a:r>
          </a:p>
        </p:txBody>
      </p:sp>
    </p:spTree>
    <p:extLst>
      <p:ext uri="{BB962C8B-B14F-4D97-AF65-F5344CB8AC3E}">
        <p14:creationId xmlns:p14="http://schemas.microsoft.com/office/powerpoint/2010/main" val="304741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DE1750-A55B-4A2D-8471-C9510DBF1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67A60F8-AA53-40C9-B452-00103893C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4647A2D-2165-4A86-A3DC-98D523420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5F1C277-C663-437F-A88C-1F46E74B5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C5FF699-36C2-4C91-8E88-E8F1F9526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891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592686-7282-45C5-A1CA-1E2396489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141C1EB-8D1A-405A-90EE-EEF654850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9A63BF-95DB-451C-A393-8EB886D75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8CC378A-B188-426B-97F2-446EEF48D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1B1D353-F7BC-4B27-8F9A-142ABD17D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890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254AE4-53C9-4448-A18C-D97E48EB6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91FA3FE-A45F-4BC9-A0BA-ED0064F8BE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D21550F-444A-4C32-ACD5-A7E2B1E69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8C50DEC-31B2-4797-BD25-9E88FE05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9957C74-571A-4687-BAAE-8880B6DB8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CB2AE59-EF63-409D-B700-8512D8F07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063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71D196-6724-4B91-88B9-37A1AEA90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2808C6-E189-4881-A60D-ABD64CDDF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B4CE4E8-3625-4901-941F-39E386435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344FE26-5621-48BB-BD4F-0093C73F8C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E617D29-96DE-4435-88B0-70690737D4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94DCE13-EFEC-4B04-9F50-762BAB3A2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8A74D00-3619-4E6B-84AD-9D709753B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A968D57-4D33-4B2A-BC03-C35E07DFF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295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FC0A9B-6BA3-4967-B402-E8BA2E2F2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FCB36D5-C88F-42A1-98FD-DB440AAB0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73BBD3A-F0E0-4278-A00F-9960D708F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82CA90A-4144-4C1F-998C-A9BA38F94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547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3C1FEDA-AE0F-4552-88F5-1E574F604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FCF1511-058F-4DB8-8B8E-63E8C98AD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A0D7AC-717A-4196-B600-38426866D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459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9674CB-933E-47AA-80B1-1254834D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AF1EC3B-2DB2-407D-A200-9CEA49F98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23CFEB9-3240-4969-9D56-8483FE09F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9F2006B-952D-421D-BA6A-A3121AD97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B287F04-387E-42C3-8F43-31DF6689F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0AA591D-B38E-4EE4-A687-4DB4015EF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145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271156-7968-4E0B-BC72-B01A8EE05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903F869-536E-4047-B517-DEEDAEFC61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0E4CC05-2190-4B44-99F8-FD3A96F4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854FCE9-DED7-44ED-A344-37982091E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CE58A79-A089-48D5-B22C-EECD89718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CFFEA4F-6BF2-4892-8445-F1D35AE8E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508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6338F6-2F64-4880-9A86-91B15CBEF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4F16AEF-67F7-40CD-BB5B-B72EAE489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461215D-997F-44B3-BB00-61FBD44F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5B34F-EC8D-454F-9882-95A213DFD72C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D1FF930-B53D-4CDB-9D4D-8DA857BA9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F2C8DD5-4CDC-44A1-BB3D-16F785EEE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3D0B3E7-1680-4C1F-BE26-F7D72BB2043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9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B469E38-55AD-5EE7-C7AB-7F2CC68BBDD7}"/>
              </a:ext>
            </a:extLst>
          </p:cNvPr>
          <p:cNvSpPr/>
          <p:nvPr/>
        </p:nvSpPr>
        <p:spPr>
          <a:xfrm>
            <a:off x="2660904" y="1504472"/>
            <a:ext cx="704088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40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 тамыз</a:t>
            </a:r>
            <a:br>
              <a:rPr lang="kk-KZ" sz="40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sz="40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АБАЙ ҚҰНАНБАЙҰЛЫНЫҢ </a:t>
            </a:r>
          </a:p>
          <a:p>
            <a:pPr algn="ctr"/>
            <a:r>
              <a:rPr lang="kk-KZ" sz="40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ТУҒАН КҮНІНЕ ОРАЙ ӨТКІЗІЛЕТІН </a:t>
            </a:r>
          </a:p>
          <a:p>
            <a:pPr algn="ctr"/>
            <a:r>
              <a:rPr lang="kk-KZ" sz="40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ІС-ШАРАЛАР</a:t>
            </a:r>
            <a:r>
              <a:rPr lang="en-US" sz="40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40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ҰСЫНЫМЫ</a:t>
            </a:r>
            <a:endParaRPr lang="x-none" sz="40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792" y="1"/>
            <a:ext cx="2267712" cy="2697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335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41DE6E-0D09-5F8C-71DA-0237E7FD2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981487"/>
            <a:ext cx="5512904" cy="2577261"/>
          </a:xfrm>
        </p:spPr>
        <p:txBody>
          <a:bodyPr>
            <a:normAutofit/>
          </a:bodyPr>
          <a:lstStyle/>
          <a:p>
            <a:pPr marL="342900" lvl="0" indent="-342900"/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5. Шығармашыл оқушылар арасында «Абай ізімен» атты жас ақындар байқауы (офлайн/онлайн)</a:t>
            </a:r>
            <a:endParaRPr lang="x-none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B9481E7-B927-68EF-5EF7-EE904CD3C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487" y="1161100"/>
            <a:ext cx="4917134" cy="42013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254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77A333-B688-E437-30E7-28C6DFD34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936" y="603782"/>
            <a:ext cx="9860280" cy="983990"/>
          </a:xfrm>
        </p:spPr>
        <p:txBody>
          <a:bodyPr>
            <a:normAutofit fontScale="90000"/>
          </a:bodyPr>
          <a:lstStyle/>
          <a:p>
            <a:pPr algn="ctr"/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«Абай және ұлттық тіл» тақырыбындағы </a:t>
            </a:r>
            <a:b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үздік эссе, үздік шығармалар конкурсы (офлайн/онлайн)</a:t>
            </a:r>
            <a:endParaRPr lang="x-none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4C7A92C-2FAB-7E95-67DF-E1CC59619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332" y="1915540"/>
            <a:ext cx="6623335" cy="44045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627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794BE8-1616-A291-7A56-55B77A723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176" y="359887"/>
            <a:ext cx="9290304" cy="1614482"/>
          </a:xfrm>
        </p:spPr>
        <p:txBody>
          <a:bodyPr>
            <a:normAutofit/>
          </a:bodyPr>
          <a:lstStyle/>
          <a:p>
            <a:pPr algn="ctr"/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 «Адамзат тудырған алып тұлға» атты танымдық дәріс (офлайн/онлайн)</a:t>
            </a:r>
            <a:endParaRPr lang="x-none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C70C1A-DDE3-72A6-D833-DFA5B9F1C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529" y="1708825"/>
            <a:ext cx="5837000" cy="43793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6AA59D8-A3A2-55FA-C217-47148F97E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924" y="2095422"/>
            <a:ext cx="3231605" cy="399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7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646E00-450B-8D38-E1D1-5C354AF56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534" y="573056"/>
            <a:ext cx="9510932" cy="1509932"/>
          </a:xfrm>
        </p:spPr>
        <p:txBody>
          <a:bodyPr>
            <a:normAutofit/>
          </a:bodyPr>
          <a:lstStyle/>
          <a:p>
            <a:pPr algn="ctr"/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8. Мектеп оқушылары арасында Абай күйлері мен әндерін насихаттау мақсатында іс-шаралар (офлайн/онлайн)</a:t>
            </a:r>
            <a:endParaRPr lang="x-none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EDEA04E-B60E-D957-DB7E-006B0C318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0" y="2392118"/>
            <a:ext cx="6286500" cy="4038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901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F26C01-74AA-76B5-09B8-87907040B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992" y="527752"/>
            <a:ext cx="9736015" cy="1284535"/>
          </a:xfrm>
        </p:spPr>
        <p:txBody>
          <a:bodyPr>
            <a:normAutofit/>
          </a:bodyPr>
          <a:lstStyle/>
          <a:p>
            <a:pPr algn="ctr"/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9. «Абай және рухани кемелділік» тақырыбында </a:t>
            </a:r>
            <a:b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белгілі абайтанушылармен онлайн сұхбат</a:t>
            </a:r>
            <a:endParaRPr lang="x-none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F6AADAA-5CA2-180C-8305-7FBCAD14F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1800665"/>
            <a:ext cx="7639050" cy="42014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022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4D9DAD-F132-6E0B-8756-9E0DB741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983" y="262209"/>
            <a:ext cx="9229345" cy="1325563"/>
          </a:xfrm>
        </p:spPr>
        <p:txBody>
          <a:bodyPr>
            <a:normAutofit/>
          </a:bodyPr>
          <a:lstStyle/>
          <a:p>
            <a:pPr algn="ctr"/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10. Абай мұрасын сыни талдауға арналған эстафеталар (офлайн/онлайн)</a:t>
            </a:r>
            <a:endParaRPr lang="x-none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98BEB5D-60D9-26FE-2E78-14E78ADB8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00" b="100000" l="9271" r="91250">
                        <a14:foregroundMark x1="10938" y1="12000" x2="31146" y2="11400"/>
                        <a14:foregroundMark x1="10417" y1="87000" x2="30417" y2="93400"/>
                        <a14:foregroundMark x1="30833" y1="11400" x2="88958" y2="5800"/>
                        <a14:foregroundMark x1="30729" y1="92200" x2="88125" y2="99600"/>
                        <a14:foregroundMark x1="10625" y1="87800" x2="56042" y2="98800"/>
                        <a14:foregroundMark x1="9271" y1="95600" x2="44583" y2="97800"/>
                        <a14:foregroundMark x1="12083" y1="86800" x2="31979" y2="91800"/>
                        <a14:foregroundMark x1="36250" y1="94400" x2="16771" y2="9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0677" y="1783829"/>
            <a:ext cx="8104883" cy="42212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658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F272F4-B6C9-5154-D2C9-BEBC7F1C4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2118" y="1964259"/>
            <a:ext cx="4658254" cy="2929476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11. М.Әуезовтің «Абай жолы» роман-эпопеясын талдау жұмыстары (офлайн/онлайн)</a:t>
            </a:r>
            <a:endParaRPr lang="x-none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7CD4A23-F6E6-F4FD-983D-500BF9875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824" y="1253550"/>
            <a:ext cx="4257866" cy="43508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60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25A0FF-5CA9-FF0D-6991-97C87CFEB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035" y="486948"/>
            <a:ext cx="9329928" cy="113599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12. </a:t>
            </a:r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Абайтанушылардың қатысуымен конференциялар (офлайн/онлайн)</a:t>
            </a:r>
            <a:endParaRPr lang="x-none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EA9C6C3-28EA-870C-F305-E6622D3DC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455" y="1622942"/>
            <a:ext cx="7287089" cy="45487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928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8A6171-93CA-6E70-8EA5-735C474B1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242" y="624953"/>
            <a:ext cx="7099515" cy="92555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13. </a:t>
            </a:r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Абай өлеңдерінің мазмұны бойынша жас суретшілер байқау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ы (офлайн/онлайн)</a:t>
            </a:r>
            <a:endParaRPr lang="x-none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7B023E-2C07-DDB0-06C1-0FACB0BDC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819" y="1889411"/>
            <a:ext cx="6694358" cy="44629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051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BC6C09-309A-1D86-6261-728681A9A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262209"/>
            <a:ext cx="9448802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14. </a:t>
            </a:r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Өткізілген іс-шаралар және оның қорытындысы БАҚ, мектеп-интернат сайтында, әлеуметтік желілерде жариялау</a:t>
            </a:r>
            <a:endParaRPr lang="x-none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4C2117F-6C0F-ACE1-27C0-A3F99E32C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173" y="1933990"/>
            <a:ext cx="5889651" cy="43377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050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201400-17FE-9208-E2C0-6B65B8641F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3160" y="1838527"/>
            <a:ext cx="7923392" cy="2760321"/>
          </a:xfrm>
        </p:spPr>
        <p:txBody>
          <a:bodyPr>
            <a:normAutofit/>
          </a:bodyPr>
          <a:lstStyle/>
          <a:p>
            <a:r>
              <a:rPr lang="kk-KZ" sz="36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Мақсаты</a:t>
            </a:r>
            <a:r>
              <a:rPr lang="kk-KZ" sz="36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kk-KZ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хә</a:t>
            </a:r>
            <a:r>
              <a:rPr lang="kk-KZ" sz="36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кім, ойшыл Абай Құнанбайұлы мұрасын ұрпақ санасында жаңғырту, ақын ілімі негізінде азаматтық ұстанымын қалыптастыру.</a:t>
            </a:r>
            <a:endParaRPr lang="x-none" sz="3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655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4112"/>
            <a:ext cx="12192000" cy="54538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E0E119-2C89-CD29-4A05-D9B3C732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04112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kk-KZ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тамыз –  Қазақстан Республикасы Үкіметінің 2017 жылғы 31 қазандағы  </a:t>
            </a:r>
            <a:r>
              <a:rPr lang="kk-KZ" sz="24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kk-KZ" sz="24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kk-KZ" sz="24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№ </a:t>
            </a:r>
            <a:r>
              <a:rPr lang="kk-KZ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689 қаулысының толықтырылуымен «Абай күні» ретінде 2020 жылы белгіленген дәстүрлі мереке.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89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710CFCB-D0D5-ACDB-D81E-7CF185F2D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813" y="961656"/>
            <a:ext cx="3760070" cy="4700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Картинки перо и бумага - 75 фото - картинки и рисунки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t="2444" r="41218" b="1223"/>
          <a:stretch/>
        </p:blipFill>
        <p:spPr bwMode="auto">
          <a:xfrm>
            <a:off x="240030" y="12144"/>
            <a:ext cx="6272784" cy="684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67835" y="890076"/>
            <a:ext cx="381717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Профессор </a:t>
            </a:r>
            <a:r>
              <a:rPr lang="kk-KZ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М.Мырзахметұлы </a:t>
            </a:r>
            <a:r>
              <a:rPr lang="kk-KZ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қазақ халқының ой-санасының, дүниетанымының шыңы Абайдың шығармаларында жатқандығын, «толық адам» ілімі негізінде құрылған тәрбие арқылы қазақ халқының жарқын болашағын қалыптастыру қажет екенін айтқан. </a:t>
            </a:r>
            <a:r>
              <a:rPr lang="kk-KZ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Абай күнін атап өту білім алушыларды мектеп қабырғасынан бастап ұлтжандылыққа тәрбиелеп, ұлттық сана-сезімді бойларына сіңіру, қазақ халқының төл мәдениеті мен рухани мұрасын құндылық ретінде сақтап, </a:t>
            </a:r>
            <a:r>
              <a:rPr lang="kk-KZ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бәсекеге қабілетті зияткер тұлғаны қалыптастыру</a:t>
            </a:r>
            <a:r>
              <a:rPr lang="kk-KZ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ға бағытталған</a:t>
            </a:r>
            <a:endParaRPr lang="x-none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254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2D6A06E-8BEB-48AA-6D8B-CA9B2AE7FD30}"/>
              </a:ext>
            </a:extLst>
          </p:cNvPr>
          <p:cNvSpPr/>
          <p:nvPr/>
        </p:nvSpPr>
        <p:spPr>
          <a:xfrm>
            <a:off x="2362157" y="2418548"/>
            <a:ext cx="746768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АБАЙ КҮНІНЕ ОРАЙ </a:t>
            </a:r>
          </a:p>
          <a:p>
            <a:pPr algn="ctr"/>
            <a:r>
              <a:rPr lang="kk-KZ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ӨТКІЗІЛЕТІН ІС-ШАРАЛАР</a:t>
            </a:r>
            <a:endParaRPr lang="x-none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351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146" y="1"/>
            <a:ext cx="1422358" cy="1691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EA2B6B-F622-C82B-4628-8D2E0B8A5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462" y="589977"/>
            <a:ext cx="9595338" cy="1180997"/>
          </a:xfrm>
        </p:spPr>
        <p:txBody>
          <a:bodyPr>
            <a:normAutofit fontScale="9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Желілік Абай мектептері арасында ғылыми-танымдық конференция ұйымдастыру (офлайн/онлайн) </a:t>
            </a:r>
            <a:b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x-none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FADBF25-1046-FF39-9B40-B3C732F95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1770974"/>
            <a:ext cx="9220199" cy="44970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kk-KZ" sz="2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Ұсынылатын тақырыптар:</a:t>
            </a:r>
          </a:p>
          <a:p>
            <a:pPr marL="0" indent="0">
              <a:buNone/>
            </a:pPr>
            <a:endParaRPr lang="kk-KZ" sz="2800" i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kk-KZ" sz="280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«Абай және ұлттық код»;</a:t>
            </a:r>
          </a:p>
          <a:p>
            <a:pPr marL="0" indent="0">
              <a:buNone/>
            </a:pPr>
            <a:endParaRPr lang="kk-KZ" sz="2800" i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kk-KZ" sz="280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«Абай – замана шамшырағы»;</a:t>
            </a:r>
          </a:p>
          <a:p>
            <a:pPr>
              <a:buFont typeface="Wingdings" panose="05000000000000000000" pitchFamily="2" charset="2"/>
              <a:buChar char="Ø"/>
            </a:pPr>
            <a:endParaRPr lang="kk-KZ" sz="2800" i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kk-KZ" sz="280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«Ақыл, қайрат, жүректі бірдей ұста. </a:t>
            </a:r>
            <a:r>
              <a:rPr lang="x-none" sz="280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x-none" sz="280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kk-KZ" sz="280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Сонда толық боласың елден бөлек...»</a:t>
            </a:r>
          </a:p>
          <a:p>
            <a:pPr marL="0" indent="0">
              <a:buNone/>
            </a:pPr>
            <a:endParaRPr lang="kk-KZ" sz="2800" i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Абайды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білмек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парыз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ойлы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жасқа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...»</a:t>
            </a:r>
            <a:endParaRPr lang="x-none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50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CB237B-A26E-7FBE-34F3-592D1CC3B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785" y="681037"/>
            <a:ext cx="9644247" cy="1325563"/>
          </a:xfrm>
        </p:spPr>
        <p:txBody>
          <a:bodyPr>
            <a:noAutofit/>
          </a:bodyPr>
          <a:lstStyle/>
          <a:p>
            <a:pPr marL="342900" lvl="0" indent="-342900" algn="just"/>
            <a:r>
              <a:rPr lang="kk-KZ" sz="2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Абай Құнанбайұлы өмірі, шығармашылығы, ұрпақтары жайында танымдық бейнежазба жариялау, тарату.</a:t>
            </a:r>
            <a:r>
              <a:rPr lang="kk-KZ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x-none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05E6AF4-4FA1-F731-074D-E32788310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0498" y="2383435"/>
            <a:ext cx="10003302" cy="3793527"/>
          </a:xfrm>
        </p:spPr>
        <p:txBody>
          <a:bodyPr>
            <a:normAutofit lnSpcReduction="10000"/>
          </a:bodyPr>
          <a:lstStyle/>
          <a:p>
            <a:pPr marL="0" lvl="0" indent="0" algn="just">
              <a:buNone/>
            </a:pPr>
            <a:r>
              <a:rPr lang="kk-KZ" sz="280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Ұсынылатын тақырыптар:</a:t>
            </a:r>
          </a:p>
          <a:p>
            <a:pPr marL="0" lvl="0" indent="0" algn="just">
              <a:buNone/>
            </a:pPr>
            <a:endParaRPr lang="kk-KZ" sz="2800" i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kk-KZ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«Бала Абай», «Шәкірт Абай», «Бала Абайдан дана Абайға дейін»;</a:t>
            </a:r>
            <a:endParaRPr lang="x-none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kk-KZ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«Абай жолы – халық жолы»;</a:t>
            </a:r>
            <a:endParaRPr lang="x-none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kk-KZ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«Абай мұрасы – ұрпаққа өнеге»;</a:t>
            </a:r>
            <a:endParaRPr lang="x-none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kk-KZ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«Абайдың ақын шәкірттері»;</a:t>
            </a:r>
            <a:endParaRPr lang="x-none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kk-KZ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«Абай және табиғат» т.б.</a:t>
            </a:r>
            <a:endParaRPr lang="x-none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952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A0935F-5E3E-AA99-64E7-0806D0B28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406" y="1430493"/>
            <a:ext cx="5288464" cy="399701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Әр мектептің әлеуметтік парақшаларында, сайттарында пост, подкаст жариялау (онлайн)</a:t>
            </a:r>
            <a:endParaRPr lang="x-none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98E1750-8C84-EF63-4015-3022CD542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647" y="2167031"/>
            <a:ext cx="2857500" cy="2857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211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F57939-BE39-599F-6931-D165F062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7900" y="1320476"/>
            <a:ext cx="4865604" cy="368235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Оқушылар, мектеп ұстаздары арасында әлеуметтік желілерде Абай шығармашылығын жатқа оқу бойынша «Абайды оқы, таңырқа!» атты челлендж ұйымдастыру (онлайн)</a:t>
            </a:r>
            <a:endParaRPr lang="x-none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5680"/>
            <a:ext cx="7167900" cy="4031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500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1124</TotalTime>
  <Words>320</Words>
  <Application>Microsoft Office PowerPoint</Application>
  <PresentationFormat>Произвольный</PresentationFormat>
  <Paragraphs>38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Мақсаты: хәкім, ойшыл Абай Құнанбайұлы мұрасын ұрпақ санасында жаңғырту, ақын ілімі негізінде азаматтық ұстанымын қалыптастыру.</vt:lpstr>
      <vt:lpstr>10 тамыз –  Қазақстан Республикасы Үкіметінің 2017 жылғы 31 қазандағы   № 689 қаулысының толықтырылуымен «Абай күні» ретінде 2020 жылы белгіленген дәстүрлі мереке.</vt:lpstr>
      <vt:lpstr>Презентация PowerPoint</vt:lpstr>
      <vt:lpstr>Презентация PowerPoint</vt:lpstr>
      <vt:lpstr>Желілік Абай мектептері арасында ғылыми-танымдық конференция ұйымдастыру (офлайн/онлайн)  </vt:lpstr>
      <vt:lpstr> 2. Абай Құнанбайұлы өмірі, шығармашылығы, ұрпақтары жайында танымдық бейнежазба жариялау, тарату. </vt:lpstr>
      <vt:lpstr>3. Әр мектептің әлеуметтік парақшаларында, сайттарында пост, подкаст жариялау (онлайн)</vt:lpstr>
      <vt:lpstr>4. Оқушылар, мектеп ұстаздары арасында әлеуметтік желілерде Абай шығармашылығын жатқа оқу бойынша «Абайды оқы, таңырқа!» атты челлендж ұйымдастыру (онлайн)</vt:lpstr>
      <vt:lpstr> 5. Шығармашыл оқушылар арасында «Абай ізімен» атты жас ақындар байқауы (офлайн/онлайн)</vt:lpstr>
      <vt:lpstr>6. «Абай және ұлттық тіл» тақырыбындағы  үздік эссе, үздік шығармалар конкурсы (офлайн/онлайн)</vt:lpstr>
      <vt:lpstr>7. «Адамзат тудырған алып тұлға» атты танымдық дәріс (офлайн/онлайн)</vt:lpstr>
      <vt:lpstr>8. Мектеп оқушылары арасында Абай күйлері мен әндерін насихаттау мақсатында іс-шаралар (офлайн/онлайн)</vt:lpstr>
      <vt:lpstr> 9. «Абай және рухани кемелділік» тақырыбында  белгілі абайтанушылармен онлайн сұхбат</vt:lpstr>
      <vt:lpstr>10. Абай мұрасын сыни талдауға арналған эстафеталар (офлайн/онлайн)</vt:lpstr>
      <vt:lpstr>11. М.Әуезовтің «Абай жолы» роман-эпопеясын талдау жұмыстары (офлайн/онлайн)</vt:lpstr>
      <vt:lpstr>12. Абайтанушылардың қатысуымен конференциялар (офлайн/онлайн)</vt:lpstr>
      <vt:lpstr>13. Абай өлеңдерінің мазмұны бойынша жас суретшілер байқауы (офлайн/онлайн)</vt:lpstr>
      <vt:lpstr>14. Өткізілген іс-шаралар және оның қорытындысы БАҚ, мектеп-интернат сайтында, әлеуметтік желілерде жариялау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Gulsum</cp:lastModifiedBy>
  <cp:revision>81</cp:revision>
  <dcterms:created xsi:type="dcterms:W3CDTF">2021-06-25T08:46:26Z</dcterms:created>
  <dcterms:modified xsi:type="dcterms:W3CDTF">2023-08-08T06:17:39Z</dcterms:modified>
</cp:coreProperties>
</file>