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7" r:id="rId1"/>
  </p:sldMasterIdLst>
  <p:notesMasterIdLst>
    <p:notesMasterId r:id="rId16"/>
  </p:notesMasterIdLst>
  <p:handoutMasterIdLst>
    <p:handoutMasterId r:id="rId17"/>
  </p:handoutMasterIdLst>
  <p:sldIdLst>
    <p:sldId id="9406" r:id="rId2"/>
    <p:sldId id="9417" r:id="rId3"/>
    <p:sldId id="9419" r:id="rId4"/>
    <p:sldId id="9420" r:id="rId5"/>
    <p:sldId id="9421" r:id="rId6"/>
    <p:sldId id="9422" r:id="rId7"/>
    <p:sldId id="9423" r:id="rId8"/>
    <p:sldId id="9424" r:id="rId9"/>
    <p:sldId id="9426" r:id="rId10"/>
    <p:sldId id="9427" r:id="rId11"/>
    <p:sldId id="9428" r:id="rId12"/>
    <p:sldId id="9429" r:id="rId13"/>
    <p:sldId id="9430" r:id="rId14"/>
    <p:sldId id="9431" r:id="rId15"/>
  </p:sldIdLst>
  <p:sldSz cx="12192000" cy="6858000"/>
  <p:notesSz cx="6786563" cy="99234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pos="3840" userDrawn="1">
          <p15:clr>
            <a:srgbClr val="A4A3A4"/>
          </p15:clr>
        </p15:guide>
        <p15:guide id="2" orient="horz" pos="211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4375"/>
    <a:srgbClr val="003566"/>
    <a:srgbClr val="FFFFFF"/>
    <a:srgbClr val="FF3300"/>
    <a:srgbClr val="F2F2F2"/>
    <a:srgbClr val="3D78B8"/>
    <a:srgbClr val="B0812B"/>
    <a:srgbClr val="FF9F9F"/>
    <a:srgbClr val="FFFDB9"/>
    <a:srgbClr val="FFFC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27102A9-8310-4765-A935-A1911B00CA55}" styleName="Светлый стиль 1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4C1A8A3-306A-4EB7-A6B1-4F7E0EB9C5D6}" styleName="Средний стиль 3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Светлый стиль 2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Средний стиль 3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660B408-B3CF-4A94-85FC-2B1E0A45F4A2}" styleName="Темный стиль 2 —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661" autoAdjust="0"/>
    <p:restoredTop sz="86384" autoAdjust="0"/>
  </p:normalViewPr>
  <p:slideViewPr>
    <p:cSldViewPr snapToGrid="0">
      <p:cViewPr>
        <p:scale>
          <a:sx n="96" d="100"/>
          <a:sy n="96" d="100"/>
        </p:scale>
        <p:origin x="-422" y="211"/>
      </p:cViewPr>
      <p:guideLst>
        <p:guide orient="horz" pos="2115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978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8" y="6"/>
            <a:ext cx="2940843" cy="497896"/>
          </a:xfrm>
          <a:prstGeom prst="rect">
            <a:avLst/>
          </a:prstGeom>
        </p:spPr>
        <p:txBody>
          <a:bodyPr vert="horz" lIns="90844" tIns="45423" rIns="90844" bIns="45423" rtlCol="0"/>
          <a:lstStyle>
            <a:lvl1pPr algn="l">
              <a:defRPr sz="1200"/>
            </a:lvl1pPr>
          </a:lstStyle>
          <a:p>
            <a:endParaRPr lang="ru-RU" dirty="0">
              <a:latin typeface="Tahoma" panose="020B0604030504040204" pitchFamily="34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4154" y="6"/>
            <a:ext cx="2940843" cy="497896"/>
          </a:xfrm>
          <a:prstGeom prst="rect">
            <a:avLst/>
          </a:prstGeom>
        </p:spPr>
        <p:txBody>
          <a:bodyPr vert="horz" lIns="90844" tIns="45423" rIns="90844" bIns="45423" rtlCol="0"/>
          <a:lstStyle>
            <a:lvl1pPr algn="r">
              <a:defRPr sz="1200"/>
            </a:lvl1pPr>
          </a:lstStyle>
          <a:p>
            <a:fld id="{88157611-626F-4E17-9E72-8A284EF1DEF8}" type="datetimeFigureOut">
              <a:rPr lang="ru-RU" smtClean="0">
                <a:latin typeface="Tahoma" panose="020B0604030504040204" pitchFamily="34" charset="0"/>
              </a:rPr>
              <a:pPr/>
              <a:t>20.09.2023</a:t>
            </a:fld>
            <a:endParaRPr lang="ru-RU" dirty="0">
              <a:latin typeface="Tahoma" panose="020B060403050404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8" y="9425570"/>
            <a:ext cx="2940843" cy="497895"/>
          </a:xfrm>
          <a:prstGeom prst="rect">
            <a:avLst/>
          </a:prstGeom>
        </p:spPr>
        <p:txBody>
          <a:bodyPr vert="horz" lIns="90844" tIns="45423" rIns="90844" bIns="45423" rtlCol="0" anchor="b"/>
          <a:lstStyle>
            <a:lvl1pPr algn="l">
              <a:defRPr sz="1200"/>
            </a:lvl1pPr>
          </a:lstStyle>
          <a:p>
            <a:endParaRPr lang="ru-RU" dirty="0">
              <a:latin typeface="Tahoma" panose="020B0604030504040204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4154" y="9425570"/>
            <a:ext cx="2940843" cy="497895"/>
          </a:xfrm>
          <a:prstGeom prst="rect">
            <a:avLst/>
          </a:prstGeom>
        </p:spPr>
        <p:txBody>
          <a:bodyPr vert="horz" lIns="90844" tIns="45423" rIns="90844" bIns="45423" rtlCol="0" anchor="b"/>
          <a:lstStyle>
            <a:lvl1pPr algn="r">
              <a:defRPr sz="1200"/>
            </a:lvl1pPr>
          </a:lstStyle>
          <a:p>
            <a:fld id="{626C7EB4-3D6C-4BC6-9FBF-21BDDAB6AA94}" type="slidenum">
              <a:rPr lang="ru-RU" smtClean="0">
                <a:latin typeface="Tahoma" panose="020B0604030504040204" pitchFamily="34" charset="0"/>
              </a:rPr>
              <a:pPr/>
              <a:t>‹#›</a:t>
            </a:fld>
            <a:endParaRPr lang="ru-RU" dirty="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140959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8" y="6"/>
            <a:ext cx="2940843" cy="497896"/>
          </a:xfrm>
          <a:prstGeom prst="rect">
            <a:avLst/>
          </a:prstGeom>
        </p:spPr>
        <p:txBody>
          <a:bodyPr vert="horz" lIns="90844" tIns="45423" rIns="90844" bIns="45423" rtlCol="0"/>
          <a:lstStyle>
            <a:lvl1pPr algn="l">
              <a:defRPr sz="1200">
                <a:latin typeface="Tahoma" panose="020B060403050404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4154" y="6"/>
            <a:ext cx="2940843" cy="497896"/>
          </a:xfrm>
          <a:prstGeom prst="rect">
            <a:avLst/>
          </a:prstGeom>
        </p:spPr>
        <p:txBody>
          <a:bodyPr vert="horz" lIns="90844" tIns="45423" rIns="90844" bIns="45423" rtlCol="0"/>
          <a:lstStyle>
            <a:lvl1pPr algn="r">
              <a:defRPr sz="1200">
                <a:latin typeface="Tahoma" panose="020B0604030504040204" pitchFamily="34" charset="0"/>
              </a:defRPr>
            </a:lvl1pPr>
          </a:lstStyle>
          <a:p>
            <a:fld id="{A79351CB-37E9-440A-88E3-8DE09A4163B1}" type="datetimeFigureOut">
              <a:rPr lang="ru-RU" smtClean="0"/>
              <a:pPr/>
              <a:t>20.09.2023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15925" y="1239838"/>
            <a:ext cx="5954713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844" tIns="45423" rIns="90844" bIns="45423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8657" y="4775671"/>
            <a:ext cx="5429250" cy="3907363"/>
          </a:xfrm>
          <a:prstGeom prst="rect">
            <a:avLst/>
          </a:prstGeom>
        </p:spPr>
        <p:txBody>
          <a:bodyPr vert="horz" lIns="90844" tIns="45423" rIns="90844" bIns="45423" rtlCol="0"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8" y="9425570"/>
            <a:ext cx="2940843" cy="497895"/>
          </a:xfrm>
          <a:prstGeom prst="rect">
            <a:avLst/>
          </a:prstGeom>
        </p:spPr>
        <p:txBody>
          <a:bodyPr vert="horz" lIns="90844" tIns="45423" rIns="90844" bIns="45423" rtlCol="0" anchor="b"/>
          <a:lstStyle>
            <a:lvl1pPr algn="l">
              <a:defRPr sz="1200">
                <a:latin typeface="Tahoma" panose="020B060403050404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4154" y="9425570"/>
            <a:ext cx="2940843" cy="497895"/>
          </a:xfrm>
          <a:prstGeom prst="rect">
            <a:avLst/>
          </a:prstGeom>
        </p:spPr>
        <p:txBody>
          <a:bodyPr vert="horz" lIns="90844" tIns="45423" rIns="90844" bIns="45423" rtlCol="0" anchor="b"/>
          <a:lstStyle>
            <a:lvl1pPr algn="r">
              <a:defRPr sz="1200">
                <a:latin typeface="Tahoma" panose="020B0604030504040204" pitchFamily="34" charset="0"/>
              </a:defRPr>
            </a:lvl1pPr>
          </a:lstStyle>
          <a:p>
            <a:fld id="{F1732A2B-0E36-4D94-BE9F-4F520D8A9F0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94810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7869">
              <a:defRPr/>
            </a:pPr>
            <a:endParaRPr lang="ru-RU" dirty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741" indent="-28528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139" indent="-22822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7596" indent="-22822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050" indent="-22822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0505" indent="-228228" defTabSz="91766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6960" indent="-228228" defTabSz="91766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3416" indent="-228228" defTabSz="91766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79873" indent="-228228" defTabSz="91766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7666" fontAlgn="base">
              <a:spcBef>
                <a:spcPct val="0"/>
              </a:spcBef>
              <a:spcAft>
                <a:spcPct val="0"/>
              </a:spcAft>
            </a:pPr>
            <a:fld id="{5111988E-5D36-416C-9B19-390DE5AB082C}" type="slidenum">
              <a:rPr lang="ru-RU"/>
              <a:pPr defTabSz="917666"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4348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732A2B-0E36-4D94-BE9F-4F520D8A9F09}" type="slidenum">
              <a:rPr lang="ru-RU" smtClean="0"/>
              <a:pPr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57055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732A2B-0E36-4D94-BE9F-4F520D8A9F09}" type="slidenum">
              <a:rPr lang="ru-RU" smtClean="0"/>
              <a:pPr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57055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732A2B-0E36-4D94-BE9F-4F520D8A9F09}" type="slidenum">
              <a:rPr lang="ru-RU" smtClean="0"/>
              <a:pPr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57055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732A2B-0E36-4D94-BE9F-4F520D8A9F09}" type="slidenum">
              <a:rPr lang="ru-RU" smtClean="0"/>
              <a:pPr/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570552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732A2B-0E36-4D94-BE9F-4F520D8A9F09}" type="slidenum">
              <a:rPr lang="ru-RU" smtClean="0"/>
              <a:pPr/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57055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732A2B-0E36-4D94-BE9F-4F520D8A9F09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57055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732A2B-0E36-4D94-BE9F-4F520D8A9F09}" type="slidenum">
              <a:rPr lang="ru-RU" smtClean="0"/>
              <a:pPr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57055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732A2B-0E36-4D94-BE9F-4F520D8A9F09}" type="slidenum">
              <a:rPr lang="ru-RU" smtClean="0"/>
              <a:pPr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57055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732A2B-0E36-4D94-BE9F-4F520D8A9F09}" type="slidenum">
              <a:rPr lang="ru-RU" smtClean="0"/>
              <a:pPr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57055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732A2B-0E36-4D94-BE9F-4F520D8A9F09}" type="slidenum">
              <a:rPr lang="ru-RU" smtClean="0"/>
              <a:pPr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57055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732A2B-0E36-4D94-BE9F-4F520D8A9F09}" type="slidenum">
              <a:rPr lang="ru-RU" smtClean="0"/>
              <a:pPr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57055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732A2B-0E36-4D94-BE9F-4F520D8A9F09}" type="slidenum">
              <a:rPr lang="ru-RU" smtClean="0"/>
              <a:pPr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57055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732A2B-0E36-4D94-BE9F-4F520D8A9F09}" type="slidenum">
              <a:rPr lang="ru-RU" smtClean="0"/>
              <a:pPr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57055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63;p20"/>
          <p:cNvSpPr/>
          <p:nvPr userDrawn="1"/>
        </p:nvSpPr>
        <p:spPr>
          <a:xfrm>
            <a:off x="0" y="1"/>
            <a:ext cx="12192000" cy="792302"/>
          </a:xfrm>
          <a:prstGeom prst="roundRect">
            <a:avLst>
              <a:gd name="adj" fmla="val 0"/>
            </a:avLst>
          </a:prstGeom>
          <a:solidFill>
            <a:srgbClr val="254375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179388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 dirty="0">
              <a:solidFill>
                <a:schemeClr val="lt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Calibri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72146-7281-4D60-BD6C-1BAFF034BCF8}" type="datetime1">
              <a:rPr lang="ru-RU" smtClean="0"/>
              <a:t>20.09.2023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1" name="Полилиния: фигура 10">
            <a:extLst>
              <a:ext uri="{FF2B5EF4-FFF2-40B4-BE49-F238E27FC236}">
                <a16:creationId xmlns:a16="http://schemas.microsoft.com/office/drawing/2014/main" xmlns="" id="{77A76181-6A42-47EE-AF70-641C32397FBC}"/>
              </a:ext>
            </a:extLst>
          </p:cNvPr>
          <p:cNvSpPr/>
          <p:nvPr userDrawn="1"/>
        </p:nvSpPr>
        <p:spPr>
          <a:xfrm>
            <a:off x="0" y="1"/>
            <a:ext cx="1515538" cy="792302"/>
          </a:xfrm>
          <a:custGeom>
            <a:avLst/>
            <a:gdLst>
              <a:gd name="connsiteX0" fmla="*/ 13447 w 1445559"/>
              <a:gd name="connsiteY0" fmla="*/ 40341 h 826994"/>
              <a:gd name="connsiteX1" fmla="*/ 0 w 1445559"/>
              <a:gd name="connsiteY1" fmla="*/ 820270 h 826994"/>
              <a:gd name="connsiteX2" fmla="*/ 1062318 w 1445559"/>
              <a:gd name="connsiteY2" fmla="*/ 826994 h 826994"/>
              <a:gd name="connsiteX3" fmla="*/ 1445559 w 1445559"/>
              <a:gd name="connsiteY3" fmla="*/ 0 h 826994"/>
              <a:gd name="connsiteX4" fmla="*/ 13447 w 1445559"/>
              <a:gd name="connsiteY4" fmla="*/ 40341 h 826994"/>
              <a:gd name="connsiteX0" fmla="*/ 13447 w 1441630"/>
              <a:gd name="connsiteY0" fmla="*/ 217 h 786870"/>
              <a:gd name="connsiteX1" fmla="*/ 0 w 1441630"/>
              <a:gd name="connsiteY1" fmla="*/ 780146 h 786870"/>
              <a:gd name="connsiteX2" fmla="*/ 1062318 w 1441630"/>
              <a:gd name="connsiteY2" fmla="*/ 786870 h 786870"/>
              <a:gd name="connsiteX3" fmla="*/ 1441630 w 1441630"/>
              <a:gd name="connsiteY3" fmla="*/ 0 h 786870"/>
              <a:gd name="connsiteX4" fmla="*/ 13447 w 1441630"/>
              <a:gd name="connsiteY4" fmla="*/ 217 h 786870"/>
              <a:gd name="connsiteX0" fmla="*/ 0 w 1428183"/>
              <a:gd name="connsiteY0" fmla="*/ 217 h 786870"/>
              <a:gd name="connsiteX1" fmla="*/ 4142 w 1428183"/>
              <a:gd name="connsiteY1" fmla="*/ 783023 h 786870"/>
              <a:gd name="connsiteX2" fmla="*/ 1048871 w 1428183"/>
              <a:gd name="connsiteY2" fmla="*/ 786870 h 786870"/>
              <a:gd name="connsiteX3" fmla="*/ 1428183 w 1428183"/>
              <a:gd name="connsiteY3" fmla="*/ 0 h 786870"/>
              <a:gd name="connsiteX4" fmla="*/ 0 w 1428183"/>
              <a:gd name="connsiteY4" fmla="*/ 217 h 786870"/>
              <a:gd name="connsiteX0" fmla="*/ 0 w 1428183"/>
              <a:gd name="connsiteY0" fmla="*/ 217 h 786870"/>
              <a:gd name="connsiteX1" fmla="*/ 2360 w 1428183"/>
              <a:gd name="connsiteY1" fmla="*/ 783023 h 786870"/>
              <a:gd name="connsiteX2" fmla="*/ 1048871 w 1428183"/>
              <a:gd name="connsiteY2" fmla="*/ 786870 h 786870"/>
              <a:gd name="connsiteX3" fmla="*/ 1428183 w 1428183"/>
              <a:gd name="connsiteY3" fmla="*/ 0 h 786870"/>
              <a:gd name="connsiteX4" fmla="*/ 0 w 1428183"/>
              <a:gd name="connsiteY4" fmla="*/ 217 h 786870"/>
              <a:gd name="connsiteX0" fmla="*/ 0 w 1428183"/>
              <a:gd name="connsiteY0" fmla="*/ 217 h 791099"/>
              <a:gd name="connsiteX1" fmla="*/ 1469 w 1428183"/>
              <a:gd name="connsiteY1" fmla="*/ 791099 h 791099"/>
              <a:gd name="connsiteX2" fmla="*/ 1048871 w 1428183"/>
              <a:gd name="connsiteY2" fmla="*/ 786870 h 791099"/>
              <a:gd name="connsiteX3" fmla="*/ 1428183 w 1428183"/>
              <a:gd name="connsiteY3" fmla="*/ 0 h 791099"/>
              <a:gd name="connsiteX4" fmla="*/ 0 w 1428183"/>
              <a:gd name="connsiteY4" fmla="*/ 217 h 791099"/>
              <a:gd name="connsiteX0" fmla="*/ 0 w 1428183"/>
              <a:gd name="connsiteY0" fmla="*/ 217 h 791099"/>
              <a:gd name="connsiteX1" fmla="*/ 1469 w 1428183"/>
              <a:gd name="connsiteY1" fmla="*/ 791099 h 791099"/>
              <a:gd name="connsiteX2" fmla="*/ 1048871 w 1428183"/>
              <a:gd name="connsiteY2" fmla="*/ 786870 h 791099"/>
              <a:gd name="connsiteX3" fmla="*/ 1428183 w 1428183"/>
              <a:gd name="connsiteY3" fmla="*/ 0 h 791099"/>
              <a:gd name="connsiteX4" fmla="*/ 0 w 1428183"/>
              <a:gd name="connsiteY4" fmla="*/ 217 h 791099"/>
              <a:gd name="connsiteX0" fmla="*/ 0 w 1428183"/>
              <a:gd name="connsiteY0" fmla="*/ 217 h 791099"/>
              <a:gd name="connsiteX1" fmla="*/ 1469 w 1428183"/>
              <a:gd name="connsiteY1" fmla="*/ 791099 h 791099"/>
              <a:gd name="connsiteX2" fmla="*/ 1104759 w 1428183"/>
              <a:gd name="connsiteY2" fmla="*/ 786870 h 791099"/>
              <a:gd name="connsiteX3" fmla="*/ 1428183 w 1428183"/>
              <a:gd name="connsiteY3" fmla="*/ 0 h 791099"/>
              <a:gd name="connsiteX4" fmla="*/ 0 w 1428183"/>
              <a:gd name="connsiteY4" fmla="*/ 217 h 791099"/>
              <a:gd name="connsiteX0" fmla="*/ 0 w 1469581"/>
              <a:gd name="connsiteY0" fmla="*/ 2433 h 793315"/>
              <a:gd name="connsiteX1" fmla="*/ 1469 w 1469581"/>
              <a:gd name="connsiteY1" fmla="*/ 793315 h 793315"/>
              <a:gd name="connsiteX2" fmla="*/ 1104759 w 1469581"/>
              <a:gd name="connsiteY2" fmla="*/ 789086 h 793315"/>
              <a:gd name="connsiteX3" fmla="*/ 1469581 w 1469581"/>
              <a:gd name="connsiteY3" fmla="*/ 0 h 793315"/>
              <a:gd name="connsiteX4" fmla="*/ 0 w 1469581"/>
              <a:gd name="connsiteY4" fmla="*/ 2433 h 793315"/>
              <a:gd name="connsiteX0" fmla="*/ 0 w 1455091"/>
              <a:gd name="connsiteY0" fmla="*/ 2433 h 793315"/>
              <a:gd name="connsiteX1" fmla="*/ 1469 w 1455091"/>
              <a:gd name="connsiteY1" fmla="*/ 793315 h 793315"/>
              <a:gd name="connsiteX2" fmla="*/ 1104759 w 1455091"/>
              <a:gd name="connsiteY2" fmla="*/ 789086 h 793315"/>
              <a:gd name="connsiteX3" fmla="*/ 1455091 w 1455091"/>
              <a:gd name="connsiteY3" fmla="*/ 0 h 793315"/>
              <a:gd name="connsiteX4" fmla="*/ 0 w 1455091"/>
              <a:gd name="connsiteY4" fmla="*/ 2433 h 793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5091" h="793315">
                <a:moveTo>
                  <a:pt x="0" y="2433"/>
                </a:moveTo>
                <a:cubicBezTo>
                  <a:pt x="1381" y="263368"/>
                  <a:pt x="88" y="532380"/>
                  <a:pt x="1469" y="793315"/>
                </a:cubicBezTo>
                <a:lnTo>
                  <a:pt x="1104759" y="789086"/>
                </a:lnTo>
                <a:lnTo>
                  <a:pt x="1455091" y="0"/>
                </a:lnTo>
                <a:lnTo>
                  <a:pt x="0" y="2433"/>
                </a:lnTo>
                <a:close/>
              </a:path>
            </a:pathLst>
          </a:custGeom>
          <a:solidFill>
            <a:srgbClr val="254375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i="0" u="none" strike="noStrike" cap="none" dirty="0">
                <a:solidFill>
                  <a:schemeClr val="l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EDU.KZ</a:t>
            </a:r>
          </a:p>
        </p:txBody>
      </p:sp>
      <p:sp>
        <p:nvSpPr>
          <p:cNvPr id="12" name="Полилиния: фигура 11">
            <a:extLst>
              <a:ext uri="{FF2B5EF4-FFF2-40B4-BE49-F238E27FC236}">
                <a16:creationId xmlns:a16="http://schemas.microsoft.com/office/drawing/2014/main" xmlns="" id="{13507E7F-BA85-4B7E-8E4D-DA994E72DD2E}"/>
              </a:ext>
            </a:extLst>
          </p:cNvPr>
          <p:cNvSpPr/>
          <p:nvPr userDrawn="1"/>
        </p:nvSpPr>
        <p:spPr>
          <a:xfrm flipH="1" flipV="1">
            <a:off x="10676462" y="4109"/>
            <a:ext cx="1515538" cy="788193"/>
          </a:xfrm>
          <a:custGeom>
            <a:avLst/>
            <a:gdLst>
              <a:gd name="connsiteX0" fmla="*/ 13447 w 1445559"/>
              <a:gd name="connsiteY0" fmla="*/ 40341 h 826994"/>
              <a:gd name="connsiteX1" fmla="*/ 0 w 1445559"/>
              <a:gd name="connsiteY1" fmla="*/ 820270 h 826994"/>
              <a:gd name="connsiteX2" fmla="*/ 1062318 w 1445559"/>
              <a:gd name="connsiteY2" fmla="*/ 826994 h 826994"/>
              <a:gd name="connsiteX3" fmla="*/ 1445559 w 1445559"/>
              <a:gd name="connsiteY3" fmla="*/ 0 h 826994"/>
              <a:gd name="connsiteX4" fmla="*/ 13447 w 1445559"/>
              <a:gd name="connsiteY4" fmla="*/ 40341 h 826994"/>
              <a:gd name="connsiteX0" fmla="*/ 13447 w 1441630"/>
              <a:gd name="connsiteY0" fmla="*/ 217 h 786870"/>
              <a:gd name="connsiteX1" fmla="*/ 0 w 1441630"/>
              <a:gd name="connsiteY1" fmla="*/ 780146 h 786870"/>
              <a:gd name="connsiteX2" fmla="*/ 1062318 w 1441630"/>
              <a:gd name="connsiteY2" fmla="*/ 786870 h 786870"/>
              <a:gd name="connsiteX3" fmla="*/ 1441630 w 1441630"/>
              <a:gd name="connsiteY3" fmla="*/ 0 h 786870"/>
              <a:gd name="connsiteX4" fmla="*/ 13447 w 1441630"/>
              <a:gd name="connsiteY4" fmla="*/ 217 h 786870"/>
              <a:gd name="connsiteX0" fmla="*/ 0 w 1428183"/>
              <a:gd name="connsiteY0" fmla="*/ 217 h 786870"/>
              <a:gd name="connsiteX1" fmla="*/ 4142 w 1428183"/>
              <a:gd name="connsiteY1" fmla="*/ 783023 h 786870"/>
              <a:gd name="connsiteX2" fmla="*/ 1048871 w 1428183"/>
              <a:gd name="connsiteY2" fmla="*/ 786870 h 786870"/>
              <a:gd name="connsiteX3" fmla="*/ 1428183 w 1428183"/>
              <a:gd name="connsiteY3" fmla="*/ 0 h 786870"/>
              <a:gd name="connsiteX4" fmla="*/ 0 w 1428183"/>
              <a:gd name="connsiteY4" fmla="*/ 217 h 786870"/>
              <a:gd name="connsiteX0" fmla="*/ 0 w 1428183"/>
              <a:gd name="connsiteY0" fmla="*/ 217 h 786870"/>
              <a:gd name="connsiteX1" fmla="*/ 2360 w 1428183"/>
              <a:gd name="connsiteY1" fmla="*/ 783023 h 786870"/>
              <a:gd name="connsiteX2" fmla="*/ 1048871 w 1428183"/>
              <a:gd name="connsiteY2" fmla="*/ 786870 h 786870"/>
              <a:gd name="connsiteX3" fmla="*/ 1428183 w 1428183"/>
              <a:gd name="connsiteY3" fmla="*/ 0 h 786870"/>
              <a:gd name="connsiteX4" fmla="*/ 0 w 1428183"/>
              <a:gd name="connsiteY4" fmla="*/ 217 h 786870"/>
              <a:gd name="connsiteX0" fmla="*/ 0 w 1428183"/>
              <a:gd name="connsiteY0" fmla="*/ 217 h 791099"/>
              <a:gd name="connsiteX1" fmla="*/ 1469 w 1428183"/>
              <a:gd name="connsiteY1" fmla="*/ 791099 h 791099"/>
              <a:gd name="connsiteX2" fmla="*/ 1048871 w 1428183"/>
              <a:gd name="connsiteY2" fmla="*/ 786870 h 791099"/>
              <a:gd name="connsiteX3" fmla="*/ 1428183 w 1428183"/>
              <a:gd name="connsiteY3" fmla="*/ 0 h 791099"/>
              <a:gd name="connsiteX4" fmla="*/ 0 w 1428183"/>
              <a:gd name="connsiteY4" fmla="*/ 217 h 791099"/>
              <a:gd name="connsiteX0" fmla="*/ 0 w 1428183"/>
              <a:gd name="connsiteY0" fmla="*/ 217 h 791099"/>
              <a:gd name="connsiteX1" fmla="*/ 1469 w 1428183"/>
              <a:gd name="connsiteY1" fmla="*/ 791099 h 791099"/>
              <a:gd name="connsiteX2" fmla="*/ 1048871 w 1428183"/>
              <a:gd name="connsiteY2" fmla="*/ 786870 h 791099"/>
              <a:gd name="connsiteX3" fmla="*/ 1428183 w 1428183"/>
              <a:gd name="connsiteY3" fmla="*/ 0 h 791099"/>
              <a:gd name="connsiteX4" fmla="*/ 0 w 1428183"/>
              <a:gd name="connsiteY4" fmla="*/ 217 h 791099"/>
              <a:gd name="connsiteX0" fmla="*/ 0 w 1428183"/>
              <a:gd name="connsiteY0" fmla="*/ 217 h 791099"/>
              <a:gd name="connsiteX1" fmla="*/ 1469 w 1428183"/>
              <a:gd name="connsiteY1" fmla="*/ 791099 h 791099"/>
              <a:gd name="connsiteX2" fmla="*/ 1104759 w 1428183"/>
              <a:gd name="connsiteY2" fmla="*/ 786870 h 791099"/>
              <a:gd name="connsiteX3" fmla="*/ 1428183 w 1428183"/>
              <a:gd name="connsiteY3" fmla="*/ 0 h 791099"/>
              <a:gd name="connsiteX4" fmla="*/ 0 w 1428183"/>
              <a:gd name="connsiteY4" fmla="*/ 217 h 791099"/>
              <a:gd name="connsiteX0" fmla="*/ 0 w 1469581"/>
              <a:gd name="connsiteY0" fmla="*/ 2433 h 793315"/>
              <a:gd name="connsiteX1" fmla="*/ 1469 w 1469581"/>
              <a:gd name="connsiteY1" fmla="*/ 793315 h 793315"/>
              <a:gd name="connsiteX2" fmla="*/ 1104759 w 1469581"/>
              <a:gd name="connsiteY2" fmla="*/ 789086 h 793315"/>
              <a:gd name="connsiteX3" fmla="*/ 1469581 w 1469581"/>
              <a:gd name="connsiteY3" fmla="*/ 0 h 793315"/>
              <a:gd name="connsiteX4" fmla="*/ 0 w 1469581"/>
              <a:gd name="connsiteY4" fmla="*/ 2433 h 793315"/>
              <a:gd name="connsiteX0" fmla="*/ 0 w 1455091"/>
              <a:gd name="connsiteY0" fmla="*/ 2433 h 793315"/>
              <a:gd name="connsiteX1" fmla="*/ 1469 w 1455091"/>
              <a:gd name="connsiteY1" fmla="*/ 793315 h 793315"/>
              <a:gd name="connsiteX2" fmla="*/ 1104759 w 1455091"/>
              <a:gd name="connsiteY2" fmla="*/ 789086 h 793315"/>
              <a:gd name="connsiteX3" fmla="*/ 1455091 w 1455091"/>
              <a:gd name="connsiteY3" fmla="*/ 0 h 793315"/>
              <a:gd name="connsiteX4" fmla="*/ 0 w 1455091"/>
              <a:gd name="connsiteY4" fmla="*/ 2433 h 793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5091" h="793315">
                <a:moveTo>
                  <a:pt x="0" y="2433"/>
                </a:moveTo>
                <a:cubicBezTo>
                  <a:pt x="1381" y="263368"/>
                  <a:pt x="88" y="532380"/>
                  <a:pt x="1469" y="793315"/>
                </a:cubicBezTo>
                <a:lnTo>
                  <a:pt x="1104759" y="789086"/>
                </a:lnTo>
                <a:lnTo>
                  <a:pt x="1455091" y="0"/>
                </a:lnTo>
                <a:lnTo>
                  <a:pt x="0" y="2433"/>
                </a:lnTo>
                <a:close/>
              </a:path>
            </a:pathLst>
          </a:custGeom>
          <a:solidFill>
            <a:srgbClr val="254375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="0" i="0" u="none" strike="noStrike" cap="none" dirty="0">
              <a:solidFill>
                <a:schemeClr val="lt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Calibri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xmlns="" id="{A50D2F5D-68AD-4354-BF85-E706BEBB0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37983" y="5385664"/>
            <a:ext cx="637373" cy="365125"/>
          </a:xfrm>
        </p:spPr>
        <p:txBody>
          <a:bodyPr/>
          <a:lstStyle>
            <a:lvl1pPr algn="ctr">
              <a:defRPr sz="2400" b="0" i="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1BBE424C-940E-4969-AD3E-702B31DD2D3C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1AEC9BC5-A998-4C40-9B5A-3D11FF866B9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7364" y="149347"/>
            <a:ext cx="534796" cy="541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5901586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3135" userDrawn="1">
          <p15:clr>
            <a:srgbClr val="FBAE40"/>
          </p15:clr>
        </p15:guide>
        <p15:guide id="2" pos="574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07963225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</a:defRPr>
            </a:lvl1pPr>
          </a:lstStyle>
          <a:p>
            <a:fld id="{40226CDF-BFDA-4E30-B471-3DE1A7328CCD}" type="datetime1">
              <a:rPr lang="ru-RU" smtClean="0"/>
              <a:t>20.09.2023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</a:defRPr>
            </a:lvl1pPr>
          </a:lstStyle>
          <a:p>
            <a:fld id="{1BBE424C-940E-4969-AD3E-702B31DD2D3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8440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7" r:id="rId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ahoma" panose="020B060403050404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Прямоугольник 69"/>
          <p:cNvSpPr/>
          <p:nvPr/>
        </p:nvSpPr>
        <p:spPr>
          <a:xfrm>
            <a:off x="4788" y="0"/>
            <a:ext cx="12187212" cy="3659907"/>
          </a:xfrm>
          <a:prstGeom prst="rect">
            <a:avLst/>
          </a:prstGeom>
          <a:solidFill>
            <a:srgbClr val="0035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2" name="Группа 21">
            <a:extLst>
              <a:ext uri="{FF2B5EF4-FFF2-40B4-BE49-F238E27FC236}">
                <a16:creationId xmlns:a16="http://schemas.microsoft.com/office/drawing/2014/main" xmlns="" id="{FB78115B-C6A5-41E0-932C-34DB86D9E816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683712" y="1078549"/>
            <a:ext cx="1664397" cy="1639561"/>
            <a:chOff x="464266" y="2731227"/>
            <a:chExt cx="970345" cy="932948"/>
          </a:xfrm>
          <a:solidFill>
            <a:schemeClr val="bg1"/>
          </a:solidFill>
        </p:grpSpPr>
        <p:sp>
          <p:nvSpPr>
            <p:cNvPr id="85" name="Graphic 1">
              <a:extLst>
                <a:ext uri="{FF2B5EF4-FFF2-40B4-BE49-F238E27FC236}">
                  <a16:creationId xmlns:a16="http://schemas.microsoft.com/office/drawing/2014/main" xmlns="" id="{E90D109E-C172-40AE-BFF7-646FF506EE35}"/>
                </a:ext>
              </a:extLst>
            </p:cNvPr>
            <p:cNvSpPr/>
            <p:nvPr/>
          </p:nvSpPr>
          <p:spPr>
            <a:xfrm>
              <a:off x="464266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8" name="Graphic 1">
              <a:extLst>
                <a:ext uri="{FF2B5EF4-FFF2-40B4-BE49-F238E27FC236}">
                  <a16:creationId xmlns:a16="http://schemas.microsoft.com/office/drawing/2014/main" xmlns="" id="{AFE94FE4-BB04-491E-8783-4E416C2D1168}"/>
                </a:ext>
              </a:extLst>
            </p:cNvPr>
            <p:cNvSpPr/>
            <p:nvPr/>
          </p:nvSpPr>
          <p:spPr>
            <a:xfrm>
              <a:off x="949438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5" name="Graphic 1">
              <a:extLst>
                <a:ext uri="{FF2B5EF4-FFF2-40B4-BE49-F238E27FC236}">
                  <a16:creationId xmlns:a16="http://schemas.microsoft.com/office/drawing/2014/main" xmlns="" id="{4D7FE1F4-DA79-4BEA-B68D-8ED6A3859731}"/>
                </a:ext>
              </a:extLst>
            </p:cNvPr>
            <p:cNvSpPr/>
            <p:nvPr/>
          </p:nvSpPr>
          <p:spPr>
            <a:xfrm>
              <a:off x="464266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6" name="Graphic 1">
              <a:extLst>
                <a:ext uri="{FF2B5EF4-FFF2-40B4-BE49-F238E27FC236}">
                  <a16:creationId xmlns:a16="http://schemas.microsoft.com/office/drawing/2014/main" xmlns="" id="{810D097D-B676-4253-A13E-CF1825774DEC}"/>
                </a:ext>
              </a:extLst>
            </p:cNvPr>
            <p:cNvSpPr/>
            <p:nvPr/>
          </p:nvSpPr>
          <p:spPr>
            <a:xfrm>
              <a:off x="949439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97" name="Группа 21">
            <a:extLst>
              <a:ext uri="{FF2B5EF4-FFF2-40B4-BE49-F238E27FC236}">
                <a16:creationId xmlns:a16="http://schemas.microsoft.com/office/drawing/2014/main" xmlns="" id="{FB78115B-C6A5-41E0-932C-34DB86D9E816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9326245" y="1078549"/>
            <a:ext cx="1664397" cy="1639561"/>
            <a:chOff x="464266" y="2731227"/>
            <a:chExt cx="970345" cy="932948"/>
          </a:xfrm>
          <a:solidFill>
            <a:schemeClr val="bg1"/>
          </a:solidFill>
        </p:grpSpPr>
        <p:sp>
          <p:nvSpPr>
            <p:cNvPr id="100" name="Graphic 1">
              <a:extLst>
                <a:ext uri="{FF2B5EF4-FFF2-40B4-BE49-F238E27FC236}">
                  <a16:creationId xmlns:a16="http://schemas.microsoft.com/office/drawing/2014/main" xmlns="" id="{E90D109E-C172-40AE-BFF7-646FF506EE35}"/>
                </a:ext>
              </a:extLst>
            </p:cNvPr>
            <p:cNvSpPr/>
            <p:nvPr/>
          </p:nvSpPr>
          <p:spPr>
            <a:xfrm>
              <a:off x="464266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1" name="Graphic 1">
              <a:extLst>
                <a:ext uri="{FF2B5EF4-FFF2-40B4-BE49-F238E27FC236}">
                  <a16:creationId xmlns:a16="http://schemas.microsoft.com/office/drawing/2014/main" xmlns="" id="{AFE94FE4-BB04-491E-8783-4E416C2D1168}"/>
                </a:ext>
              </a:extLst>
            </p:cNvPr>
            <p:cNvSpPr/>
            <p:nvPr/>
          </p:nvSpPr>
          <p:spPr>
            <a:xfrm>
              <a:off x="949438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2" name="Graphic 1">
              <a:extLst>
                <a:ext uri="{FF2B5EF4-FFF2-40B4-BE49-F238E27FC236}">
                  <a16:creationId xmlns:a16="http://schemas.microsoft.com/office/drawing/2014/main" xmlns="" id="{4D7FE1F4-DA79-4BEA-B68D-8ED6A3859731}"/>
                </a:ext>
              </a:extLst>
            </p:cNvPr>
            <p:cNvSpPr/>
            <p:nvPr/>
          </p:nvSpPr>
          <p:spPr>
            <a:xfrm>
              <a:off x="464266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3" name="Graphic 1">
              <a:extLst>
                <a:ext uri="{FF2B5EF4-FFF2-40B4-BE49-F238E27FC236}">
                  <a16:creationId xmlns:a16="http://schemas.microsoft.com/office/drawing/2014/main" xmlns="" id="{810D097D-B676-4253-A13E-CF1825774DEC}"/>
                </a:ext>
              </a:extLst>
            </p:cNvPr>
            <p:cNvSpPr/>
            <p:nvPr/>
          </p:nvSpPr>
          <p:spPr>
            <a:xfrm>
              <a:off x="949439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04" name="Группа 21">
            <a:extLst>
              <a:ext uri="{FF2B5EF4-FFF2-40B4-BE49-F238E27FC236}">
                <a16:creationId xmlns:a16="http://schemas.microsoft.com/office/drawing/2014/main" xmlns="" id="{FB78115B-C6A5-41E0-932C-34DB86D9E816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1274445" y="1078549"/>
            <a:ext cx="1664397" cy="1639561"/>
            <a:chOff x="464266" y="2731227"/>
            <a:chExt cx="970345" cy="932948"/>
          </a:xfrm>
          <a:solidFill>
            <a:schemeClr val="bg1"/>
          </a:solidFill>
        </p:grpSpPr>
        <p:sp>
          <p:nvSpPr>
            <p:cNvPr id="105" name="Graphic 1">
              <a:extLst>
                <a:ext uri="{FF2B5EF4-FFF2-40B4-BE49-F238E27FC236}">
                  <a16:creationId xmlns:a16="http://schemas.microsoft.com/office/drawing/2014/main" xmlns="" id="{E90D109E-C172-40AE-BFF7-646FF506EE35}"/>
                </a:ext>
              </a:extLst>
            </p:cNvPr>
            <p:cNvSpPr/>
            <p:nvPr/>
          </p:nvSpPr>
          <p:spPr>
            <a:xfrm>
              <a:off x="464266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6" name="Graphic 1">
              <a:extLst>
                <a:ext uri="{FF2B5EF4-FFF2-40B4-BE49-F238E27FC236}">
                  <a16:creationId xmlns:a16="http://schemas.microsoft.com/office/drawing/2014/main" xmlns="" id="{AFE94FE4-BB04-491E-8783-4E416C2D1168}"/>
                </a:ext>
              </a:extLst>
            </p:cNvPr>
            <p:cNvSpPr/>
            <p:nvPr/>
          </p:nvSpPr>
          <p:spPr>
            <a:xfrm>
              <a:off x="949438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7" name="Graphic 1">
              <a:extLst>
                <a:ext uri="{FF2B5EF4-FFF2-40B4-BE49-F238E27FC236}">
                  <a16:creationId xmlns:a16="http://schemas.microsoft.com/office/drawing/2014/main" xmlns="" id="{4D7FE1F4-DA79-4BEA-B68D-8ED6A3859731}"/>
                </a:ext>
              </a:extLst>
            </p:cNvPr>
            <p:cNvSpPr/>
            <p:nvPr/>
          </p:nvSpPr>
          <p:spPr>
            <a:xfrm>
              <a:off x="464266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8" name="Graphic 1">
              <a:extLst>
                <a:ext uri="{FF2B5EF4-FFF2-40B4-BE49-F238E27FC236}">
                  <a16:creationId xmlns:a16="http://schemas.microsoft.com/office/drawing/2014/main" xmlns="" id="{810D097D-B676-4253-A13E-CF1825774DEC}"/>
                </a:ext>
              </a:extLst>
            </p:cNvPr>
            <p:cNvSpPr/>
            <p:nvPr/>
          </p:nvSpPr>
          <p:spPr>
            <a:xfrm>
              <a:off x="949439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09" name="Группа 21">
            <a:extLst>
              <a:ext uri="{FF2B5EF4-FFF2-40B4-BE49-F238E27FC236}">
                <a16:creationId xmlns:a16="http://schemas.microsoft.com/office/drawing/2014/main" xmlns="" id="{FB78115B-C6A5-41E0-932C-34DB86D9E816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2916978" y="1078549"/>
            <a:ext cx="1664397" cy="1639561"/>
            <a:chOff x="464266" y="2731227"/>
            <a:chExt cx="970345" cy="932948"/>
          </a:xfrm>
          <a:solidFill>
            <a:schemeClr val="bg1"/>
          </a:solidFill>
        </p:grpSpPr>
        <p:sp>
          <p:nvSpPr>
            <p:cNvPr id="110" name="Graphic 1">
              <a:extLst>
                <a:ext uri="{FF2B5EF4-FFF2-40B4-BE49-F238E27FC236}">
                  <a16:creationId xmlns:a16="http://schemas.microsoft.com/office/drawing/2014/main" xmlns="" id="{E90D109E-C172-40AE-BFF7-646FF506EE35}"/>
                </a:ext>
              </a:extLst>
            </p:cNvPr>
            <p:cNvSpPr/>
            <p:nvPr/>
          </p:nvSpPr>
          <p:spPr>
            <a:xfrm>
              <a:off x="464266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1" name="Graphic 1">
              <a:extLst>
                <a:ext uri="{FF2B5EF4-FFF2-40B4-BE49-F238E27FC236}">
                  <a16:creationId xmlns:a16="http://schemas.microsoft.com/office/drawing/2014/main" xmlns="" id="{AFE94FE4-BB04-491E-8783-4E416C2D1168}"/>
                </a:ext>
              </a:extLst>
            </p:cNvPr>
            <p:cNvSpPr/>
            <p:nvPr/>
          </p:nvSpPr>
          <p:spPr>
            <a:xfrm>
              <a:off x="949438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2" name="Graphic 1">
              <a:extLst>
                <a:ext uri="{FF2B5EF4-FFF2-40B4-BE49-F238E27FC236}">
                  <a16:creationId xmlns:a16="http://schemas.microsoft.com/office/drawing/2014/main" xmlns="" id="{4D7FE1F4-DA79-4BEA-B68D-8ED6A3859731}"/>
                </a:ext>
              </a:extLst>
            </p:cNvPr>
            <p:cNvSpPr/>
            <p:nvPr/>
          </p:nvSpPr>
          <p:spPr>
            <a:xfrm>
              <a:off x="464266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5" name="Graphic 1">
              <a:extLst>
                <a:ext uri="{FF2B5EF4-FFF2-40B4-BE49-F238E27FC236}">
                  <a16:creationId xmlns:a16="http://schemas.microsoft.com/office/drawing/2014/main" xmlns="" id="{810D097D-B676-4253-A13E-CF1825774DEC}"/>
                </a:ext>
              </a:extLst>
            </p:cNvPr>
            <p:cNvSpPr/>
            <p:nvPr/>
          </p:nvSpPr>
          <p:spPr>
            <a:xfrm>
              <a:off x="949439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8" name="TextBox 4"/>
          <p:cNvSpPr txBox="1">
            <a:spLocks noChangeArrowheads="1"/>
          </p:cNvSpPr>
          <p:nvPr/>
        </p:nvSpPr>
        <p:spPr bwMode="auto">
          <a:xfrm>
            <a:off x="1002083" y="4266593"/>
            <a:ext cx="10213023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defRPr/>
            </a:pPr>
            <a:r>
              <a:rPr lang="ru-RU" altLang="ru-RU" sz="3200" b="1" dirty="0" smtClean="0">
                <a:solidFill>
                  <a:srgbClr val="003566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Инструкция по организации </a:t>
            </a:r>
          </a:p>
          <a:p>
            <a:pPr algn="ctr">
              <a:defRPr/>
            </a:pPr>
            <a:r>
              <a:rPr lang="ru-RU" altLang="ru-RU" sz="3200" b="1" dirty="0" err="1" smtClean="0">
                <a:solidFill>
                  <a:srgbClr val="003566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внутришкольного</a:t>
            </a:r>
            <a:r>
              <a:rPr lang="ru-RU" altLang="ru-RU" sz="3200" b="1" dirty="0" smtClean="0">
                <a:solidFill>
                  <a:srgbClr val="003566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контроля</a:t>
            </a:r>
            <a:endParaRPr lang="ru-RU" altLang="ru-RU" sz="3200" b="1" dirty="0">
              <a:solidFill>
                <a:srgbClr val="003566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21" name="Прямоугольник 120"/>
          <p:cNvSpPr/>
          <p:nvPr/>
        </p:nvSpPr>
        <p:spPr>
          <a:xfrm>
            <a:off x="0" y="72191"/>
            <a:ext cx="12192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16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/>
                <a:cs typeface="Arial" pitchFamily="34" charset="0"/>
              </a:rPr>
              <a:t>УПРАВЛЕНИЕ ОБРАЗОВАНИЯ КАРАГАНДИНСКОЙ ОБЛАСТИ</a:t>
            </a:r>
            <a:endParaRPr lang="ru-RU" sz="1600" b="1" dirty="0">
              <a:solidFill>
                <a:schemeClr val="bg1"/>
              </a:solidFill>
              <a:latin typeface="Arial" panose="020B0604020202020204" pitchFamily="34" charset="0"/>
              <a:ea typeface="Calibri"/>
              <a:cs typeface="Arial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5268595" y="6283326"/>
            <a:ext cx="2059429" cy="3790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ru-RU" sz="1600" b="1" dirty="0" smtClean="0">
                <a:solidFill>
                  <a:srgbClr val="003566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2023 год</a:t>
            </a:r>
            <a:endParaRPr lang="ru-RU" b="1" dirty="0">
              <a:solidFill>
                <a:srgbClr val="003566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5538" y="1071416"/>
            <a:ext cx="2316162" cy="165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53682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xmlns="" id="{4A66700E-970E-4D87-BF32-BFFC6D4956CB}"/>
              </a:ext>
            </a:extLst>
          </p:cNvPr>
          <p:cNvSpPr/>
          <p:nvPr/>
        </p:nvSpPr>
        <p:spPr>
          <a:xfrm>
            <a:off x="1897430" y="174600"/>
            <a:ext cx="935575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370840" algn="l"/>
              </a:tabLst>
            </a:pPr>
            <a:r>
              <a:rPr lang="ru-RU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r>
              <a:rPr lang="ru-RU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КОНТРОЛЬ ЗА КАЧЕСТВОМ УЧЕБНОГО ПРОЦЕССА</a:t>
            </a:r>
          </a:p>
        </p:txBody>
      </p:sp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995" y="70921"/>
            <a:ext cx="983882" cy="6283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" name="Рисунок 30" descr="C:\Users\UMC - 1\Downloads\WhatsApp Image 2023-08-21 at 17.40.11 (1).jpe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4043" y="129515"/>
            <a:ext cx="910590" cy="62928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9838216"/>
              </p:ext>
            </p:extLst>
          </p:nvPr>
        </p:nvGraphicFramePr>
        <p:xfrm>
          <a:off x="222996" y="1002903"/>
          <a:ext cx="11751637" cy="436645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7068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4456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9231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0313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45931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48112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19901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1040524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93682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1080661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7911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№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Тема контроля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Цель контроля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Объект контроля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Вид контроля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Форма </a:t>
                      </a:r>
                      <a:r>
                        <a:rPr lang="kk-KZ" sz="1200" b="1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контроля </a:t>
                      </a:r>
                      <a:r>
                        <a:rPr lang="ru-RU" sz="1200" b="1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/ м</a:t>
                      </a:r>
                      <a:r>
                        <a:rPr lang="kk-KZ" sz="1200" b="1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етодика 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Сроки выполнения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Ответствен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ные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</a:t>
                      </a:r>
                      <a:r>
                        <a:rPr lang="kk-KZ" sz="1200" b="1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есто рассмотрения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Управленческое решение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3185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mbria"/>
                          <a:cs typeface="Arial" pitchFamily="34" charset="0"/>
                        </a:rPr>
                        <a:t>1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mbria"/>
                          <a:cs typeface="Arial" pitchFamily="34" charset="0"/>
                        </a:rPr>
                        <a:t>Результаты</a:t>
                      </a: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mbria"/>
                          <a:cs typeface="Arial" pitchFamily="34" charset="0"/>
                        </a:rPr>
                        <a:t> нулевого среза знаний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mbria"/>
                          <a:cs typeface="Arial" pitchFamily="34" charset="0"/>
                        </a:rPr>
                        <a:t>Определение уровня остаточных знаний после каникулярного периода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mbria"/>
                          <a:cs typeface="Arial" pitchFamily="34" charset="0"/>
                        </a:rPr>
                        <a:t>Уровень знаний у</a:t>
                      </a: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mbria"/>
                          <a:cs typeface="Arial" pitchFamily="34" charset="0"/>
                        </a:rPr>
                        <a:t>чащи</a:t>
                      </a:r>
                      <a:r>
                        <a:rPr lang="ru-RU" sz="1200" dirty="0" err="1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mbria"/>
                          <a:cs typeface="Arial" pitchFamily="34" charset="0"/>
                        </a:rPr>
                        <a:t>хся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mbria"/>
                          <a:cs typeface="Arial" pitchFamily="34" charset="0"/>
                        </a:rPr>
                        <a:t> по основным</a:t>
                      </a: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mbria"/>
                          <a:cs typeface="Arial" pitchFamily="34" charset="0"/>
                        </a:rPr>
                        <a:t> предмет</a:t>
                      </a:r>
                      <a:r>
                        <a:rPr lang="ru-RU" sz="1200" dirty="0" err="1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mbria"/>
                          <a:cs typeface="Arial" pitchFamily="34" charset="0"/>
                        </a:rPr>
                        <a:t>ам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mbria"/>
                          <a:cs typeface="Arial" pitchFamily="34" charset="0"/>
                        </a:rPr>
                        <a:t> (определяется в каждой школе </a:t>
                      </a:r>
                      <a:r>
                        <a:rPr lang="ru-RU" sz="1200" dirty="0" err="1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mbria"/>
                          <a:cs typeface="Arial" pitchFamily="34" charset="0"/>
                        </a:rPr>
                        <a:t>самостоятель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mbria"/>
                          <a:cs typeface="Arial" pitchFamily="34" charset="0"/>
                        </a:rPr>
                        <a:t>но)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mbria"/>
                          <a:cs typeface="Arial" pitchFamily="34" charset="0"/>
                        </a:rPr>
                        <a:t>фронтальный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mbria"/>
                          <a:cs typeface="Arial" pitchFamily="34" charset="0"/>
                        </a:rPr>
                        <a:t>Комплексно-обобщающий контроль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mbria"/>
                          <a:cs typeface="Arial" pitchFamily="34" charset="0"/>
                        </a:rPr>
                        <a:t> 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mbria"/>
                          <a:cs typeface="Arial" pitchFamily="34" charset="0"/>
                        </a:rPr>
                        <a:t>сентябрь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mbria"/>
                          <a:cs typeface="Arial" pitchFamily="34" charset="0"/>
                        </a:rPr>
                        <a:t>Заместители директора, руководители МО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mbria"/>
                          <a:cs typeface="Arial" pitchFamily="34" charset="0"/>
                        </a:rPr>
                        <a:t>Совещание при директоре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mbria"/>
                          <a:cs typeface="Arial" pitchFamily="34" charset="0"/>
                        </a:rPr>
                        <a:t>См. варианты управленческих решений во II разделе Матрицы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230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mbria"/>
                          <a:cs typeface="Arial" pitchFamily="34" charset="0"/>
                        </a:rPr>
                        <a:t>2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mbria"/>
                          <a:cs typeface="Arial" pitchFamily="34" charset="0"/>
                        </a:rPr>
                        <a:t>Административный срез знаний по отдельным предметам за предыдущую четверть (</a:t>
                      </a: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mbria"/>
                          <a:cs typeface="Arial" pitchFamily="34" charset="0"/>
                        </a:rPr>
                        <a:t>предметы </a:t>
                      </a: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mbria"/>
                          <a:cs typeface="Arial" pitchFamily="34" charset="0"/>
                        </a:rPr>
                        <a:t>определя</a:t>
                      </a: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mbria"/>
                          <a:cs typeface="Arial" pitchFamily="34" charset="0"/>
                        </a:rPr>
                        <a:t>ю</a:t>
                      </a: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mbria"/>
                          <a:cs typeface="Arial" pitchFamily="34" charset="0"/>
                        </a:rPr>
                        <a:t>тся в каждой школе самостоятельно</a:t>
                      </a: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mbria"/>
                          <a:cs typeface="Arial" pitchFamily="34" charset="0"/>
                        </a:rPr>
                        <a:t> по результатам анализа нулевого среза</a:t>
                      </a: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mbria"/>
                          <a:cs typeface="Arial" pitchFamily="34" charset="0"/>
                        </a:rPr>
                        <a:t>)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mbria"/>
                          <a:cs typeface="Arial" pitchFamily="34" charset="0"/>
                        </a:rPr>
                        <a:t>Определение уровня учебных достижений учащихся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mbria"/>
                          <a:cs typeface="Arial" pitchFamily="34" charset="0"/>
                        </a:rPr>
                        <a:t>Уровень знаний учащихся по отдельным предметам 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mbria"/>
                          <a:cs typeface="Arial" pitchFamily="34" charset="0"/>
                        </a:rPr>
                        <a:t>Тематический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mbria"/>
                          <a:cs typeface="Arial" pitchFamily="34" charset="0"/>
                        </a:rPr>
                        <a:t>Комплексно-обобщающий контроль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mbria"/>
                          <a:cs typeface="Arial" pitchFamily="34" charset="0"/>
                        </a:rPr>
                        <a:t> 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mbria"/>
                          <a:cs typeface="Arial" pitchFamily="34" charset="0"/>
                        </a:rPr>
                        <a:t>в конце каждой четверти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mbria"/>
                          <a:cs typeface="Arial" pitchFamily="34" charset="0"/>
                        </a:rPr>
                        <a:t>Заместители директора, руководители МО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mbria"/>
                          <a:cs typeface="Arial" pitchFamily="34" charset="0"/>
                        </a:rPr>
                        <a:t>Совещание при директоре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mbria"/>
                          <a:cs typeface="Arial" pitchFamily="34" charset="0"/>
                        </a:rPr>
                        <a:t> 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703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xmlns="" id="{4A66700E-970E-4D87-BF32-BFFC6D4956CB}"/>
              </a:ext>
            </a:extLst>
          </p:cNvPr>
          <p:cNvSpPr/>
          <p:nvPr/>
        </p:nvSpPr>
        <p:spPr>
          <a:xfrm>
            <a:off x="1897430" y="153233"/>
            <a:ext cx="93557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370840" algn="l"/>
              </a:tabLst>
            </a:pPr>
            <a:r>
              <a:rPr lang="ru-RU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III. КОНТРОЛЬ ЗА РАБОТОЙ ПО ВОСПОЛНЕНИЮ ПРОБЕЛОВ В ЗНАНИЯХ </a:t>
            </a:r>
          </a:p>
          <a:p>
            <a:pPr algn="ctr">
              <a:tabLst>
                <a:tab pos="370840" algn="l"/>
              </a:tabLst>
            </a:pPr>
            <a:r>
              <a:rPr lang="ru-RU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ЗА РАБОТОЙ СО СЛАБОУСПЕВАЮЩИМИ</a:t>
            </a:r>
          </a:p>
        </p:txBody>
      </p:sp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995" y="70921"/>
            <a:ext cx="983882" cy="6283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" name="Рисунок 30" descr="C:\Users\UMC - 1\Downloads\WhatsApp Image 2023-08-21 at 17.40.11 (1).jpe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4043" y="129515"/>
            <a:ext cx="910590" cy="62928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9534972"/>
              </p:ext>
            </p:extLst>
          </p:nvPr>
        </p:nvGraphicFramePr>
        <p:xfrm>
          <a:off x="222996" y="1002903"/>
          <a:ext cx="11751637" cy="546811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7068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4456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9231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5537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3557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245476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85133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1481959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93682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1080661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7911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№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Тема контроля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Цел</a:t>
                      </a:r>
                      <a:r>
                        <a:rPr lang="ru-RU" sz="1200" b="1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ь</a:t>
                      </a:r>
                      <a:r>
                        <a:rPr lang="kk-KZ" sz="1200" b="1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контроля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Объект контроля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Вид контроля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</a:t>
                      </a:r>
                      <a:r>
                        <a:rPr lang="kk-KZ" sz="1200" b="1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етодика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Сроки </a:t>
                      </a:r>
                      <a:r>
                        <a:rPr lang="ru-RU" sz="1200" b="1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вы</a:t>
                      </a:r>
                      <a:r>
                        <a:rPr lang="kk-KZ" sz="1200" b="1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полне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ния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Ответственные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Место </a:t>
                      </a:r>
                      <a:r>
                        <a:rPr lang="ru-RU" sz="1200" b="1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рассмотре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ния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Управленческое решение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3185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Реализация</a:t>
                      </a: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плана работы по восполнению пробелов в знаниях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слабоуспевающих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Обеспечение работы по восполнению знаний, учёта</a:t>
                      </a: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особенностей личности учащегося, влияющих на качество знаний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Учебные результаты слабоуспевающих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Фронтальный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Анализ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, наблюдение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сентябрь</a:t>
                      </a: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, январь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Заместители директора </a:t>
                      </a: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по УР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совещание при директоре 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См. варианты управленческих решений во II разделе Матрицы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230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Организация работы со слабоуспевающими учащимися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Своевременное выявление учебных затруднений</a:t>
                      </a: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уч</a:t>
                      </a:r>
                      <a:r>
                        <a:rPr lang="ru-RU" sz="1200" dirty="0" err="1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еников</a:t>
                      </a:r>
                      <a:endParaRPr lang="ru-RU" sz="1200" dirty="0" smtClean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</a:t>
                      </a: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чебная деятельность слабоуспевающих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Тематический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Наблюдение, </a:t>
                      </a: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анализ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сентябрь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, январь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Заместители директора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по УР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совещание при директоре 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230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Состояние р</a:t>
                      </a: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абот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ы</a:t>
                      </a: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по формированию читательской грамотности </a:t>
                      </a:r>
                      <a:r>
                        <a:rPr lang="kk-KZ" sz="12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учащихся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200" dirty="0" smtClean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Определение качества </a:t>
                      </a: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задани</a:t>
                      </a: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й</a:t>
                      </a: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, развивающи</a:t>
                      </a: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х </a:t>
                      </a: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читательскую грамотность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Уроки гуманитарного цикла, КСП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Фронтальный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Наблюдение, изучение КСП,</a:t>
                      </a: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анализ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сентябрь</a:t>
                      </a: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, март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Руководители </a:t>
                      </a: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МО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за</a:t>
                      </a: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седание МО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6199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xmlns="" id="{4A66700E-970E-4D87-BF32-BFFC6D4956CB}"/>
              </a:ext>
            </a:extLst>
          </p:cNvPr>
          <p:cNvSpPr/>
          <p:nvPr/>
        </p:nvSpPr>
        <p:spPr>
          <a:xfrm>
            <a:off x="2023554" y="213324"/>
            <a:ext cx="935575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370840" algn="l"/>
              </a:tabLst>
            </a:pPr>
            <a:r>
              <a:rPr lang="en-US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УЧЕБНО-ИССЛЕДОВАТЕЛЬСКАЯ ДЕЯТЕЛЬНОСТЬ</a:t>
            </a:r>
          </a:p>
        </p:txBody>
      </p:sp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995" y="70921"/>
            <a:ext cx="983882" cy="6283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" name="Рисунок 30" descr="C:\Users\UMC - 1\Downloads\WhatsApp Image 2023-08-21 at 17.40.11 (1).jpe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4043" y="129515"/>
            <a:ext cx="910590" cy="62928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4404152"/>
              </p:ext>
            </p:extLst>
          </p:nvPr>
        </p:nvGraphicFramePr>
        <p:xfrm>
          <a:off x="222996" y="1002903"/>
          <a:ext cx="11751637" cy="382975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10130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5583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8782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9863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89863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213944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1103587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1639613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1080661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791152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kk-KZ" sz="1050" b="1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Тема</a:t>
                      </a:r>
                      <a:br>
                        <a:rPr lang="kk-KZ" sz="1050" b="1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kk-KZ" sz="1050" b="1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контроля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kk-KZ" sz="1050" b="1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Цель </a:t>
                      </a:r>
                      <a:br>
                        <a:rPr lang="kk-KZ" sz="1050" b="1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kk-KZ" sz="1050" b="1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контроля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kk-KZ" sz="1050" b="1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Объект</a:t>
                      </a:r>
                      <a:br>
                        <a:rPr lang="kk-KZ" sz="1050" b="1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kk-KZ" sz="1050" b="1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контроля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kk-KZ" sz="1050" b="1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Вид </a:t>
                      </a:r>
                      <a:br>
                        <a:rPr lang="kk-KZ" sz="1050" b="1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kk-KZ" sz="1050" b="1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контроля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kk-KZ" sz="1050" b="1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Методика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kk-KZ" sz="1050" b="1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Сроки выполнения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kk-KZ" sz="1050" b="1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Ответст</a:t>
                      </a:r>
                      <a:br>
                        <a:rPr lang="kk-KZ" sz="1050" b="1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kk-KZ" sz="1050" b="1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венные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kk-KZ" sz="1050" b="1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Место рассмотрения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kk-KZ" sz="1050" b="1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Управленческое </a:t>
                      </a:r>
                      <a:r>
                        <a:rPr lang="kk-KZ" sz="1050" b="1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решение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kk-KZ" sz="1050" b="1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Вторич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kk-KZ" sz="1050" b="1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ный контроль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318587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kk-KZ" sz="105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Качество работы научного руководителя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Определение </a:t>
                      </a:r>
                      <a:r>
                        <a:rPr lang="ru-RU" sz="105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своевременности </a:t>
                      </a: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качества</a:t>
                      </a:r>
                      <a:r>
                        <a:rPr lang="kk-KZ" sz="105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реализации плана подготовки к конкурсам научных проектов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План р</a:t>
                      </a:r>
                      <a:r>
                        <a:rPr lang="kk-KZ" sz="105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абот</a:t>
                      </a: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ы</a:t>
                      </a:r>
                      <a:r>
                        <a:rPr lang="kk-KZ" sz="105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научного руководителя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05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Тематический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Анализ</a:t>
                      </a:r>
                      <a:r>
                        <a:rPr lang="kk-KZ" sz="105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плана работы, промежуточных результатов исследования, </a:t>
                      </a: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изучение полноты и своевременности заполнения </a:t>
                      </a:r>
                      <a:r>
                        <a:rPr lang="kk-KZ" sz="105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дневника исследования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kk-KZ" sz="105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Апрель-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kk-KZ" sz="105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октябрь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kk-KZ" sz="105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Зам. директора по НР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kk-KZ" sz="105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Совещание при директоре, заседание методического совета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kk-KZ" sz="105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Создание школьной комиссии для рассмотрения заявки, заслушивания научных руководителей с вынесением рекомендаций по теме, актуальности, задачам, продукту и других составляющим проекта 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kk-KZ" sz="105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Апрель / август-сентябрь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2301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5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Готовность ученика к ведению исследова тельской деятельности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Определение </a:t>
                      </a:r>
                      <a:r>
                        <a:rPr lang="kk-KZ" sz="105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готовности ученика к самостоятель ной</a:t>
                      </a: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</a:t>
                      </a:r>
                      <a:r>
                        <a:rPr lang="kk-KZ" sz="105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деятельности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159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5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Деятельность ученика-участника конкурса проектов, других конкурсов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05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Тематический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5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Диагностика состояния исследовательской деятельности учеников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5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Апрель-октябрь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kk-KZ" sz="105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Зам.директора по НР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5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Заседание НОУ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kk-KZ" sz="105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Создание действенной системы НОУ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5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август-сентябрь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7563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xmlns="" id="{4A66700E-970E-4D87-BF32-BFFC6D4956CB}"/>
              </a:ext>
            </a:extLst>
          </p:cNvPr>
          <p:cNvSpPr/>
          <p:nvPr/>
        </p:nvSpPr>
        <p:spPr>
          <a:xfrm>
            <a:off x="2023554" y="213324"/>
            <a:ext cx="93557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370840" algn="l"/>
              </a:tabLst>
            </a:pPr>
            <a:r>
              <a:rPr lang="ru-RU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V. КОНТРОЛЬ ЗА УРОВНЕМ МАСТЕРСТВА </a:t>
            </a:r>
          </a:p>
          <a:p>
            <a:pPr algn="ctr">
              <a:tabLst>
                <a:tab pos="370840" algn="l"/>
              </a:tabLst>
            </a:pPr>
            <a:r>
              <a:rPr lang="ru-RU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СОСТОЯНИЕМ МЕТОДИЧЕСКОЙ ГОТОВНОСТИ УЧИТЕЛЯ</a:t>
            </a:r>
          </a:p>
        </p:txBody>
      </p:sp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995" y="70921"/>
            <a:ext cx="983882" cy="6283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" name="Рисунок 30" descr="C:\Users\UMC - 1\Downloads\WhatsApp Image 2023-08-21 at 17.40.11 (1).jpe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4043" y="129515"/>
            <a:ext cx="910590" cy="62928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5012780"/>
              </p:ext>
            </p:extLst>
          </p:nvPr>
        </p:nvGraphicFramePr>
        <p:xfrm>
          <a:off x="425668" y="1275282"/>
          <a:ext cx="11335407" cy="538361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6169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8998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4962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548371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072794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842563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122412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122412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536128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662160">
                <a:tc>
                  <a:txBody>
                    <a:bodyPr/>
                    <a:lstStyle/>
                    <a:p>
                      <a:pPr marL="12700" marR="71755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kk-KZ" sz="11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Тема</a:t>
                      </a:r>
                      <a:br>
                        <a:rPr lang="kk-KZ" sz="11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kk-KZ" sz="11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контроля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3650" marR="33650" marT="0" marB="0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kk-KZ" sz="11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Цель </a:t>
                      </a:r>
                      <a:br>
                        <a:rPr lang="kk-KZ" sz="11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kk-KZ" sz="11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контроля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3650" marR="33650" marT="0" marB="0" anchor="ctr"/>
                </a:tc>
                <a:tc>
                  <a:txBody>
                    <a:bodyPr/>
                    <a:lstStyle/>
                    <a:p>
                      <a:pPr marL="12700" marR="71755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kk-KZ" sz="11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Объект</a:t>
                      </a:r>
                      <a:br>
                        <a:rPr lang="kk-KZ" sz="11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kk-KZ" sz="11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контроля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3650" marR="33650" marT="0" marB="0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kk-KZ" sz="11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Вид </a:t>
                      </a:r>
                      <a:br>
                        <a:rPr lang="kk-KZ" sz="11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kk-KZ" sz="11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контроля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3650" marR="33650" marT="0" marB="0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kk-KZ" sz="11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Методика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3650" marR="336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kk-KZ" sz="11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Сроки выполнения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3650" marR="33650" marT="0" marB="0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kk-KZ" sz="11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Ответ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kk-KZ" sz="11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ствен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kk-KZ" sz="11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ные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3650" marR="33650" marT="0" marB="0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kk-KZ" sz="11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Место рассмотре ния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3650" marR="33650" marT="0" marB="0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kk-KZ" sz="11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Управленческое решение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3650" marR="33650" marT="0" marB="0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kk-KZ" sz="11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Вторичный конт роль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3650" marR="3365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62160">
                <a:tc rowSpan="4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Методический уровень учителей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3650" marR="33650" marT="0" marB="0" vert="vert2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Определение к</a:t>
                      </a:r>
                      <a:r>
                        <a:rPr lang="kk-KZ" sz="11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ачеств</a:t>
                      </a: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а </a:t>
                      </a:r>
                      <a:r>
                        <a:rPr lang="kk-KZ" sz="11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разработки и реализации ССП и КСП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3650" marR="33650" marT="0" marB="0"/>
                </a:tc>
                <a:tc rowSpan="4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Учебно-воспитательная работа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3650" marR="33650" marT="0" marB="0" vert="vert270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Тематический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3650" marR="33650" marT="0" marB="0" vert="vert2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Изучение </a:t>
                      </a:r>
                      <a:r>
                        <a:rPr lang="kk-KZ" sz="11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документации: ССП и КСП 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3650" marR="336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неделя сентября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3650" marR="336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ЗДНМР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3650" marR="336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Совещание при директоре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3650" marR="336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</a:t>
                      </a:r>
                      <a:r>
                        <a:rPr lang="kk-KZ" sz="11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ровести обучающий семинар по разработке и реализации ССП и КСП 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3650" marR="336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3650" marR="3365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513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Определение уровня и</a:t>
                      </a:r>
                      <a:r>
                        <a:rPr lang="kk-KZ" sz="11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спользовани</a:t>
                      </a: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я</a:t>
                      </a:r>
                      <a:r>
                        <a:rPr lang="kk-KZ" sz="11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учителем различных форм, методов и современных технологий (работа в группах, парная работа, индивидуальная)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3650" marR="3365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3650" marR="336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Наблюдение: посещение уроков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3650" marR="336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 течение года при посещении уроков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3650" marR="336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ЗДУВР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3650" marR="336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Совещание при директоре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3650" marR="336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</a:t>
                      </a:r>
                      <a:r>
                        <a:rPr lang="kk-KZ" sz="11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ровести мастер-класс</a:t>
                      </a: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kk-KZ" sz="11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организовать  Lesson Study 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3650" marR="336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3650" marR="3365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621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Определение уровня и</a:t>
                      </a:r>
                      <a:r>
                        <a:rPr lang="kk-KZ" sz="11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спользовани</a:t>
                      </a: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я</a:t>
                      </a:r>
                      <a:r>
                        <a:rPr lang="kk-KZ" sz="11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личностно-ориентированного подхода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3650" marR="3365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3650" marR="336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Наблюдение: посещение уроков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3650" marR="336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 течение года при посещении уроков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3650" marR="336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ЗДУВР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3650" marR="336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Совещание при директоре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3650" marR="3365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Обмен опытом на заседании МО 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3650" marR="336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3650" marR="3365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567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3650" marR="3365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3650" marR="336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3650" marR="336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3650" marR="336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3650" marR="336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3650" marR="3365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3650" marR="3365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7273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xmlns="" id="{4A66700E-970E-4D87-BF32-BFFC6D4956CB}"/>
              </a:ext>
            </a:extLst>
          </p:cNvPr>
          <p:cNvSpPr/>
          <p:nvPr/>
        </p:nvSpPr>
        <p:spPr>
          <a:xfrm>
            <a:off x="2023554" y="213324"/>
            <a:ext cx="935575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370840" algn="l"/>
              </a:tabLst>
            </a:pPr>
            <a:r>
              <a:rPr lang="ru-RU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VI. КОНТРОЛЬ ЗА КАЧЕСТВОМ ВОСПИТАТЕЛЬНОГО ПРОЦЕССА, ПРОВЕДЕНИЕМ МЕРОПРИЯТИЙ</a:t>
            </a:r>
          </a:p>
        </p:txBody>
      </p:sp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995" y="70921"/>
            <a:ext cx="983882" cy="6283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" name="Рисунок 30" descr="C:\Users\UMC - 1\Downloads\WhatsApp Image 2023-08-21 at 17.40.11 (1).jpe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4043" y="129515"/>
            <a:ext cx="910590" cy="62928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4045436"/>
              </p:ext>
            </p:extLst>
          </p:nvPr>
        </p:nvGraphicFramePr>
        <p:xfrm>
          <a:off x="222995" y="1070191"/>
          <a:ext cx="11553845" cy="421538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1349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0209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9567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0044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6967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132744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917989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835727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722888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1031554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1031554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№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Тема контроля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Цель контроля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Объект контроля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Вид контроля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Метод</a:t>
                      </a: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ика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Сроки </a:t>
                      </a: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вы</a:t>
                      </a: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полне ния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Ответст венные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Место рассмотрения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Управлен</a:t>
                      </a: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ческое решение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Вторичный контроль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Руководство нормативными документами в воспитательной работе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Обеспечение соответствия документов единым требованиям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Планы воспитатель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ной работы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Фронтальный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Изучение документации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Август, январь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Директор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СПД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См. варианты управленческих решений в </a:t>
                      </a:r>
                      <a:r>
                        <a:rPr lang="en-US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VI</a:t>
                      </a: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разделе Матрицы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Январь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137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Организация воспитательной работы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Определение приоритетов и качества воспитательной работы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Работа к</a:t>
                      </a: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лассны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х</a:t>
                      </a: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руководител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ей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Контроль, анализ выполнения плана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Август, январь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Зам.дир.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 ВР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ЗКР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Январь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Утверждение и проверка плана воспитательной работы классных руководителей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Обеспечение соответствия документов единым требованиям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Планы работы к</a:t>
                      </a: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лассны</a:t>
                      </a: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х</a:t>
                      </a: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руководител</a:t>
                      </a: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ей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Тематический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изучение документации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Август, январь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Зам.дир.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 ВР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СПД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Январь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Взаимодействие школы с семьей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Отслеживание связей между семьей и школой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</a:t>
                      </a: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абота с р</a:t>
                      </a: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одител</a:t>
                      </a: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ями 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опросы, интервью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Каждый месяц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Зам.дир.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 ВР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Заседа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ние штаба 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000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xmlns="" id="{4A66700E-970E-4D87-BF32-BFFC6D4956CB}"/>
              </a:ext>
            </a:extLst>
          </p:cNvPr>
          <p:cNvSpPr/>
          <p:nvPr/>
        </p:nvSpPr>
        <p:spPr>
          <a:xfrm>
            <a:off x="1897430" y="86270"/>
            <a:ext cx="93557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370840" algn="l"/>
              </a:tabLst>
            </a:pPr>
            <a:r>
              <a:rPr lang="ru-RU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 внутришкольного контроля </a:t>
            </a:r>
            <a:r>
              <a:rPr lang="ru-RU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соответствии с Приказом Министра образования и науки Республики Казахстан от 6 апреля 2020 года № 130 «Об утверждении Перечня документов, обязательных для ведения педагогами организаций среднего, технического и профессионального, послесреднего образования и их формы</a:t>
            </a:r>
            <a:r>
              <a:rPr lang="ru-RU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endParaRPr lang="ru-RU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xmlns="" id="{79C6C8D2-57E9-9F2B-A5DE-69E1F5D09043}"/>
              </a:ext>
            </a:extLst>
          </p:cNvPr>
          <p:cNvSpPr/>
          <p:nvPr/>
        </p:nvSpPr>
        <p:spPr>
          <a:xfrm>
            <a:off x="454711" y="1544717"/>
            <a:ext cx="11449792" cy="4475292"/>
          </a:xfrm>
          <a:prstGeom prst="roundRect">
            <a:avLst>
              <a:gd name="adj" fmla="val 3991"/>
            </a:avLst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Google Shape;163;p5">
            <a:extLst>
              <a:ext uri="{FF2B5EF4-FFF2-40B4-BE49-F238E27FC236}">
                <a16:creationId xmlns:a16="http://schemas.microsoft.com/office/drawing/2014/main" xmlns="" id="{329C36C2-0671-8DB6-2966-4136897A92BD}"/>
              </a:ext>
            </a:extLst>
          </p:cNvPr>
          <p:cNvSpPr txBox="1"/>
          <p:nvPr/>
        </p:nvSpPr>
        <p:spPr>
          <a:xfrm>
            <a:off x="3153103" y="1744942"/>
            <a:ext cx="5249918" cy="4000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Oswald"/>
              </a:rPr>
              <a:t>План внутришкольного контроля </a:t>
            </a:r>
          </a:p>
        </p:txBody>
      </p:sp>
      <p:sp>
        <p:nvSpPr>
          <p:cNvPr id="44" name="Google Shape;170;p5">
            <a:extLst>
              <a:ext uri="{FF2B5EF4-FFF2-40B4-BE49-F238E27FC236}">
                <a16:creationId xmlns:a16="http://schemas.microsoft.com/office/drawing/2014/main" xmlns="" id="{940633F2-250B-227F-9756-F672B1985E13}"/>
              </a:ext>
            </a:extLst>
          </p:cNvPr>
          <p:cNvSpPr txBox="1"/>
          <p:nvPr/>
        </p:nvSpPr>
        <p:spPr>
          <a:xfrm>
            <a:off x="894010" y="2388286"/>
            <a:ext cx="10136800" cy="36317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endParaRPr lang="ru-RU" sz="2000" dirty="0">
              <a:latin typeface="Arial" panose="020B0604020202020204" pitchFamily="34" charset="0"/>
              <a:ea typeface="Oswald"/>
              <a:cs typeface="Arial" panose="020B0604020202020204" pitchFamily="34" charset="0"/>
              <a:sym typeface="Oswald"/>
            </a:endParaRPr>
          </a:p>
          <a:p>
            <a:pPr lvl="0"/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ea typeface="Oswald"/>
                <a:cs typeface="Arial" panose="020B0604020202020204" pitchFamily="34" charset="0"/>
                <a:sym typeface="Oswald"/>
              </a:rPr>
              <a:t>1. Контроль за выполнением нормативных документов и ведением школьной документации согласно требованиям;</a:t>
            </a:r>
          </a:p>
          <a:p>
            <a:pPr lvl="0"/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ea typeface="Oswald"/>
                <a:cs typeface="Arial" panose="020B0604020202020204" pitchFamily="34" charset="0"/>
                <a:sym typeface="Oswald"/>
              </a:rPr>
              <a:t>2. Контроль за качеством учебного процесса;</a:t>
            </a:r>
          </a:p>
          <a:p>
            <a:pPr lvl="0"/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ea typeface="Oswald"/>
                <a:cs typeface="Arial" panose="020B0604020202020204" pitchFamily="34" charset="0"/>
                <a:sym typeface="Oswald"/>
              </a:rPr>
              <a:t>3. Контроль за работой по восполнению пробелов в знаниях и за работой со слабоуспевающими;</a:t>
            </a:r>
          </a:p>
          <a:p>
            <a:pPr lvl="0"/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ea typeface="Oswald"/>
                <a:cs typeface="Arial" panose="020B0604020202020204" pitchFamily="34" charset="0"/>
                <a:sym typeface="Oswald"/>
              </a:rPr>
              <a:t>4. Учебно-исследовательская деятельность;</a:t>
            </a:r>
          </a:p>
          <a:p>
            <a:pPr lvl="0"/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ea typeface="Oswald"/>
                <a:cs typeface="Arial" panose="020B0604020202020204" pitchFamily="34" charset="0"/>
                <a:sym typeface="Oswald"/>
              </a:rPr>
              <a:t>5. Контроль за уровнем мастерства и состоянием методической готовности учителя;</a:t>
            </a:r>
          </a:p>
          <a:p>
            <a:pPr lvl="0"/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ea typeface="Oswald"/>
                <a:cs typeface="Arial" panose="020B0604020202020204" pitchFamily="34" charset="0"/>
                <a:sym typeface="Oswald"/>
              </a:rPr>
              <a:t>6. Контроль за качеством воспитательного процесса, проведением мероприятий.</a:t>
            </a:r>
          </a:p>
          <a:p>
            <a:pPr lvl="0"/>
            <a:endParaRPr lang="ru-RU" sz="1600" dirty="0">
              <a:latin typeface="Arial" panose="020B0604020202020204" pitchFamily="34" charset="0"/>
              <a:ea typeface="Oswald"/>
              <a:cs typeface="Arial" panose="020B0604020202020204" pitchFamily="34" charset="0"/>
              <a:sym typeface="Oswald"/>
            </a:endParaRPr>
          </a:p>
          <a:p>
            <a:pPr lvl="0"/>
            <a:endParaRPr lang="ru-RU" sz="1600" dirty="0">
              <a:latin typeface="Arial" panose="020B0604020202020204" pitchFamily="34" charset="0"/>
              <a:ea typeface="Oswald"/>
              <a:cs typeface="Arial" panose="020B0604020202020204" pitchFamily="34" charset="0"/>
              <a:sym typeface="Oswald"/>
            </a:endParaRPr>
          </a:p>
        </p:txBody>
      </p:sp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995" y="70921"/>
            <a:ext cx="983882" cy="6283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" name="Рисунок 30" descr="C:\Users\UMC - 1\Downloads\WhatsApp Image 2023-08-21 at 17.40.11 (1).jpe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4043" y="129515"/>
            <a:ext cx="910590" cy="62928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79936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xmlns="" id="{4A66700E-970E-4D87-BF32-BFFC6D4956CB}"/>
              </a:ext>
            </a:extLst>
          </p:cNvPr>
          <p:cNvSpPr/>
          <p:nvPr/>
        </p:nvSpPr>
        <p:spPr>
          <a:xfrm>
            <a:off x="1897430" y="86270"/>
            <a:ext cx="93557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370840" algn="l"/>
              </a:tabLst>
            </a:pPr>
            <a:r>
              <a:rPr lang="ru-RU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	КОНТРОЛЬ ЗА ВЫПОЛНЕНИЕМ НОРМАТИВНЫХ ДОКУМЕНТОВ И </a:t>
            </a:r>
          </a:p>
          <a:p>
            <a:pPr algn="ctr">
              <a:tabLst>
                <a:tab pos="370840" algn="l"/>
              </a:tabLst>
            </a:pPr>
            <a:r>
              <a:rPr lang="ru-RU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ВЕДЕНИЕМ ШКОЛЬНОЙ ДОКУМЕНТАЦИИ СОГЛАСНО ТРЕБОВАНИЯМ</a:t>
            </a:r>
          </a:p>
        </p:txBody>
      </p:sp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995" y="70921"/>
            <a:ext cx="983882" cy="6283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" name="Рисунок 30" descr="C:\Users\UMC - 1\Downloads\WhatsApp Image 2023-08-21 at 17.40.11 (1).jpe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4043" y="129515"/>
            <a:ext cx="910590" cy="62928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8838716"/>
              </p:ext>
            </p:extLst>
          </p:nvPr>
        </p:nvGraphicFramePr>
        <p:xfrm>
          <a:off x="222995" y="1565496"/>
          <a:ext cx="11459253" cy="336499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9750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45624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80429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60120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№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Объект контроля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Проблемы, риски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Варианты управленческих решений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Выполнение требований приказа Министра просвещения Республики Казахстан от 3 августа 2022 года №348 «Об утверждении государственных общеобязательных страндартов дошкольного воспитания и обучннгия, начального, основного среднего и общего среднего, технического и профессионального, послесреднего образования»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Риск несоблюдения требований к содержанию, максимальному объёму учебной нагрузки, уровню подготовки обучающихся и сроку обучения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Аналитический подход к составлению материалов ежегодной самооценки, основанной на сборе и анализе количественных и качественных данных по всем направлениям образовательного процесса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Выполнение требований п</a:t>
                      </a: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риказ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а М</a:t>
                      </a: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инистра образования и науки Республики Казахстан от 8 ноября 2012 года № 500 «Об утверждении типовых учебных планов начального, основного среднего, общего среднего образования Республик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</a:t>
                      </a: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Казахстан»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Риск несоответствия рабочего учебного плана типовому учебному плану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Рассмотрение 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 утверждение Рабочих учебных планов (РУП) </a:t>
                      </a: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на педагогическом совете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п</a:t>
                      </a: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ротокол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2649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xmlns="" id="{4A66700E-970E-4D87-BF32-BFFC6D4956CB}"/>
              </a:ext>
            </a:extLst>
          </p:cNvPr>
          <p:cNvSpPr/>
          <p:nvPr/>
        </p:nvSpPr>
        <p:spPr>
          <a:xfrm>
            <a:off x="1897430" y="174600"/>
            <a:ext cx="935575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370840" algn="l"/>
              </a:tabLst>
            </a:pPr>
            <a:r>
              <a:rPr lang="ru-RU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II. КОНТРОЛЬ ЗА КАЧЕСТВОМ УЧЕБНОГО ПРОЦЕССА</a:t>
            </a:r>
          </a:p>
        </p:txBody>
      </p:sp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995" y="70921"/>
            <a:ext cx="983882" cy="6283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" name="Рисунок 30" descr="C:\Users\UMC - 1\Downloads\WhatsApp Image 2023-08-21 at 17.40.11 (1).jpe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4043" y="129515"/>
            <a:ext cx="910590" cy="62928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0638203"/>
              </p:ext>
            </p:extLst>
          </p:nvPr>
        </p:nvGraphicFramePr>
        <p:xfrm>
          <a:off x="441435" y="1072055"/>
          <a:ext cx="10941268" cy="3517287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5438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20615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41069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87003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626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№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26688" marR="2668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Объект контроля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26688" marR="2668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Проблемы, риски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26688" marR="2668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Варианты управленческих решений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26688" marR="26688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5389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26688" marR="2668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Учебно-воспитательный процесс (по предмету, в параллели, по направлению подготовки к внешнему или итоговому оцениванию)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26688" marR="2668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6215" algn="l"/>
                        </a:tabLs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  Низкий уровень качества знаний;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6215" algn="l"/>
                        </a:tabLs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2. Необъективное оценивание,  подтвержденное внешним контролем.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6215" algn="l"/>
                        </a:tabLs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3. Отсутствие систематической, методически обоснованной работы для достижения высокого качества знаний учеников, а также отсутствие работы со способными/одаренными учащимися и профилактика неуспеваемости.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6215" algn="l"/>
                        </a:tabLs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4. Жалобы со стороны обучающихся или родителей, отсутствие системы работы учителя, зафиксированное при наблюдении урока.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6215" algn="l"/>
                        </a:tabLs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5. Нарушение требований академической честности.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26688" marR="2668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Проведение и анализ результатов нулевого среза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Взаимопосещение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уроков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Методическая помощь учителю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Составление маршрутного листа для улучшения педагогической деятельности учителя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Организация исследований </a:t>
                      </a:r>
                      <a:r>
                        <a:rPr lang="en-US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Lesson Study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и </a:t>
                      </a:r>
                      <a:r>
                        <a:rPr lang="en-US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Action research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lang="en-US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LS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и </a:t>
                      </a:r>
                      <a:r>
                        <a:rPr lang="en-US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), направленных на повышение качества знаний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26688" marR="26688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2003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xmlns="" id="{4A66700E-970E-4D87-BF32-BFFC6D4956CB}"/>
              </a:ext>
            </a:extLst>
          </p:cNvPr>
          <p:cNvSpPr/>
          <p:nvPr/>
        </p:nvSpPr>
        <p:spPr>
          <a:xfrm>
            <a:off x="1897430" y="174600"/>
            <a:ext cx="93557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370840" algn="l"/>
              </a:tabLst>
            </a:pPr>
            <a:r>
              <a:rPr lang="ru-RU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III. КОНТРОЛЬ ЗА РАБОТОЙ ПО ВОСПОЛНЕНИЮ ПРОБЕЛОВ В ЗНАНИЯХ </a:t>
            </a:r>
          </a:p>
          <a:p>
            <a:pPr algn="ctr">
              <a:tabLst>
                <a:tab pos="370840" algn="l"/>
              </a:tabLst>
            </a:pPr>
            <a:r>
              <a:rPr lang="ru-RU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ЗА РАБОТОЙ СО СЛАБОУСПЕВАЮЩИМИ</a:t>
            </a:r>
          </a:p>
        </p:txBody>
      </p:sp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995" y="70921"/>
            <a:ext cx="983882" cy="6283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" name="Рисунок 30" descr="C:\Users\UMC - 1\Downloads\WhatsApp Image 2023-08-21 at 17.40.11 (1).jpe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4043" y="129515"/>
            <a:ext cx="910590" cy="62928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8410882"/>
              </p:ext>
            </p:extLst>
          </p:nvPr>
        </p:nvGraphicFramePr>
        <p:xfrm>
          <a:off x="441435" y="1072055"/>
          <a:ext cx="10941268" cy="4148223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5438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20615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41069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87003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6260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Объект контроля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Проблемы, риски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Варианты управленческих решений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5389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</a:t>
                      </a: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лан работы по восполнению пробелов в знаниях, 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отражение </a:t>
                      </a: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 КСП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заданий, ориентированных на восполнение пробелов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 Риск игнорирования </a:t>
                      </a: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барьеров, с которыми сталкиваются обучающиеся 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при</a:t>
                      </a: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достижени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</a:t>
                      </a: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целей обучения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по определённому предмету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2.Отсутствие в</a:t>
                      </a: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КСП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отдельных заданий по восполнению пробелов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3. Риск отсутствия преемственности между темами, спирального подхода к изучению тем с постепенным усложнением учебного и практического материала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4. Игнорирование </a:t>
                      </a: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причин снижения качества знаний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(пропуски занятий, неблагополучные условия в семье, слабое здоровье, языковые барьеры, проблемы адаптации в классном коллективе и др.)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5. Незнание учителем методик усвоения знаний, отсутствие у учителей-предметников определенного класса единых приемов формирования умений и навыков.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Совместное планирование, выявление </a:t>
                      </a: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причин снижения качества знаний обучающихся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по МО.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Разработка рекомендаций по восполнению пробелов с определением критериев эффективности работы учителя на уроке и во внеурочной деятельности.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Изучение </a:t>
                      </a: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КСП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, посещение уроков с целью определения</a:t>
                      </a: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эффективности 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выбранных </a:t>
                      </a: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методов и приемов для достижения целей обучения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и восполнения пробелов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6196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xmlns="" id="{4A66700E-970E-4D87-BF32-BFFC6D4956CB}"/>
              </a:ext>
            </a:extLst>
          </p:cNvPr>
          <p:cNvSpPr/>
          <p:nvPr/>
        </p:nvSpPr>
        <p:spPr>
          <a:xfrm>
            <a:off x="1897430" y="174600"/>
            <a:ext cx="935575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370840" algn="l"/>
              </a:tabLst>
            </a:pP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IV. </a:t>
            </a:r>
            <a:r>
              <a:rPr lang="ru-RU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УЧЕБНО-ИССЛЕДОВАТЕЛЬСКАЯ ДЕЯТЕЛЬНОСТЬ</a:t>
            </a:r>
          </a:p>
        </p:txBody>
      </p:sp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995" y="70921"/>
            <a:ext cx="983882" cy="6283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" name="Рисунок 30" descr="C:\Users\UMC - 1\Downloads\WhatsApp Image 2023-08-21 at 17.40.11 (1).jpe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4043" y="129515"/>
            <a:ext cx="910590" cy="62928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5003004"/>
              </p:ext>
            </p:extLst>
          </p:nvPr>
        </p:nvGraphicFramePr>
        <p:xfrm>
          <a:off x="441435" y="1072055"/>
          <a:ext cx="10941268" cy="4358535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5438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20615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41069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87003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626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№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Объект контроля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Проблемы, риски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Варианты управленческих решений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5389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Участие обучающихся в олимпиадах, конкурсах научных проектов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 Слабая организация научно-исследовательской работы педагога с обучающимися 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2. </a:t>
                      </a: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Отсутствие навыка работы в качестве исследователя у обучающихся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3. </a:t>
                      </a: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Отсутствие самостоятельности и аналитических навыков в выборе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темы, методов исследования, в подборе теоретических</a:t>
                      </a: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материалов 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i="1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Ответственность научных руководителей: 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- составление с учеником плана работы над проектом, контроль ведения дневника исследования;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- организация консультаций и контрольных встреч (по написанию глав, проведению эксперимента, апробации, изучению литературы и др.);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- своевременная корректировка работы над проектом;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- теоретическая, практическая подготовка участника конкурса, в том числе к тестированию по предметам.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i="1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Ответственность заместителя директора по научной работе: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- организация тематических встреч для участников разного уровня;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- проведение дней науки, декады исследовательской деятельности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6196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xmlns="" id="{4A66700E-970E-4D87-BF32-BFFC6D4956CB}"/>
              </a:ext>
            </a:extLst>
          </p:cNvPr>
          <p:cNvSpPr/>
          <p:nvPr/>
        </p:nvSpPr>
        <p:spPr>
          <a:xfrm>
            <a:off x="1897430" y="174600"/>
            <a:ext cx="93557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370840" algn="l"/>
              </a:tabLst>
            </a:pPr>
            <a:r>
              <a:rPr lang="ru-RU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V. КОНТРОЛЬ ЗА УРОВНЕМ МАСТЕРСТВА </a:t>
            </a:r>
          </a:p>
          <a:p>
            <a:pPr algn="ctr">
              <a:tabLst>
                <a:tab pos="370840" algn="l"/>
              </a:tabLst>
            </a:pPr>
            <a:r>
              <a:rPr lang="ru-RU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СОСТОЯНИЕМ МЕТОДИЧЕСКОЙ ГОТОВНОСТИ УЧИТЕЛЯ</a:t>
            </a:r>
          </a:p>
        </p:txBody>
      </p:sp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995" y="70921"/>
            <a:ext cx="983882" cy="6283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" name="Рисунок 30" descr="C:\Users\UMC - 1\Downloads\WhatsApp Image 2023-08-21 at 17.40.11 (1).jpe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4043" y="129515"/>
            <a:ext cx="910590" cy="62928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1581435"/>
              </p:ext>
            </p:extLst>
          </p:nvPr>
        </p:nvGraphicFramePr>
        <p:xfrm>
          <a:off x="441435" y="1072055"/>
          <a:ext cx="10941268" cy="441655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5438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6946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1166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60575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626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Укомплектованность педагогическими кадрами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Риск преподавания предметов педагогами, не имеющими соответствующего образования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Проведение конкурсов на занятие вакантных должностей согласно Приказу Министра образования и науки Республики Казахстан от 21 февраля 2012 года № 57. 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Направление педагогов на курсы педагогической переподготовки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5389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Уровень методичсекой готовности педагогов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 Низкий уровень методической подготовки (молодые специалисты, вновь вернувшиеся в профессию, «боковой вход» в профессию).  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2. Риск отсутствия условий для профессионального и личностного роста (низкий 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уровень 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мастерства в школе, отсутствие «неформального» наставника по отдельному аспекту развития, пассивная позиция педагогов)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Создание «обучающейся организации», в которой самообразование и поиск новых знаний – внутренняя потребность каждого участника образовательного процесса. 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Организация в школе или направление педагогов на обучающие семинары, подбор обучающих платформ, поиск корпоративных программ по изучению отдельных аспектов методической работы.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Разработка требований к аналитическому подходу при подготовке всех выступлений на заседании МО, на методическом и педагогическом советах.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Организация работы различных объединений для профессионального роста учителя: методические объединения, творческие, рабочие и исследовательские группы, сетевые сообщества.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Организация исследований  Lesson Study и Action research (LS и AR), направленных на 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совершенствование методической работы педагогического коллектива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1929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xmlns="" id="{4A66700E-970E-4D87-BF32-BFFC6D4956CB}"/>
              </a:ext>
            </a:extLst>
          </p:cNvPr>
          <p:cNvSpPr/>
          <p:nvPr/>
        </p:nvSpPr>
        <p:spPr>
          <a:xfrm>
            <a:off x="1897430" y="174600"/>
            <a:ext cx="935575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370840" algn="l"/>
              </a:tabLst>
            </a:pPr>
            <a:r>
              <a:rPr lang="ru-RU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VI. КОНТРОЛЬ ЗА КАЧЕСТВОМ ВОСПИТАТЕЛЬНОГО ПРОЦЕССА, ПРОВЕДЕНИЕМ МЕРОПРИЯТИЙ</a:t>
            </a:r>
          </a:p>
        </p:txBody>
      </p:sp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995" y="70921"/>
            <a:ext cx="983882" cy="6283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" name="Рисунок 30" descr="C:\Users\UMC - 1\Downloads\WhatsApp Image 2023-08-21 at 17.40.11 (1).jpe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4043" y="129515"/>
            <a:ext cx="910590" cy="62928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1745352"/>
              </p:ext>
            </p:extLst>
          </p:nvPr>
        </p:nvGraphicFramePr>
        <p:xfrm>
          <a:off x="441435" y="1072055"/>
          <a:ext cx="10941268" cy="504748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5438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6946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1166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60575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626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№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Объект контроля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Проблемы, риски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Варианты управленческих решений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5389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Реализация плана воспитательной работы классных руководителей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 Риск несоответствия плана нормативным документам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2. Несвоевременность реализации плана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3. Формальный подход к реализации отдельных направлений плана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Рассмотрение планов воспитательной работы и их реализации на МО классных руководителей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Усиление методической работы с классными руководителями, организация помощи начинающим классным руководителям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5389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Воспитательный процесс 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 Риск увеличения количества обучающихся с низким уровнем воспитанности, обучающихся с девиантным и деструктивным поведением, увеличение случаев буллинга, травли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2. Риск снижения успеваемости в результате слабой адаптации обучающихся 1, 5 классов, вновь прибывших учащихся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3. Риск формальной работы по профориентации обучающихся 8-11 классов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Усиление методической работы с классными руководителями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Усиление работы ученического самоуправления  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Повышение вовлеченности родителей, родительского комитета в воспитательную работу класса и школы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Поиск разнообразных форм </a:t>
                      </a:r>
                      <a:r>
                        <a:rPr lang="ru-RU" sz="1200" dirty="0" err="1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профориентационной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работы с привлечением выпускников, преподавателей и студентов колледжей и вузов, профессионалов из разных сфер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7599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xmlns="" id="{4A66700E-970E-4D87-BF32-BFFC6D4956CB}"/>
              </a:ext>
            </a:extLst>
          </p:cNvPr>
          <p:cNvSpPr/>
          <p:nvPr/>
        </p:nvSpPr>
        <p:spPr>
          <a:xfrm>
            <a:off x="1897430" y="174600"/>
            <a:ext cx="935575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370840" algn="l"/>
              </a:tabLst>
            </a:pPr>
            <a:r>
              <a:rPr lang="ru-RU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ОБРАЗЦЫ ПЛАНА ВНУТРИШКОЛЬНОГО </a:t>
            </a:r>
            <a:r>
              <a:rPr lang="ru-RU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КОНТРОЛЯ</a:t>
            </a:r>
          </a:p>
          <a:p>
            <a:pPr algn="ctr">
              <a:tabLst>
                <a:tab pos="370840" algn="l"/>
              </a:tabLst>
            </a:pPr>
            <a:r>
              <a:rPr lang="ru-RU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КОНТРОЛЬ ЗА ВЫПОЛНЕНИЕМ НОРМАТИВНЫХ ДОКУМЕНТОВ И</a:t>
            </a:r>
          </a:p>
          <a:p>
            <a:pPr algn="ctr">
              <a:tabLst>
                <a:tab pos="370840" algn="l"/>
              </a:tabLst>
            </a:pPr>
            <a:r>
              <a:rPr lang="ru-RU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ВЕДЕНИЕМ ШКОЛЬНОЙ ДОКУМЕНТАЦИИ СОГЛАСНО ТРЕБОВАНИЯМ</a:t>
            </a:r>
          </a:p>
          <a:p>
            <a:pPr algn="ctr">
              <a:tabLst>
                <a:tab pos="370840" algn="l"/>
              </a:tabLst>
            </a:pPr>
            <a:endParaRPr lang="ru-RU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995" y="70921"/>
            <a:ext cx="983882" cy="6283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" name="Рисунок 30" descr="C:\Users\UMC - 1\Downloads\WhatsApp Image 2023-08-21 at 17.40.11 (1).jpe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4043" y="129515"/>
            <a:ext cx="910590" cy="62928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7619142"/>
              </p:ext>
            </p:extLst>
          </p:nvPr>
        </p:nvGraphicFramePr>
        <p:xfrm>
          <a:off x="222996" y="1617758"/>
          <a:ext cx="11751637" cy="441655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3029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2759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7456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5227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28538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96764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285384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125960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782604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686297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7911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                             Тема контроля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906" marR="469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Цель контроля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906" marR="469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Объект контроля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906" marR="469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Вид конт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роля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906" marR="469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Форма </a:t>
                      </a: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контроля </a:t>
                      </a: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/ м</a:t>
                      </a: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етодика 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906" marR="469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Сроки выполне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ния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906" marR="469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Ответствен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ные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906" marR="469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Место рассмотрения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906" marR="469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Управлен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ч</a:t>
                      </a: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ес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кое реше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ние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906" marR="469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Вто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</a:t>
                      </a: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ич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ный конт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роль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906" marR="46906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3185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Соответствие содержания календарно-тематического плана </a:t>
                      </a: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типовым </a:t>
                      </a: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учебным программам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906" marR="469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Обеспечение соблюдения требований к КТП согласно</a:t>
                      </a: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типовой учебной программ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е</a:t>
                      </a: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(приказ Министра просвещения РК от 16 сентября 2022 года № 399).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906" marR="469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КТП и типовая учебная программа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906" marR="469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Фронтальный 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6906" marR="46906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Комплексно-обобщающий / и</a:t>
                      </a: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зучение документов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906" marR="469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Август 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906" marR="469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Заместитель директора по НМР / УВР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906" marR="469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Заседание методического совета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906" marR="469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См. варианты управленческих решений в </a:t>
                      </a:r>
                      <a:r>
                        <a:rPr lang="en-US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разделе Матрицы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906" marR="469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906" marR="46906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230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Соответствие рабочего учебного плана типовому учебному плану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906" marR="469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Определение</a:t>
                      </a: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соответствия рабочего учебного плана </a:t>
                      </a: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типовому учебному плану </a:t>
                      </a: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(приказ МОН РК от 8 ноября 2012 года № 500).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906" marR="469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Рабочий учебный план, типовой учебный план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906" marR="469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Фронтальный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6906" marR="46906" marT="0" marB="0" vert="vert2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Комплексно-обобщающий  / и</a:t>
                      </a: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зучение документов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906" marR="469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Август  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906" marR="469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Заместитель директора по УР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906" marR="469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Педагогичес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кий совет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906" marR="469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906" marR="469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906" marR="46906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8787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Другая 2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FFC000"/>
      </a:accent3>
      <a:accent4>
        <a:srgbClr val="FFC000"/>
      </a:accent4>
      <a:accent5>
        <a:srgbClr val="7CCA62"/>
      </a:accent5>
      <a:accent6>
        <a:srgbClr val="A5C249"/>
      </a:accent6>
      <a:hlink>
        <a:srgbClr val="F49100"/>
      </a:hlink>
      <a:folHlink>
        <a:srgbClr val="F49100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13487</TotalTime>
  <Words>1786</Words>
  <Application>Microsoft Office PowerPoint</Application>
  <PresentationFormat>Произвольный</PresentationFormat>
  <Paragraphs>422</Paragraphs>
  <Slides>14</Slides>
  <Notes>14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ЦИФРОВАЯ ТРАНСФОРМАЦИЯ ОБРАЗОВАНИЯ</dc:title>
  <dc:creator>Rustem Bigari</dc:creator>
  <cp:lastModifiedBy>baurzhan</cp:lastModifiedBy>
  <cp:revision>1113</cp:revision>
  <cp:lastPrinted>2023-08-21T05:27:23Z</cp:lastPrinted>
  <dcterms:created xsi:type="dcterms:W3CDTF">2020-12-31T07:10:10Z</dcterms:created>
  <dcterms:modified xsi:type="dcterms:W3CDTF">2023-09-20T07:50:32Z</dcterms:modified>
</cp:coreProperties>
</file>