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7" r:id="rId4"/>
    <p:sldId id="318" r:id="rId5"/>
    <p:sldId id="320" r:id="rId6"/>
    <p:sldId id="322" r:id="rId7"/>
    <p:sldId id="316" r:id="rId8"/>
    <p:sldId id="323" r:id="rId9"/>
    <p:sldId id="324" r:id="rId10"/>
    <p:sldId id="325" r:id="rId11"/>
    <p:sldId id="361" r:id="rId12"/>
    <p:sldId id="262" r:id="rId13"/>
    <p:sldId id="326" r:id="rId14"/>
    <p:sldId id="266" r:id="rId15"/>
    <p:sldId id="300" r:id="rId16"/>
    <p:sldId id="329" r:id="rId17"/>
    <p:sldId id="301" r:id="rId18"/>
    <p:sldId id="302" r:id="rId19"/>
    <p:sldId id="281" r:id="rId20"/>
    <p:sldId id="327" r:id="rId21"/>
    <p:sldId id="331" r:id="rId22"/>
    <p:sldId id="328" r:id="rId23"/>
    <p:sldId id="263" r:id="rId24"/>
    <p:sldId id="362" r:id="rId25"/>
    <p:sldId id="365" r:id="rId26"/>
    <p:sldId id="368" r:id="rId27"/>
    <p:sldId id="367" r:id="rId28"/>
    <p:sldId id="275" r:id="rId29"/>
    <p:sldId id="330" r:id="rId30"/>
    <p:sldId id="333" r:id="rId31"/>
    <p:sldId id="334" r:id="rId32"/>
    <p:sldId id="335" r:id="rId33"/>
    <p:sldId id="277" r:id="rId34"/>
    <p:sldId id="336" r:id="rId35"/>
    <p:sldId id="339" r:id="rId36"/>
    <p:sldId id="347" r:id="rId37"/>
    <p:sldId id="340" r:id="rId38"/>
    <p:sldId id="369" r:id="rId39"/>
    <p:sldId id="370" r:id="rId40"/>
    <p:sldId id="343" r:id="rId41"/>
    <p:sldId id="345" r:id="rId42"/>
    <p:sldId id="346" r:id="rId43"/>
    <p:sldId id="348" r:id="rId44"/>
    <p:sldId id="349" r:id="rId45"/>
    <p:sldId id="351" r:id="rId46"/>
    <p:sldId id="352" r:id="rId47"/>
    <p:sldId id="353" r:id="rId48"/>
    <p:sldId id="355" r:id="rId49"/>
    <p:sldId id="357" r:id="rId50"/>
    <p:sldId id="358" r:id="rId51"/>
    <p:sldId id="359" r:id="rId52"/>
    <p:sldId id="360" r:id="rId53"/>
    <p:sldId id="371" r:id="rId54"/>
    <p:sldId id="372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675F-3F88-4D8E-A2CA-2E712E392CA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0843-3F01-49F7-BA1A-B129B6D7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7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675F-3F88-4D8E-A2CA-2E712E392CA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0843-3F01-49F7-BA1A-B129B6D7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0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675F-3F88-4D8E-A2CA-2E712E392CA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0843-3F01-49F7-BA1A-B129B6D7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3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675F-3F88-4D8E-A2CA-2E712E392CA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0843-3F01-49F7-BA1A-B129B6D7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4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675F-3F88-4D8E-A2CA-2E712E392CA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0843-3F01-49F7-BA1A-B129B6D7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0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675F-3F88-4D8E-A2CA-2E712E392CA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0843-3F01-49F7-BA1A-B129B6D7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6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675F-3F88-4D8E-A2CA-2E712E392CA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0843-3F01-49F7-BA1A-B129B6D7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0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675F-3F88-4D8E-A2CA-2E712E392CA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0843-3F01-49F7-BA1A-B129B6D7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5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675F-3F88-4D8E-A2CA-2E712E392CA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0843-3F01-49F7-BA1A-B129B6D7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9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675F-3F88-4D8E-A2CA-2E712E392CA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0843-3F01-49F7-BA1A-B129B6D7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5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675F-3F88-4D8E-A2CA-2E712E392CA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0843-3F01-49F7-BA1A-B129B6D7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4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4675F-3F88-4D8E-A2CA-2E712E392CA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A0843-3F01-49F7-BA1A-B129B6D70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obrazovanie/logicheskoe-myshleni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2218" y="1177636"/>
            <a:ext cx="10169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класс: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«Решение логических задач в начальной школе разными способами»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9" y="3647932"/>
            <a:ext cx="5818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Першина Л.А., педагог – исследователь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Галикеева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З.Д., педагог – эксперт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api.vmuzey.com/static/event/E995154301133/0f7dc8d0bc2439d9-w820-h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33" y="3302037"/>
            <a:ext cx="4471267" cy="23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2865" y="345896"/>
            <a:ext cx="609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«Общеобразовательная школа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65»</a:t>
            </a:r>
          </a:p>
        </p:txBody>
      </p:sp>
    </p:spTree>
    <p:extLst>
      <p:ext uri="{BB962C8B-B14F-4D97-AF65-F5344CB8AC3E}">
        <p14:creationId xmlns:p14="http://schemas.microsoft.com/office/powerpoint/2010/main" val="344943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6689" y="483550"/>
            <a:ext cx="10723419" cy="1066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решения логических задач: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7309" y="2087894"/>
            <a:ext cx="2497280" cy="1694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рассуждений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07674" y="4022027"/>
            <a:ext cx="2244435" cy="184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полного перебора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вариантов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72892" y="2472324"/>
            <a:ext cx="2237507" cy="2028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таблиц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31182" y="4143935"/>
            <a:ext cx="2313707" cy="172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блок-схем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839200" y="2087893"/>
            <a:ext cx="2576945" cy="2056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модели: графы, дерево возможностей, круги Эйлера.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244438" y="1520894"/>
            <a:ext cx="3614302" cy="567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740728" y="1529925"/>
            <a:ext cx="2022762" cy="24921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829302" y="1564205"/>
            <a:ext cx="62343" cy="8891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91645" y="1564205"/>
            <a:ext cx="2045277" cy="25797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21083" y="1520894"/>
            <a:ext cx="3167498" cy="12550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6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689" y="483550"/>
            <a:ext cx="10723419" cy="1066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введения способов 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логических задач в начальной школе.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6688" y="1810801"/>
            <a:ext cx="3200403" cy="150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класс: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рассуждения;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Табличный способ.</a:t>
            </a:r>
          </a:p>
          <a:p>
            <a:pPr marL="342900" indent="-342900" algn="ctr">
              <a:buAutoNum type="arabicParenR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4237" y="1792802"/>
            <a:ext cx="3283526" cy="150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класс: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рассуждения;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Табличный способ;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перебор</a:t>
            </a:r>
          </a:p>
          <a:p>
            <a:pPr marL="342900" indent="-342900" algn="ctr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6688" y="3523229"/>
            <a:ext cx="3200403" cy="2683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класс: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рассуждения;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Табличный способ;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перебор возможных вариантов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возможностей</a:t>
            </a:r>
          </a:p>
          <a:p>
            <a:pPr marL="342900" indent="-342900">
              <a:buFontTx/>
              <a:buAutoNum type="arabicParenR"/>
            </a:pP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Круги </a:t>
            </a: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Эйлера</a:t>
            </a:r>
          </a:p>
          <a:p>
            <a:pPr marL="342900" indent="-342900" algn="ctr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4238" y="3538472"/>
            <a:ext cx="3283526" cy="2668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класс: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рассуждения;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Табличный способ;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перебор возможных вариантов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возможностей</a:t>
            </a:r>
          </a:p>
          <a:p>
            <a:pPr marL="342900" indent="-342900" algn="ctr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66812" y="1816367"/>
            <a:ext cx="3283526" cy="3574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начальной школе спиралевидное, способы решения логических задач </a:t>
            </a:r>
            <a:r>
              <a:rPr lang="ru-RU" sz="2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вводятся </a:t>
            </a:r>
            <a:r>
              <a:rPr lang="ru-RU" sz="2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простого к более сложному. Это </a:t>
            </a:r>
            <a:r>
              <a:rPr lang="ru-RU" sz="2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проследить </a:t>
            </a:r>
            <a:r>
              <a:rPr lang="ru-RU" sz="2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мастер – класса.</a:t>
            </a:r>
          </a:p>
          <a:p>
            <a:pPr marL="342900" indent="-342900" algn="ctr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endCxn id="5" idx="0"/>
          </p:cNvCxnSpPr>
          <p:nvPr/>
        </p:nvCxnSpPr>
        <p:spPr>
          <a:xfrm>
            <a:off x="2486889" y="1413164"/>
            <a:ext cx="1" cy="3976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671455" y="2660073"/>
            <a:ext cx="782781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964380" y="3132521"/>
            <a:ext cx="1" cy="3976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695700" y="5138677"/>
            <a:ext cx="782781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almatykitap.kz/upload/images/50570_132979_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87" y="2299854"/>
            <a:ext cx="2270566" cy="32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Математика Оспанов Т.К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62" y="2299854"/>
            <a:ext cx="2543938" cy="32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Математика Акпаева А.Б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97" y="2299854"/>
            <a:ext cx="2543937" cy="32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Математика Акпаева А.Б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530" y="2299854"/>
            <a:ext cx="2490440" cy="32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2727" y="399410"/>
            <a:ext cx="10966243" cy="1706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Нами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переработан весь учебный материал по математике с 1 по 4 классы и выявлены оптимальные способы решения логических задач. Остановимся отдельно на каждом из выделенных 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иллюстрируя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примерами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решения конкретных задач из учебников по математике с 1 по 4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689" y="483550"/>
            <a:ext cx="10723419" cy="1066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Разминка для ума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https://avatars.mds.yandex.net/i?id=83d460d55d4461f92fa28aee90760f444dcb4d20-918119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68" y="4071463"/>
            <a:ext cx="1675838" cy="14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34104" y="2274838"/>
            <a:ext cx="37130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отца Фрэнка 5 сыновей. Имена его четырех сыновей — </a:t>
            </a:r>
            <a:r>
              <a:rPr 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Фефе</a:t>
            </a:r>
            <a:r>
              <a:rPr 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Фифи, </a:t>
            </a:r>
            <a:r>
              <a:rPr 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Фофо</a:t>
            </a:r>
            <a:r>
              <a:rPr 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Фуфу</a:t>
            </a:r>
            <a:r>
              <a:rPr 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Соответственно, как зовут его пятого сына?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новые задачи на логик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4" y="1817835"/>
            <a:ext cx="6343925" cy="36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6595" y="5614040"/>
            <a:ext cx="9643917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у отца Фрэнка 5 сыновей, а имена 4 сыновей такие же, как указано выше, то Фрэнк уже 5-й сын.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6689" y="483550"/>
            <a:ext cx="10723419" cy="80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 рассуждения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0546" y="1508787"/>
            <a:ext cx="6248399" cy="4711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just"/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примитивный способ. Этим способом решаются самые простые 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логические задачи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just"/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идея состоит в том, что мы проводим рассуждения, используя последовательно все условия 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приходим к выводу, который и будет являться ответом 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Познакомиться с этим 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способом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можно на 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следующих примерах.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static3.bigstockphoto.com/7/7/2/large1500/27788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 b="9692"/>
          <a:stretch/>
        </p:blipFill>
        <p:spPr bwMode="auto">
          <a:xfrm>
            <a:off x="7828723" y="1508787"/>
            <a:ext cx="3407313" cy="45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4" y="824346"/>
            <a:ext cx="64807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87490" y="249696"/>
            <a:ext cx="399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Рассуждаем: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6654" y="824346"/>
            <a:ext cx="4696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три одинаковых голубых велосипеда – это 90, то можно найти сколько будет один голубой велосипед. Для этого вспомним, что 90= 30+30+30, получается, что голубой велосипед=30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6654" y="2937878"/>
            <a:ext cx="482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голубой велосипед – это 30, вместе красным 50, то 50-30=20 – красный велосипед.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8413" y="4018532"/>
            <a:ext cx="4821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красный велосипед – это 20, то два таких велосипеда будет 40. Вместе два красных велосипеда и желтый – 80. Находим какое число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жёлтому.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от 80 отнимает 40, получается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6939" y="5350309"/>
            <a:ext cx="6040582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голубой велосипед – 30, красный -20, жёлтый - 40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528" y="915350"/>
            <a:ext cx="3532909" cy="706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 массу посылки. </a:t>
            </a:r>
          </a:p>
        </p:txBody>
      </p:sp>
      <p:pic>
        <p:nvPicPr>
          <p:cNvPr id="7" name="Picture 2" descr="C:\Users\user\Downloads\WhatsApp Image 2023-09-27 at 21.51.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65" y="915350"/>
            <a:ext cx="58395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528" y="1887711"/>
            <a:ext cx="399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Рассуждаем: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217" y="2476630"/>
            <a:ext cx="3813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масса одной маленькой гири 2 кг, то две гири это 2 кг +2 кг =4 кг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217" y="3616731"/>
            <a:ext cx="3813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вес на двух чашах весов одинаковый – 10 кг, то можем найти вес посылки: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8359" y="465122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кг - 4 кг = 6 кг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6939" y="5350309"/>
            <a:ext cx="5438116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кг масса посылке.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945" y="762000"/>
            <a:ext cx="11582400" cy="1718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Задача: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Папа, я и двое братишек катались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двухколёсных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трёхколёсных велосипедах. Сколько двухколёсных и сколько трёхколёсных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велосипедов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общее количество колёс равно 9?</a:t>
            </a:r>
          </a:p>
        </p:txBody>
      </p:sp>
      <p:grpSp>
        <p:nvGrpSpPr>
          <p:cNvPr id="7" name="drawingObject1635"/>
          <p:cNvGrpSpPr/>
          <p:nvPr/>
        </p:nvGrpSpPr>
        <p:grpSpPr>
          <a:xfrm>
            <a:off x="8183352" y="2992582"/>
            <a:ext cx="3689993" cy="3047999"/>
            <a:chOff x="0" y="0"/>
            <a:chExt cx="1603032" cy="1769177"/>
          </a:xfrm>
          <a:noFill/>
        </p:grpSpPr>
        <p:pic>
          <p:nvPicPr>
            <p:cNvPr id="8" name="Picture 1636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895957" cy="1619615"/>
            </a:xfrm>
            <a:prstGeom prst="rect">
              <a:avLst/>
            </a:prstGeom>
            <a:noFill/>
          </p:spPr>
        </p:pic>
        <p:pic>
          <p:nvPicPr>
            <p:cNvPr id="9" name="Picture 1637"/>
            <p:cNvPicPr/>
            <p:nvPr/>
          </p:nvPicPr>
          <p:blipFill>
            <a:blip r:embed="rId4"/>
            <a:stretch/>
          </p:blipFill>
          <p:spPr>
            <a:xfrm>
              <a:off x="858702" y="646152"/>
              <a:ext cx="744330" cy="1123025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595744" y="2758044"/>
            <a:ext cx="399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Рассуждаем: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345" y="3158154"/>
            <a:ext cx="7587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на велосипедах катались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отец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два сына, то вместе получается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человека.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 всего 9. Представим число 9 в виде суммы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слагаемых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3946" y="4173817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9=2+2+2+3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45" y="4628242"/>
            <a:ext cx="7587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вариантов разложить число 9 на сумму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слагаемых нет, значит: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6939" y="5350309"/>
            <a:ext cx="6040582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двухколёсных велосипедов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трёхколесных -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964" y="2576945"/>
            <a:ext cx="2854035" cy="243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этаж- _____________</a:t>
            </a:r>
          </a:p>
          <a:p>
            <a:pPr>
              <a:lnSpc>
                <a:spcPct val="3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этаж -_____________ </a:t>
            </a:r>
          </a:p>
          <a:p>
            <a:pPr>
              <a:lnSpc>
                <a:spcPct val="3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этаж -_____________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5091" y="2777000"/>
            <a:ext cx="1898072" cy="512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Гульназ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5091" y="3593973"/>
            <a:ext cx="1898072" cy="512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5091" y="4410946"/>
            <a:ext cx="1898072" cy="512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Айжан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945" y="762000"/>
            <a:ext cx="11582400" cy="1718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Задача: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Айжан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Гульназ и Зауре живут на 1, 2 и 3 этажах. Айжан не живёт на втором этаже, Гульназ не живёт ни на втором, ни на третьем этаже. На каком этаже живёт каждая из девочек?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2576945"/>
            <a:ext cx="399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Рассуждаем: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921168"/>
            <a:ext cx="5278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Гульназ не  живёт ни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втором,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на третьем этаже, то она живёт на первом этаже.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3880944"/>
            <a:ext cx="5278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Остались второй и третий этаж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8509" y="4281054"/>
            <a:ext cx="527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Айжан не живёт на втором этаже, то она живёт на третьем этаже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5029287"/>
            <a:ext cx="527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Остался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этаж, значит Зауре живёт на втором этаже.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0109" y="5220447"/>
            <a:ext cx="6040582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Гульназ живёт на 1 этаже, Зауре – на втором, на третьем - Айжан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1883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53616" y="5052201"/>
            <a:ext cx="5181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учитывая условие, что Винтик и Кнопочка не стоят рядом, мы можем исключить Вариант 1, поскольку Винтик и Кнопочка стоят рядом в этом порядке.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246432" y="2815662"/>
            <a:ext cx="4087569" cy="33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2726" y="2108794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05345" y="2734574"/>
            <a:ext cx="187036" cy="1199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40524" y="2742230"/>
            <a:ext cx="235530" cy="1282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17271" y="2742231"/>
            <a:ext cx="235530" cy="1134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53444" y="2742230"/>
            <a:ext cx="280557" cy="1282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39092" y="3008685"/>
            <a:ext cx="568036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36618" y="3016341"/>
            <a:ext cx="568036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51017" y="3046298"/>
            <a:ext cx="568036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65416" y="3057728"/>
            <a:ext cx="568036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04508" y="3078476"/>
            <a:ext cx="568036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09187" y="3432659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4800" y="74741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очереди за мороженым стоят Пончик, Незнайка, Винтик , Шпунтик и Кнопочка. Пончик стоит раньше Незнайки, но после Кнопочки. Винтик и Кнопочка не стоят рядом, а Шпунтик не находится рядом ни с Кнопочкой, ни с Пончиком, ни с Винтиком. В каком порядке стоят герои?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967592" y="2766036"/>
            <a:ext cx="235530" cy="1134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1392381" y="4049510"/>
            <a:ext cx="4087569" cy="33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1351294" y="3968422"/>
            <a:ext cx="187036" cy="1199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286473" y="3976078"/>
            <a:ext cx="235530" cy="1282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263220" y="3976079"/>
            <a:ext cx="235530" cy="1134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199393" y="3976078"/>
            <a:ext cx="280557" cy="1282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185041" y="4242533"/>
            <a:ext cx="568036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224133" y="4248880"/>
            <a:ext cx="568036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096966" y="4280146"/>
            <a:ext cx="568036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011365" y="4291576"/>
            <a:ext cx="568036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050457" y="4312324"/>
            <a:ext cx="568036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4113541" y="3999884"/>
            <a:ext cx="235530" cy="1134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453616" y="2149798"/>
            <a:ext cx="5308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Рассуждаем: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условия задачи, можно сделать следующие выводы: Пончик стоит раньше Незнайки, но после Кнопочки. Винтик и Кнопочка не стоят рядом. Шпунтик не находится рядом ни с Кнопочкой, ни с Пончиком, ни с Винтиком. Используя эти условия, мы можем начать составлять порядок стояния героев: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68815" y="3738619"/>
            <a:ext cx="5308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Шпунтик не может стоять ни рядом с Кнопочкой, ни с Пончиком, ни с Винтиком. Таким образом, он должен стоять на крайних позициях.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468815" y="466122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варианты.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80109" y="5220447"/>
            <a:ext cx="6040582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герои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стоят: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Кнопочка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Пончик - Винтик -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Незнайка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Шпунтик 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1" grpId="0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50" grpId="0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motrivsebja.ru/wp-content/uploads/2020/07/hal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antheism.com/wp-content/uploads/2016/05/maxresdefaul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2" y="51190"/>
            <a:ext cx="11859491" cy="667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.pinimg.com/originals/f5/df/c6/f5dfc6ba6d6fed88c66ba88fc93ea6b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6" y="128481"/>
            <a:ext cx="11790217" cy="651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malenkii-genii.ru/images/diafilm/diafilm-278/diafilm-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4"/>
          <a:stretch/>
        </p:blipFill>
        <p:spPr bwMode="auto">
          <a:xfrm>
            <a:off x="298744" y="246043"/>
            <a:ext cx="11546892" cy="62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c.pics.livejournal.com/natali_mozilova/58459864/3919/3919_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0" y="447329"/>
            <a:ext cx="11395366" cy="58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i.ytimg.com/vi/cyie9jRval0/maxresdefault.jpg?sqp=-oaymwEmCIAKENAF8quKqQMa8AEB-AH-CYAC0AWKAgwIABABGH8gEygfMA8=&amp;rs=AOn4CLADSc7z2mkGtu19I3xhJBuf2Ikt8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2" y="516843"/>
            <a:ext cx="11135588" cy="606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coollib.net/i/20/590320/ff2c291f-802b-4abc-894c-30f5d5ba54d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53" y="570575"/>
            <a:ext cx="10891547" cy="62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userscontent2.emaze.com/images/0fdac174-418c-4f19-b103-3e148543b969/b307bb6cc4c229d1f1b8c53ead6a7a4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49" y="916216"/>
            <a:ext cx="10047715" cy="558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03419" y="2174090"/>
            <a:ext cx="69826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- это доказательство и логическое мышление».</a:t>
            </a:r>
          </a:p>
        </p:txBody>
      </p:sp>
    </p:spTree>
    <p:extLst>
      <p:ext uri="{BB962C8B-B14F-4D97-AF65-F5344CB8AC3E}">
        <p14:creationId xmlns:p14="http://schemas.microsoft.com/office/powerpoint/2010/main" val="15557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-4237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4800" y="74741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чашке весов лежат 6 одинаковых яблок и 3 одинаковые  груши, на другой  чашке – 3 таких же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5 таких же груш. Весы находятся в равновесии. Что легче: яблоко или груша?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53616" y="2149798"/>
            <a:ext cx="554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Рассуждаем: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 весы находятся в равновесии, а  все яблоки  и все груши одинаковы по весу, то: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33368" y="3560579"/>
            <a:ext cx="530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Снимем с обеих чашек   по 3 яблока и по 3 груши, получим: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04800" y="5415196"/>
            <a:ext cx="6040582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яблоко легче, чем груша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413946" y="2863403"/>
            <a:ext cx="6149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яблок +3 груши =3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 груш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94471" y="4341191"/>
            <a:ext cx="3373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яблока  = 2 груши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90010" y="5070724"/>
            <a:ext cx="5308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груша тяжелее 1 яблока.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523746"/>
            <a:ext cx="3775365" cy="253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7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 animBg="1"/>
      <p:bldP spid="49" grpId="0"/>
      <p:bldP spid="50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689" y="483550"/>
            <a:ext cx="10723419" cy="610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Разминка для ума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909" y="1245025"/>
            <a:ext cx="111251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Представьте, перед вами четыре стакана, наполненных водой. В каждом стакане находятся предметы. Так: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стакане – металлические наручные часы;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стакане – канцелярская скрепка;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третьем стакане – металлические ножницы;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четвертом стакане – ластик.</a:t>
            </a:r>
          </a:p>
          <a:p>
            <a:pPr fontAlgn="base"/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уровень воды во всех стаканах одинаковый. Визуально это выглядит следующим образом:</a:t>
            </a:r>
            <a:endParaRPr lang="ru-RU" sz="2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Время размять мозги: решаем задачи на логи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3" y="4019544"/>
            <a:ext cx="5638800" cy="14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2001" y="5666509"/>
            <a:ext cx="11139054" cy="731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 втором стакане. Все дело в скрепке, которая по сравнению с другими предметами имеет меньший объём. Соответственно, для необходимого уровня воды требуется больше.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909" y="4442529"/>
            <a:ext cx="4294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в каком стакане воды больше, чем в остальных?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6689" y="483550"/>
            <a:ext cx="10723419" cy="80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 построения таблиц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0546" y="1508787"/>
            <a:ext cx="6248399" cy="4711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just"/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прием, который используется при решении текстовых логических задач, заключается в построении таблиц. Таблицы не только позволяют наглядно представить условие задачи или ее ответ, но в значительной степени помогают делать правильные логические выводы в ходе решения задачи.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Предлагаем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познакомиться с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примерами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решения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конкретных задач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методом таблиц. Оформлять результаты рассуждений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будем  в виде таблиц.</a:t>
            </a:r>
            <a:endParaRPr lang="ru-RU" sz="24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media.baamboozle.com/uploads/images/254209/1657492597_186533_ur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88" y="1628775"/>
            <a:ext cx="4260320" cy="44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6689" y="483550"/>
            <a:ext cx="10723419" cy="80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Преимущества способа:</a:t>
            </a:r>
            <a:endParaRPr lang="ru-RU" sz="28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477983" y="1724891"/>
            <a:ext cx="3422075" cy="268085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Наглядность.</a:t>
            </a:r>
            <a:endParaRPr lang="ru-RU" sz="2000" b="1" dirty="0"/>
          </a:p>
        </p:txBody>
      </p:sp>
      <p:sp>
        <p:nvSpPr>
          <p:cNvPr id="7" name="6-конечная звезда 6"/>
          <p:cNvSpPr/>
          <p:nvPr/>
        </p:nvSpPr>
        <p:spPr>
          <a:xfrm>
            <a:off x="4048992" y="1672228"/>
            <a:ext cx="3719944" cy="285546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контролировать процесс рассуждений.</a:t>
            </a:r>
          </a:p>
        </p:txBody>
      </p:sp>
      <p:sp>
        <p:nvSpPr>
          <p:cNvPr id="8" name="6-конечная звезда 7"/>
          <p:cNvSpPr/>
          <p:nvPr/>
        </p:nvSpPr>
        <p:spPr>
          <a:xfrm>
            <a:off x="7949050" y="1672228"/>
            <a:ext cx="3719945" cy="285546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упорядочить логические рассуждения.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6688" y="4670414"/>
            <a:ext cx="10723419" cy="1485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не только позволяют наглядно представить условие задачи или ее ответ, но в значительной степени помогают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к правильным логическим выводам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решения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Рассмотрим этот способ на примерах.</a:t>
            </a:r>
          </a:p>
        </p:txBody>
      </p:sp>
    </p:spTree>
    <p:extLst>
      <p:ext uri="{BB962C8B-B14F-4D97-AF65-F5344CB8AC3E}">
        <p14:creationId xmlns:p14="http://schemas.microsoft.com/office/powerpoint/2010/main" val="414398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706348"/>
            <a:ext cx="11582400" cy="803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варианты выбора комплекта из кепки и футболки существуют?</a:t>
            </a:r>
          </a:p>
        </p:txBody>
      </p:sp>
      <p:pic>
        <p:nvPicPr>
          <p:cNvPr id="7" name="Рисунок 6" descr="https://images-adverstyle.storage.yandexcloud.net/iblock/2a8/lfdgbg0por8zd983ip4mab0q0lt50njf/48D_9dd660d071dab5e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12" y="2259784"/>
            <a:ext cx="1647825" cy="123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6" descr="https://www.keng.ru/upload/iblock/34a/a2neg8eswirl398mfr9yzm7x0zaizu7d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12" y="1961105"/>
            <a:ext cx="1594361" cy="183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www.seekpng.com/png/detail/70-706546_cotton-plain-round-neck-disney-logo-t-shir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2" y="2094042"/>
            <a:ext cx="204025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www.frodan.ru/wa-data/public/shop/products/08/56/25608/images/59520/59520.750x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14" y="4086165"/>
            <a:ext cx="1141884" cy="137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www.pngjoy.com/pngm/956/21665899_kids-running-clique-running-tee-kids-hd-pn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80" y="2152949"/>
            <a:ext cx="1448916" cy="144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avatars.mds.yandex.net/i?id=91142da8629a10e576bbb902d4dbf2e5-4034409-images-thumbs&amp;n=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12" y="4204000"/>
            <a:ext cx="1714516" cy="1208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2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585614"/>
              </p:ext>
            </p:extLst>
          </p:nvPr>
        </p:nvGraphicFramePr>
        <p:xfrm>
          <a:off x="824667" y="1123467"/>
          <a:ext cx="5908642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Красная футболка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Зелёная футболка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Жёлтая футболка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Красная кепка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Зелёная кепка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Жёлтая кепка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13418" y="1123467"/>
            <a:ext cx="4655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Составим таблицу в столбцах которой отметим цвета футболок, в строках цвета кепок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73" y="2344298"/>
            <a:ext cx="364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Будем заполнять таблицу, составляя комплекты из футболок и кепок, отмечая плюсиком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2719820" y="2160394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4174547" y="2160394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5642047" y="2135564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2761384" y="3022508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4174547" y="3061193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5710237" y="3128107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люс 15"/>
          <p:cNvSpPr/>
          <p:nvPr/>
        </p:nvSpPr>
        <p:spPr>
          <a:xfrm>
            <a:off x="2723067" y="3853780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4174547" y="3851735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5711319" y="3838654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0345" y="3560892"/>
            <a:ext cx="364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Подсчитаем плюсы. Это и есть количество возможных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выбора комплекта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кепки.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0789" y="5126765"/>
            <a:ext cx="9669284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вариантов выбора существует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-22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5636" y="4226319"/>
            <a:ext cx="865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Оля, Алма,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Бахыт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Ира занимаются спортом. Две девочки занимаются бегом, две девочки – теннисом. Алма и Ира занимаются разными видами спорта. Ира и Оля тоже разными. Ира занимается теннисом. Чем занимается каждая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5818" y="2092945"/>
            <a:ext cx="4521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Составим таблицу в столбцах которой отметим имена девочек, в строках вид спорта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817" y="3197606"/>
            <a:ext cx="36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Будем заполнять таблицу, используя условия задачи.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5817" y="3824137"/>
            <a:ext cx="36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Ира занимается теннисом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Отметим в таблице.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49009" y="4410985"/>
            <a:ext cx="4051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Ира и Оля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разными видами спорта. Значит Оля занимается бегом.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998773"/>
              </p:ext>
            </p:extLst>
          </p:nvPr>
        </p:nvGraphicFramePr>
        <p:xfrm>
          <a:off x="382590" y="2362051"/>
          <a:ext cx="6045345" cy="231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069">
                  <a:extLst>
                    <a:ext uri="{9D8B030D-6E8A-4147-A177-3AD203B41FA5}">
                      <a16:colId xmlns:a16="http://schemas.microsoft.com/office/drawing/2014/main" val="2585224615"/>
                    </a:ext>
                  </a:extLst>
                </a:gridCol>
                <a:gridCol w="1209069">
                  <a:extLst>
                    <a:ext uri="{9D8B030D-6E8A-4147-A177-3AD203B41FA5}">
                      <a16:colId xmlns:a16="http://schemas.microsoft.com/office/drawing/2014/main" val="1581293338"/>
                    </a:ext>
                  </a:extLst>
                </a:gridCol>
                <a:gridCol w="1209069">
                  <a:extLst>
                    <a:ext uri="{9D8B030D-6E8A-4147-A177-3AD203B41FA5}">
                      <a16:colId xmlns:a16="http://schemas.microsoft.com/office/drawing/2014/main" val="1853444779"/>
                    </a:ext>
                  </a:extLst>
                </a:gridCol>
                <a:gridCol w="1209069">
                  <a:extLst>
                    <a:ext uri="{9D8B030D-6E8A-4147-A177-3AD203B41FA5}">
                      <a16:colId xmlns:a16="http://schemas.microsoft.com/office/drawing/2014/main" val="2569369244"/>
                    </a:ext>
                  </a:extLst>
                </a:gridCol>
                <a:gridCol w="1209069">
                  <a:extLst>
                    <a:ext uri="{9D8B030D-6E8A-4147-A177-3AD203B41FA5}">
                      <a16:colId xmlns:a16="http://schemas.microsoft.com/office/drawing/2014/main" val="1042130041"/>
                    </a:ext>
                  </a:extLst>
                </a:gridCol>
              </a:tblGrid>
              <a:tr h="77248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Бахыт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97614"/>
                  </a:ext>
                </a:extLst>
              </a:tr>
              <a:tr h="7724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476452"/>
                  </a:ext>
                </a:extLst>
              </a:tr>
              <a:tr h="7724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Теннис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680812"/>
                  </a:ext>
                </a:extLst>
              </a:tr>
            </a:tbl>
          </a:graphicData>
        </a:graphic>
      </p:graphicFrame>
      <p:sp>
        <p:nvSpPr>
          <p:cNvPr id="12" name="Плюс 11"/>
          <p:cNvSpPr/>
          <p:nvPr/>
        </p:nvSpPr>
        <p:spPr>
          <a:xfrm>
            <a:off x="5583379" y="3963398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1953488" y="3293274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3204" y="4699224"/>
            <a:ext cx="4051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Алма и Ира занимаются разными видами спорта.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 Алма занимается теннисом.</a:t>
            </a:r>
            <a:endParaRPr lang="ru-RU" dirty="0"/>
          </a:p>
        </p:txBody>
      </p:sp>
      <p:sp>
        <p:nvSpPr>
          <p:cNvPr id="20" name="Плюс 19"/>
          <p:cNvSpPr/>
          <p:nvPr/>
        </p:nvSpPr>
        <p:spPr>
          <a:xfrm>
            <a:off x="3138741" y="4041669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2590" y="5649253"/>
            <a:ext cx="4051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установить, что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Бахыт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занимается бегом.</a:t>
            </a:r>
            <a:endParaRPr lang="ru-RU" dirty="0"/>
          </a:p>
        </p:txBody>
      </p:sp>
      <p:sp>
        <p:nvSpPr>
          <p:cNvPr id="22" name="Плюс 21"/>
          <p:cNvSpPr/>
          <p:nvPr/>
        </p:nvSpPr>
        <p:spPr>
          <a:xfrm>
            <a:off x="4359418" y="3336053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59418" y="5422009"/>
            <a:ext cx="7227745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Оля и </a:t>
            </a:r>
            <a:r>
              <a:rPr lang="ru-RU" sz="2000" b="1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Быхат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занимаются бегом, Алма и Ира - теннисом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9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2" grpId="0" animBg="1"/>
      <p:bldP spid="13" grpId="0" animBg="1"/>
      <p:bldP spid="14" grpId="0"/>
      <p:bldP spid="20" grpId="0" animBg="1"/>
      <p:bldP spid="21" grpId="0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-22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5636" y="4226319"/>
            <a:ext cx="865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 помощью 2 – литровой и 5-литровой банки отмерить ровно 1 литр?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5818" y="2092945"/>
            <a:ext cx="4521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Составим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строках укажем имеющиеся у нас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ёмкости.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817" y="2962886"/>
            <a:ext cx="36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Будем заполнять таблицу, наливая и выливая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6510" y="3598214"/>
            <a:ext cx="36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Нальем 5 литров в 5-литровую банку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65817" y="4145687"/>
            <a:ext cx="4051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второй: из 5-литровой банки перельем 2 литра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2-литровую банку.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3 литра.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06506"/>
              </p:ext>
            </p:extLst>
          </p:nvPr>
        </p:nvGraphicFramePr>
        <p:xfrm>
          <a:off x="540255" y="2207824"/>
          <a:ext cx="6336145" cy="2424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229">
                  <a:extLst>
                    <a:ext uri="{9D8B030D-6E8A-4147-A177-3AD203B41FA5}">
                      <a16:colId xmlns:a16="http://schemas.microsoft.com/office/drawing/2014/main" val="474876496"/>
                    </a:ext>
                  </a:extLst>
                </a:gridCol>
                <a:gridCol w="1267229">
                  <a:extLst>
                    <a:ext uri="{9D8B030D-6E8A-4147-A177-3AD203B41FA5}">
                      <a16:colId xmlns:a16="http://schemas.microsoft.com/office/drawing/2014/main" val="380401854"/>
                    </a:ext>
                  </a:extLst>
                </a:gridCol>
                <a:gridCol w="1267229">
                  <a:extLst>
                    <a:ext uri="{9D8B030D-6E8A-4147-A177-3AD203B41FA5}">
                      <a16:colId xmlns:a16="http://schemas.microsoft.com/office/drawing/2014/main" val="3956792703"/>
                    </a:ext>
                  </a:extLst>
                </a:gridCol>
                <a:gridCol w="1267229">
                  <a:extLst>
                    <a:ext uri="{9D8B030D-6E8A-4147-A177-3AD203B41FA5}">
                      <a16:colId xmlns:a16="http://schemas.microsoft.com/office/drawing/2014/main" val="1987326840"/>
                    </a:ext>
                  </a:extLst>
                </a:gridCol>
                <a:gridCol w="1267229">
                  <a:extLst>
                    <a:ext uri="{9D8B030D-6E8A-4147-A177-3AD203B41FA5}">
                      <a16:colId xmlns:a16="http://schemas.microsoft.com/office/drawing/2014/main" val="368463473"/>
                    </a:ext>
                  </a:extLst>
                </a:gridCol>
              </a:tblGrid>
              <a:tr h="1212273"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л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34164"/>
                  </a:ext>
                </a:extLst>
              </a:tr>
              <a:tr h="1212273"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20529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4289" y="2399569"/>
            <a:ext cx="92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6171" y="2319427"/>
            <a:ext cx="92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4199" y="2307115"/>
            <a:ext cx="92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6436" y="2370993"/>
            <a:ext cx="92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4289" y="3481145"/>
            <a:ext cx="92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22708" y="3484358"/>
            <a:ext cx="92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55124" y="3538249"/>
            <a:ext cx="92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02524" y="3515907"/>
            <a:ext cx="92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0647" y="5003129"/>
            <a:ext cx="4051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третий: выльем из 2-литровой банки всю жидкость, в ней нет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жидкости;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39673" y="5059594"/>
            <a:ext cx="4051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четвертый: из 5 – литровой банки выливаем 2 литра в 2-литровую. В 5 – литровой банке остался 1 литр.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674537" y="5420821"/>
            <a:ext cx="2035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решена!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9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4" grpId="0"/>
      <p:bldP spid="13" grpId="0"/>
      <p:bldP spid="1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-22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5636" y="4226319"/>
            <a:ext cx="865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Катя, Соня, Галя и Тамара родились 2 марта, 17 мая, 2 июля и 20 марта. Соня и Галя родились в одном месяце, а дни рождения Гали и Кати обозначаются одинаковыми числами. Назови дату рождения каждой девочки.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5818" y="2092945"/>
            <a:ext cx="4521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Составим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столбцах которой отметим дни рождения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817" y="3197606"/>
            <a:ext cx="36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Будем заполнять таблицу, используя условия задачи.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5817" y="4073278"/>
            <a:ext cx="36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Соня и Галя родились в одном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 – это март.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65817" y="4854078"/>
            <a:ext cx="4051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Гали и Кати обозначаются одинаковыми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числами – это число 2.</a:t>
            </a: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45283"/>
              </p:ext>
            </p:extLst>
          </p:nvPr>
        </p:nvGraphicFramePr>
        <p:xfrm>
          <a:off x="555754" y="2450141"/>
          <a:ext cx="6302245" cy="319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49">
                  <a:extLst>
                    <a:ext uri="{9D8B030D-6E8A-4147-A177-3AD203B41FA5}">
                      <a16:colId xmlns:a16="http://schemas.microsoft.com/office/drawing/2014/main" val="596630599"/>
                    </a:ext>
                  </a:extLst>
                </a:gridCol>
                <a:gridCol w="1260449">
                  <a:extLst>
                    <a:ext uri="{9D8B030D-6E8A-4147-A177-3AD203B41FA5}">
                      <a16:colId xmlns:a16="http://schemas.microsoft.com/office/drawing/2014/main" val="2053016059"/>
                    </a:ext>
                  </a:extLst>
                </a:gridCol>
                <a:gridCol w="1260449">
                  <a:extLst>
                    <a:ext uri="{9D8B030D-6E8A-4147-A177-3AD203B41FA5}">
                      <a16:colId xmlns:a16="http://schemas.microsoft.com/office/drawing/2014/main" val="296493254"/>
                    </a:ext>
                  </a:extLst>
                </a:gridCol>
                <a:gridCol w="1260449">
                  <a:extLst>
                    <a:ext uri="{9D8B030D-6E8A-4147-A177-3AD203B41FA5}">
                      <a16:colId xmlns:a16="http://schemas.microsoft.com/office/drawing/2014/main" val="2373575991"/>
                    </a:ext>
                  </a:extLst>
                </a:gridCol>
                <a:gridCol w="1260449">
                  <a:extLst>
                    <a:ext uri="{9D8B030D-6E8A-4147-A177-3AD203B41FA5}">
                      <a16:colId xmlns:a16="http://schemas.microsoft.com/office/drawing/2014/main" val="3514043684"/>
                    </a:ext>
                  </a:extLst>
                </a:gridCol>
              </a:tblGrid>
              <a:tr h="6386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марта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мая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июля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марта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555246"/>
                  </a:ext>
                </a:extLst>
              </a:tr>
              <a:tr h="638684">
                <a:tc>
                  <a:txBody>
                    <a:bodyPr/>
                    <a:lstStyle/>
                    <a:p>
                      <a:r>
                        <a:rPr lang="ru-RU" dirty="0" smtClean="0"/>
                        <a:t>Катя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661173"/>
                  </a:ext>
                </a:extLst>
              </a:tr>
              <a:tr h="638684">
                <a:tc>
                  <a:txBody>
                    <a:bodyPr/>
                    <a:lstStyle/>
                    <a:p>
                      <a:r>
                        <a:rPr lang="ru-RU" dirty="0" smtClean="0"/>
                        <a:t>Соня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792489"/>
                  </a:ext>
                </a:extLst>
              </a:tr>
              <a:tr h="638684">
                <a:tc>
                  <a:txBody>
                    <a:bodyPr/>
                    <a:lstStyle/>
                    <a:p>
                      <a:r>
                        <a:rPr lang="ru-RU" dirty="0" smtClean="0"/>
                        <a:t>Галя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740990"/>
                  </a:ext>
                </a:extLst>
              </a:tr>
              <a:tr h="638684">
                <a:tc>
                  <a:txBody>
                    <a:bodyPr/>
                    <a:lstStyle/>
                    <a:p>
                      <a:r>
                        <a:rPr lang="ru-RU" dirty="0" smtClean="0"/>
                        <a:t>Тамара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56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6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3294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330933"/>
              </p:ext>
            </p:extLst>
          </p:nvPr>
        </p:nvGraphicFramePr>
        <p:xfrm>
          <a:off x="554178" y="972601"/>
          <a:ext cx="5541820" cy="3285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64">
                  <a:extLst>
                    <a:ext uri="{9D8B030D-6E8A-4147-A177-3AD203B41FA5}">
                      <a16:colId xmlns:a16="http://schemas.microsoft.com/office/drawing/2014/main" val="596630599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2053016059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296493254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2373575991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514043684"/>
                    </a:ext>
                  </a:extLst>
                </a:gridCol>
              </a:tblGrid>
              <a:tr h="9902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марта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мая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июля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марта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555246"/>
                  </a:ext>
                </a:extLst>
              </a:tr>
              <a:tr h="573709">
                <a:tc>
                  <a:txBody>
                    <a:bodyPr/>
                    <a:lstStyle/>
                    <a:p>
                      <a:r>
                        <a:rPr lang="ru-RU" dirty="0" smtClean="0"/>
                        <a:t>Катя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661173"/>
                  </a:ext>
                </a:extLst>
              </a:tr>
              <a:tr h="573709">
                <a:tc>
                  <a:txBody>
                    <a:bodyPr/>
                    <a:lstStyle/>
                    <a:p>
                      <a:r>
                        <a:rPr lang="ru-RU" dirty="0" smtClean="0"/>
                        <a:t>Соня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792489"/>
                  </a:ext>
                </a:extLst>
              </a:tr>
              <a:tr h="573709">
                <a:tc>
                  <a:txBody>
                    <a:bodyPr/>
                    <a:lstStyle/>
                    <a:p>
                      <a:r>
                        <a:rPr lang="ru-RU" dirty="0" smtClean="0"/>
                        <a:t>Галя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740990"/>
                  </a:ext>
                </a:extLst>
              </a:tr>
              <a:tr h="573709">
                <a:tc>
                  <a:txBody>
                    <a:bodyPr/>
                    <a:lstStyle/>
                    <a:p>
                      <a:r>
                        <a:rPr lang="ru-RU" dirty="0" smtClean="0"/>
                        <a:t>Тамара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5666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0789" y="5126765"/>
            <a:ext cx="5541820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Катя родилась 2 июля, Соня – 20 марта, Галя – 2 марта, а Тамара – 17 мая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8021" y="324903"/>
            <a:ext cx="5277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вывод: 2 марта родилась Галя. Отметим в таблице её день рождения плюсиком.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8021" y="1253453"/>
            <a:ext cx="538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Соня и Галя родились в одном месяце, то это месяц март, так как мы уже выяснили, что Галя родилась 2 марта. Значит Соня родилась 20 марта. Ставим плюсик.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8021" y="2504963"/>
            <a:ext cx="5363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рождения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 и Кати обозначаются одинаковым числом, так как Галя родилась второго числа, значит Катя родилась 2 июля. Заполняем таблицу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8021" y="3761302"/>
            <a:ext cx="48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легко устанавливается, что 17 мая родилась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амара.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8021" y="4513060"/>
            <a:ext cx="4949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полностью заполнили таблицу, в которой однозначно устанавливаются дни рождения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люс 2"/>
          <p:cNvSpPr/>
          <p:nvPr/>
        </p:nvSpPr>
        <p:spPr>
          <a:xfrm>
            <a:off x="4157662" y="2028147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3132206" y="3761132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1971675" y="3218667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5229225" y="2615137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2" grpId="0"/>
      <p:bldP spid="13" grpId="0"/>
      <p:bldP spid="14" grpId="0"/>
      <p:bldP spid="3" grpId="0" animBg="1"/>
      <p:bldP spid="15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290" y="556965"/>
            <a:ext cx="10723419" cy="4957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just"/>
            <a:endParaRPr lang="ru-RU" sz="24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just"/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занимают особое место в математике, решение задач данного вида способствуют успешному изучению предмета, развивают логическое мышление, являются зарядкой для ума. Развитие мышления младших школьников в процессе решения нестандартных задач способствует формированию умственных приёмов деятельности, творческих способностей учащихся, развитию интеллекта, познавательных способностей, повышению успеваемости. Чем раньше дети поймут, что размышления над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трудными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задачами могут приносить радость, тем больше интереса будет у них к изучению математики. Сделать так, чтобы дети не боялись решать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задачи,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правильно подходить к их решению и послужило выбору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 - класса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«Решение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логических задач  в начальной школе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разными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способами».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just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-22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5636" y="4226319"/>
            <a:ext cx="865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доме живут Катя, Малика и Лаура. Вчера я видела Катю и Малику. Одной из них 9 лет, а другой – 8 лет. Сегодня я видела Малику и Лауру. Одной из них – 10 лет, а другой – 9. Сколько кому лет?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5818" y="2092945"/>
            <a:ext cx="4521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Составим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столбцах которой отметим сколько лет девочкам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816" y="3033744"/>
            <a:ext cx="36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Будем заполнять таблицу, используя условия задачи.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5816" y="3747309"/>
            <a:ext cx="3643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Вчера я видела Катю и Малику. Одной из них 9 лет, а другой – 8 лет.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65817" y="4854078"/>
            <a:ext cx="4051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видела Малику и Лауру. Одной из них – 10 лет, а другой – 9. 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024880"/>
              </p:ext>
            </p:extLst>
          </p:nvPr>
        </p:nvGraphicFramePr>
        <p:xfrm>
          <a:off x="415635" y="2438398"/>
          <a:ext cx="6045344" cy="299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36">
                  <a:extLst>
                    <a:ext uri="{9D8B030D-6E8A-4147-A177-3AD203B41FA5}">
                      <a16:colId xmlns:a16="http://schemas.microsoft.com/office/drawing/2014/main" val="1476259215"/>
                    </a:ext>
                  </a:extLst>
                </a:gridCol>
                <a:gridCol w="1511336">
                  <a:extLst>
                    <a:ext uri="{9D8B030D-6E8A-4147-A177-3AD203B41FA5}">
                      <a16:colId xmlns:a16="http://schemas.microsoft.com/office/drawing/2014/main" val="986858517"/>
                    </a:ext>
                  </a:extLst>
                </a:gridCol>
                <a:gridCol w="1511336">
                  <a:extLst>
                    <a:ext uri="{9D8B030D-6E8A-4147-A177-3AD203B41FA5}">
                      <a16:colId xmlns:a16="http://schemas.microsoft.com/office/drawing/2014/main" val="2596499747"/>
                    </a:ext>
                  </a:extLst>
                </a:gridCol>
                <a:gridCol w="1511336">
                  <a:extLst>
                    <a:ext uri="{9D8B030D-6E8A-4147-A177-3AD203B41FA5}">
                      <a16:colId xmlns:a16="http://schemas.microsoft.com/office/drawing/2014/main" val="2971728599"/>
                    </a:ext>
                  </a:extLst>
                </a:gridCol>
              </a:tblGrid>
              <a:tr h="7404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лет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703763"/>
                  </a:ext>
                </a:extLst>
              </a:tr>
              <a:tr h="750717">
                <a:tc>
                  <a:txBody>
                    <a:bodyPr/>
                    <a:lstStyle/>
                    <a:p>
                      <a:r>
                        <a:rPr lang="ru-RU" dirty="0" smtClean="0"/>
                        <a:t>Катя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06772"/>
                  </a:ext>
                </a:extLst>
              </a:tr>
              <a:tr h="750717">
                <a:tc>
                  <a:txBody>
                    <a:bodyPr/>
                    <a:lstStyle/>
                    <a:p>
                      <a:r>
                        <a:rPr lang="ru-RU" dirty="0" smtClean="0"/>
                        <a:t>Малика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82186"/>
                  </a:ext>
                </a:extLst>
              </a:tr>
              <a:tr h="750717">
                <a:tc>
                  <a:txBody>
                    <a:bodyPr/>
                    <a:lstStyle/>
                    <a:p>
                      <a:r>
                        <a:rPr lang="ru-RU" dirty="0" smtClean="0"/>
                        <a:t>Лаура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9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81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3294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345" y="5126765"/>
            <a:ext cx="5171643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Катя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лет, Малике – 9 лет, а Лауре 10 лет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8021" y="324903"/>
            <a:ext cx="5277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вывод: вчера и сегодня встретилась одна и та же девочка – Малика. Девочкам, которых встретили вчера – 9 и 8 лет, девочкам, которых встретили сегодня – 10 и 9 лет. Одинаковое число лет – это 9, значит Малике 9 лет. Отмечаем плюсиком в таблице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8021" y="2184656"/>
            <a:ext cx="5363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вчера встретили Катю и Малику, мы выяснили, что Малике 9 лет, значит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лет. Отмечаем в таблице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8021" y="3437966"/>
            <a:ext cx="48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таблице легко устанавливается, что Лауре 10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8021" y="4336363"/>
            <a:ext cx="4949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полностью заполнили таблицу, в которой однозначно устанавливается возраст девочек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94388"/>
              </p:ext>
            </p:extLst>
          </p:nvPr>
        </p:nvGraphicFramePr>
        <p:xfrm>
          <a:off x="330561" y="876718"/>
          <a:ext cx="5793148" cy="3889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287">
                  <a:extLst>
                    <a:ext uri="{9D8B030D-6E8A-4147-A177-3AD203B41FA5}">
                      <a16:colId xmlns:a16="http://schemas.microsoft.com/office/drawing/2014/main" val="1476259215"/>
                    </a:ext>
                  </a:extLst>
                </a:gridCol>
                <a:gridCol w="1448287">
                  <a:extLst>
                    <a:ext uri="{9D8B030D-6E8A-4147-A177-3AD203B41FA5}">
                      <a16:colId xmlns:a16="http://schemas.microsoft.com/office/drawing/2014/main" val="986858517"/>
                    </a:ext>
                  </a:extLst>
                </a:gridCol>
                <a:gridCol w="1448287">
                  <a:extLst>
                    <a:ext uri="{9D8B030D-6E8A-4147-A177-3AD203B41FA5}">
                      <a16:colId xmlns:a16="http://schemas.microsoft.com/office/drawing/2014/main" val="2596499747"/>
                    </a:ext>
                  </a:extLst>
                </a:gridCol>
                <a:gridCol w="1448287">
                  <a:extLst>
                    <a:ext uri="{9D8B030D-6E8A-4147-A177-3AD203B41FA5}">
                      <a16:colId xmlns:a16="http://schemas.microsoft.com/office/drawing/2014/main" val="2971728599"/>
                    </a:ext>
                  </a:extLst>
                </a:gridCol>
              </a:tblGrid>
              <a:tr h="9622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лет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703763"/>
                  </a:ext>
                </a:extLst>
              </a:tr>
              <a:tr h="975653">
                <a:tc>
                  <a:txBody>
                    <a:bodyPr/>
                    <a:lstStyle/>
                    <a:p>
                      <a:r>
                        <a:rPr lang="ru-RU" dirty="0" smtClean="0"/>
                        <a:t>Катя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06772"/>
                  </a:ext>
                </a:extLst>
              </a:tr>
              <a:tr h="975653">
                <a:tc>
                  <a:txBody>
                    <a:bodyPr/>
                    <a:lstStyle/>
                    <a:p>
                      <a:r>
                        <a:rPr lang="ru-RU" dirty="0" smtClean="0"/>
                        <a:t>Малика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82186"/>
                  </a:ext>
                </a:extLst>
              </a:tr>
              <a:tr h="975653">
                <a:tc>
                  <a:txBody>
                    <a:bodyPr/>
                    <a:lstStyle/>
                    <a:p>
                      <a:r>
                        <a:rPr lang="ru-RU" dirty="0" smtClean="0"/>
                        <a:t>Лаура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9759"/>
                  </a:ext>
                </a:extLst>
              </a:tr>
            </a:tbl>
          </a:graphicData>
        </a:graphic>
      </p:graphicFrame>
      <p:sp>
        <p:nvSpPr>
          <p:cNvPr id="17" name="Плюс 16"/>
          <p:cNvSpPr/>
          <p:nvPr/>
        </p:nvSpPr>
        <p:spPr>
          <a:xfrm>
            <a:off x="1994405" y="2156475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3504551" y="3116878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Плюс 19"/>
          <p:cNvSpPr/>
          <p:nvPr/>
        </p:nvSpPr>
        <p:spPr>
          <a:xfrm>
            <a:off x="4793023" y="3900393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0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  <p:bldP spid="13" grpId="0"/>
      <p:bldP spid="14" grpId="0"/>
      <p:bldP spid="17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-22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5636" y="4226319"/>
            <a:ext cx="865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Наташа, Валя, Маша, Галя и Лена вырезали из бумаги разные фигуры. Кто-то вырезал круг из бумаги в клетку, кто-то круг из бумаги в линейку, кто-то квадрат из бумаги в клетку, кто-то квадрат из бумаги в линейку, а кто-то флажок из белой бумаги. Галя и Валя вырезали круги. Галя и Наташа вырезали из бумаги в клетку. Наташа и Маша вырезали квадраты. Кто что вырезал?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582" y="4517644"/>
            <a:ext cx="1113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Составим таблицу в столбцах которой фигуры, которые вырезали девочки.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82" y="5216763"/>
            <a:ext cx="1017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Будем заполнять таблицу, используя условия задачи.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70726"/>
              </p:ext>
            </p:extLst>
          </p:nvPr>
        </p:nvGraphicFramePr>
        <p:xfrm>
          <a:off x="706582" y="2102115"/>
          <a:ext cx="11291454" cy="23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909">
                  <a:extLst>
                    <a:ext uri="{9D8B030D-6E8A-4147-A177-3AD203B41FA5}">
                      <a16:colId xmlns:a16="http://schemas.microsoft.com/office/drawing/2014/main" val="4125708529"/>
                    </a:ext>
                  </a:extLst>
                </a:gridCol>
                <a:gridCol w="1512454">
                  <a:extLst>
                    <a:ext uri="{9D8B030D-6E8A-4147-A177-3AD203B41FA5}">
                      <a16:colId xmlns:a16="http://schemas.microsoft.com/office/drawing/2014/main" val="3062618390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298763525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5133920"/>
                    </a:ext>
                  </a:extLst>
                </a:gridCol>
                <a:gridCol w="2232891">
                  <a:extLst>
                    <a:ext uri="{9D8B030D-6E8A-4147-A177-3AD203B41FA5}">
                      <a16:colId xmlns:a16="http://schemas.microsoft.com/office/drawing/2014/main" val="1730760290"/>
                    </a:ext>
                  </a:extLst>
                </a:gridCol>
                <a:gridCol w="1881909">
                  <a:extLst>
                    <a:ext uri="{9D8B030D-6E8A-4147-A177-3AD203B41FA5}">
                      <a16:colId xmlns:a16="http://schemas.microsoft.com/office/drawing/2014/main" val="929465243"/>
                    </a:ext>
                  </a:extLst>
                </a:gridCol>
              </a:tblGrid>
              <a:tr h="550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</a:t>
                      </a:r>
                      <a:r>
                        <a:rPr lang="ru-RU" baseline="0" dirty="0" smtClean="0"/>
                        <a:t> в клетку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 в линейку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Квадрат в клетку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Квадрат в линейку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 флажок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765433"/>
                  </a:ext>
                </a:extLst>
              </a:tr>
              <a:tr h="242765">
                <a:tc>
                  <a:txBody>
                    <a:bodyPr/>
                    <a:lstStyle/>
                    <a:p>
                      <a:r>
                        <a:rPr lang="ru-RU" dirty="0" smtClean="0"/>
                        <a:t>Наташа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84066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r>
                        <a:rPr lang="ru-RU" dirty="0" smtClean="0"/>
                        <a:t>Валя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490288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r>
                        <a:rPr lang="ru-RU" dirty="0" smtClean="0"/>
                        <a:t>Маша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980007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r>
                        <a:rPr lang="ru-RU" dirty="0" smtClean="0"/>
                        <a:t>Галя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024154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95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4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048810"/>
              </p:ext>
            </p:extLst>
          </p:nvPr>
        </p:nvGraphicFramePr>
        <p:xfrm>
          <a:off x="180108" y="803564"/>
          <a:ext cx="1156854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091">
                  <a:extLst>
                    <a:ext uri="{9D8B030D-6E8A-4147-A177-3AD203B41FA5}">
                      <a16:colId xmlns:a16="http://schemas.microsoft.com/office/drawing/2014/main" val="4125708529"/>
                    </a:ext>
                  </a:extLst>
                </a:gridCol>
                <a:gridCol w="1928091">
                  <a:extLst>
                    <a:ext uri="{9D8B030D-6E8A-4147-A177-3AD203B41FA5}">
                      <a16:colId xmlns:a16="http://schemas.microsoft.com/office/drawing/2014/main" val="3062618390"/>
                    </a:ext>
                  </a:extLst>
                </a:gridCol>
                <a:gridCol w="1928091">
                  <a:extLst>
                    <a:ext uri="{9D8B030D-6E8A-4147-A177-3AD203B41FA5}">
                      <a16:colId xmlns:a16="http://schemas.microsoft.com/office/drawing/2014/main" val="2987635259"/>
                    </a:ext>
                  </a:extLst>
                </a:gridCol>
                <a:gridCol w="1928091">
                  <a:extLst>
                    <a:ext uri="{9D8B030D-6E8A-4147-A177-3AD203B41FA5}">
                      <a16:colId xmlns:a16="http://schemas.microsoft.com/office/drawing/2014/main" val="325133920"/>
                    </a:ext>
                  </a:extLst>
                </a:gridCol>
                <a:gridCol w="1928091">
                  <a:extLst>
                    <a:ext uri="{9D8B030D-6E8A-4147-A177-3AD203B41FA5}">
                      <a16:colId xmlns:a16="http://schemas.microsoft.com/office/drawing/2014/main" val="1730760290"/>
                    </a:ext>
                  </a:extLst>
                </a:gridCol>
                <a:gridCol w="1928091">
                  <a:extLst>
                    <a:ext uri="{9D8B030D-6E8A-4147-A177-3AD203B41FA5}">
                      <a16:colId xmlns:a16="http://schemas.microsoft.com/office/drawing/2014/main" val="929465243"/>
                    </a:ext>
                  </a:extLst>
                </a:gridCol>
              </a:tblGrid>
              <a:tr h="5316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</a:t>
                      </a:r>
                      <a:r>
                        <a:rPr lang="ru-RU" baseline="0" dirty="0" smtClean="0"/>
                        <a:t> в клетку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 в линейку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Квадрат в клетку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Квадрат в линейку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 флажок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765433"/>
                  </a:ext>
                </a:extLst>
              </a:tr>
              <a:tr h="303774">
                <a:tc>
                  <a:txBody>
                    <a:bodyPr/>
                    <a:lstStyle/>
                    <a:p>
                      <a:r>
                        <a:rPr lang="ru-RU" dirty="0" smtClean="0"/>
                        <a:t>Наташа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84066"/>
                  </a:ext>
                </a:extLst>
              </a:tr>
              <a:tr h="303774">
                <a:tc>
                  <a:txBody>
                    <a:bodyPr/>
                    <a:lstStyle/>
                    <a:p>
                      <a:r>
                        <a:rPr lang="ru-RU" dirty="0" smtClean="0"/>
                        <a:t>Валя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490288"/>
                  </a:ext>
                </a:extLst>
              </a:tr>
              <a:tr h="303774">
                <a:tc>
                  <a:txBody>
                    <a:bodyPr/>
                    <a:lstStyle/>
                    <a:p>
                      <a:r>
                        <a:rPr lang="ru-RU" dirty="0" smtClean="0"/>
                        <a:t>Маша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980007"/>
                  </a:ext>
                </a:extLst>
              </a:tr>
              <a:tr h="303774">
                <a:tc>
                  <a:txBody>
                    <a:bodyPr/>
                    <a:lstStyle/>
                    <a:p>
                      <a:r>
                        <a:rPr lang="ru-RU" dirty="0" smtClean="0"/>
                        <a:t>Галя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024154"/>
                  </a:ext>
                </a:extLst>
              </a:tr>
              <a:tr h="303774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9555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6364" y="3426202"/>
            <a:ext cx="11526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Галя и Валя вырезали круги. Галя и Наташа вырезали из бумаги в клетку.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Галя вырезала круг в клетку, а Валя вырезала круг в линейку. Заполняем таблицу.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6364" y="4095725"/>
            <a:ext cx="114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Галя и Наташа вырезали из бумаги в клетку. Наташа и Маша вырезали квадраты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Значит Наташа вырезала квадраты в клетку, а Маша квадраты в линейку. Заполняем таблицу.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6364" y="4765248"/>
            <a:ext cx="1058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установить, что белый флажок вырезала Лена.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4854" y="5346484"/>
            <a:ext cx="1130530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Наташа вырезала квадрат в клетку, Валя – круг в линейку, Маша – квадрат в линейку, Галя – круг в клетку, а Лена вырезала белый флажок. 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2867241" y="2564492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4502077" y="1795877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6594114" y="1428070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люс 15"/>
          <p:cNvSpPr/>
          <p:nvPr/>
        </p:nvSpPr>
        <p:spPr>
          <a:xfrm>
            <a:off x="8616878" y="2196685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10545473" y="2916233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-2279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5636" y="4226319"/>
            <a:ext cx="865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дворе живут четыре друга - хирург, окулист,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терапевт, педиатр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Вадим и хирург старше Сергея; Николай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 занимаются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боксом; окулист Николай   младший из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друзей, по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вечерам Антон и педиатр играют в теннис против Сергея  и окулиста. Определи профессию каждого из друзей.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5816" y="1954717"/>
            <a:ext cx="4521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Составим таблицу в столбцах которой отметим профессии, а в строках имена друзей.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815" y="3111483"/>
            <a:ext cx="36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Будем заполнять таблицу, используя условия задачи.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5816" y="3747309"/>
            <a:ext cx="3643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Вадим и хирург старше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Сергея, они не хирурги, поставим в таблице минусы.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00404"/>
              </p:ext>
            </p:extLst>
          </p:nvPr>
        </p:nvGraphicFramePr>
        <p:xfrm>
          <a:off x="415636" y="2372117"/>
          <a:ext cx="6102280" cy="301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456">
                  <a:extLst>
                    <a:ext uri="{9D8B030D-6E8A-4147-A177-3AD203B41FA5}">
                      <a16:colId xmlns:a16="http://schemas.microsoft.com/office/drawing/2014/main" val="1856510284"/>
                    </a:ext>
                  </a:extLst>
                </a:gridCol>
                <a:gridCol w="1220456">
                  <a:extLst>
                    <a:ext uri="{9D8B030D-6E8A-4147-A177-3AD203B41FA5}">
                      <a16:colId xmlns:a16="http://schemas.microsoft.com/office/drawing/2014/main" val="2393325503"/>
                    </a:ext>
                  </a:extLst>
                </a:gridCol>
                <a:gridCol w="1220456">
                  <a:extLst>
                    <a:ext uri="{9D8B030D-6E8A-4147-A177-3AD203B41FA5}">
                      <a16:colId xmlns:a16="http://schemas.microsoft.com/office/drawing/2014/main" val="3216152018"/>
                    </a:ext>
                  </a:extLst>
                </a:gridCol>
                <a:gridCol w="1220456">
                  <a:extLst>
                    <a:ext uri="{9D8B030D-6E8A-4147-A177-3AD203B41FA5}">
                      <a16:colId xmlns:a16="http://schemas.microsoft.com/office/drawing/2014/main" val="1695736459"/>
                    </a:ext>
                  </a:extLst>
                </a:gridCol>
                <a:gridCol w="1220456">
                  <a:extLst>
                    <a:ext uri="{9D8B030D-6E8A-4147-A177-3AD203B41FA5}">
                      <a16:colId xmlns:a16="http://schemas.microsoft.com/office/drawing/2014/main" val="3492328188"/>
                    </a:ext>
                  </a:extLst>
                </a:gridCol>
              </a:tblGrid>
              <a:tr h="6034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хирург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окулист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терапевт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педиатр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21103"/>
                  </a:ext>
                </a:extLst>
              </a:tr>
              <a:tr h="603460">
                <a:tc>
                  <a:txBody>
                    <a:bodyPr/>
                    <a:lstStyle/>
                    <a:p>
                      <a:r>
                        <a:rPr lang="ru-RU" dirty="0" smtClean="0"/>
                        <a:t>Вадим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31732"/>
                  </a:ext>
                </a:extLst>
              </a:tr>
              <a:tr h="60346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Сергей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12893"/>
                  </a:ext>
                </a:extLst>
              </a:tr>
              <a:tr h="603460">
                <a:tc>
                  <a:txBody>
                    <a:bodyPr/>
                    <a:lstStyle/>
                    <a:p>
                      <a:r>
                        <a:rPr lang="ru-RU" dirty="0" smtClean="0"/>
                        <a:t>Николай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224556"/>
                  </a:ext>
                </a:extLst>
              </a:tr>
              <a:tr h="603460">
                <a:tc>
                  <a:txBody>
                    <a:bodyPr/>
                    <a:lstStyle/>
                    <a:p>
                      <a:r>
                        <a:rPr lang="ru-RU" dirty="0" smtClean="0"/>
                        <a:t>Антон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88021"/>
                  </a:ext>
                </a:extLst>
              </a:tr>
            </a:tbl>
          </a:graphicData>
        </a:graphic>
      </p:graphicFrame>
      <p:sp>
        <p:nvSpPr>
          <p:cNvPr id="9" name="Минус 8"/>
          <p:cNvSpPr/>
          <p:nvPr/>
        </p:nvSpPr>
        <p:spPr>
          <a:xfrm>
            <a:off x="2008909" y="3111483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2008909" y="3745109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4454236" y="4276472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49009" y="4665233"/>
            <a:ext cx="4051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окулист Николай   младший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друзей. Николай - окулист, ставим плюс</a:t>
            </a:r>
            <a:endParaRPr lang="ru-RU" dirty="0"/>
          </a:p>
        </p:txBody>
      </p:sp>
      <p:sp>
        <p:nvSpPr>
          <p:cNvPr id="23" name="Плюс 22"/>
          <p:cNvSpPr/>
          <p:nvPr/>
        </p:nvSpPr>
        <p:spPr>
          <a:xfrm>
            <a:off x="3273894" y="4297426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2003770" y="4346816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5499930" y="4326625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66481" y="5509914"/>
            <a:ext cx="4051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профессия Антона – хирург, отмечаем в таблице</a:t>
            </a:r>
            <a:endParaRPr lang="ru-RU" dirty="0"/>
          </a:p>
        </p:txBody>
      </p:sp>
      <p:sp>
        <p:nvSpPr>
          <p:cNvPr id="27" name="Плюс 26"/>
          <p:cNvSpPr/>
          <p:nvPr/>
        </p:nvSpPr>
        <p:spPr>
          <a:xfrm>
            <a:off x="2080718" y="4840085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Минус 27"/>
          <p:cNvSpPr/>
          <p:nvPr/>
        </p:nvSpPr>
        <p:spPr>
          <a:xfrm>
            <a:off x="3077767" y="4929643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4454236" y="4915007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5604163" y="4889475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7" grpId="0"/>
      <p:bldP spid="9" grpId="0" animBg="1"/>
      <p:bldP spid="19" grpId="0" animBg="1"/>
      <p:bldP spid="20" grpId="0" animBg="1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5636" y="4226319"/>
            <a:ext cx="865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9670" y="1316041"/>
            <a:ext cx="3643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вечерам Антон и педиатр играют в теннис против Сергея 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окулиста, значит Сергей не окулист и не педиатр. Он – терапевт.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550279"/>
              </p:ext>
            </p:extLst>
          </p:nvPr>
        </p:nvGraphicFramePr>
        <p:xfrm>
          <a:off x="358695" y="939213"/>
          <a:ext cx="6102280" cy="4561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456">
                  <a:extLst>
                    <a:ext uri="{9D8B030D-6E8A-4147-A177-3AD203B41FA5}">
                      <a16:colId xmlns:a16="http://schemas.microsoft.com/office/drawing/2014/main" val="1856510284"/>
                    </a:ext>
                  </a:extLst>
                </a:gridCol>
                <a:gridCol w="1220456">
                  <a:extLst>
                    <a:ext uri="{9D8B030D-6E8A-4147-A177-3AD203B41FA5}">
                      <a16:colId xmlns:a16="http://schemas.microsoft.com/office/drawing/2014/main" val="2393325503"/>
                    </a:ext>
                  </a:extLst>
                </a:gridCol>
                <a:gridCol w="1220456">
                  <a:extLst>
                    <a:ext uri="{9D8B030D-6E8A-4147-A177-3AD203B41FA5}">
                      <a16:colId xmlns:a16="http://schemas.microsoft.com/office/drawing/2014/main" val="3216152018"/>
                    </a:ext>
                  </a:extLst>
                </a:gridCol>
                <a:gridCol w="1220456">
                  <a:extLst>
                    <a:ext uri="{9D8B030D-6E8A-4147-A177-3AD203B41FA5}">
                      <a16:colId xmlns:a16="http://schemas.microsoft.com/office/drawing/2014/main" val="1695736459"/>
                    </a:ext>
                  </a:extLst>
                </a:gridCol>
                <a:gridCol w="1220456">
                  <a:extLst>
                    <a:ext uri="{9D8B030D-6E8A-4147-A177-3AD203B41FA5}">
                      <a16:colId xmlns:a16="http://schemas.microsoft.com/office/drawing/2014/main" val="3492328188"/>
                    </a:ext>
                  </a:extLst>
                </a:gridCol>
              </a:tblGrid>
              <a:tr h="600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хирург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окулист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терапевт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педиатр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21103"/>
                  </a:ext>
                </a:extLst>
              </a:tr>
              <a:tr h="990217">
                <a:tc>
                  <a:txBody>
                    <a:bodyPr/>
                    <a:lstStyle/>
                    <a:p>
                      <a:r>
                        <a:rPr lang="ru-RU" dirty="0" smtClean="0"/>
                        <a:t>Вадим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31732"/>
                  </a:ext>
                </a:extLst>
              </a:tr>
              <a:tr h="990217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Сергей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12893"/>
                  </a:ext>
                </a:extLst>
              </a:tr>
              <a:tr h="990217">
                <a:tc>
                  <a:txBody>
                    <a:bodyPr/>
                    <a:lstStyle/>
                    <a:p>
                      <a:r>
                        <a:rPr lang="ru-RU" dirty="0" smtClean="0"/>
                        <a:t>Николай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224556"/>
                  </a:ext>
                </a:extLst>
              </a:tr>
              <a:tr h="990217">
                <a:tc>
                  <a:txBody>
                    <a:bodyPr/>
                    <a:lstStyle/>
                    <a:p>
                      <a:r>
                        <a:rPr lang="ru-RU" dirty="0" smtClean="0"/>
                        <a:t>Антон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88021"/>
                  </a:ext>
                </a:extLst>
              </a:tr>
            </a:tbl>
          </a:graphicData>
        </a:graphic>
      </p:graphicFrame>
      <p:sp>
        <p:nvSpPr>
          <p:cNvPr id="9" name="Минус 8"/>
          <p:cNvSpPr/>
          <p:nvPr/>
        </p:nvSpPr>
        <p:spPr>
          <a:xfrm>
            <a:off x="1856506" y="1843912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1786153" y="2977910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4257808" y="3907278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14176" y="3321714"/>
            <a:ext cx="4051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Остаётся педиатр – Вадим.</a:t>
            </a:r>
            <a:endParaRPr lang="ru-RU" dirty="0"/>
          </a:p>
        </p:txBody>
      </p:sp>
      <p:sp>
        <p:nvSpPr>
          <p:cNvPr id="23" name="Плюс 22"/>
          <p:cNvSpPr/>
          <p:nvPr/>
        </p:nvSpPr>
        <p:spPr>
          <a:xfrm>
            <a:off x="3216953" y="3857888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1786153" y="3857888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5494790" y="3932286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люс 25"/>
          <p:cNvSpPr/>
          <p:nvPr/>
        </p:nvSpPr>
        <p:spPr>
          <a:xfrm>
            <a:off x="1884217" y="4808686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Минус 26"/>
          <p:cNvSpPr/>
          <p:nvPr/>
        </p:nvSpPr>
        <p:spPr>
          <a:xfrm>
            <a:off x="3034677" y="2900603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5557284" y="2950708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люс 28"/>
          <p:cNvSpPr/>
          <p:nvPr/>
        </p:nvSpPr>
        <p:spPr>
          <a:xfrm>
            <a:off x="4394044" y="2861247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Минус 29"/>
          <p:cNvSpPr/>
          <p:nvPr/>
        </p:nvSpPr>
        <p:spPr>
          <a:xfrm>
            <a:off x="3118889" y="4850520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инус 30"/>
          <p:cNvSpPr/>
          <p:nvPr/>
        </p:nvSpPr>
        <p:spPr>
          <a:xfrm>
            <a:off x="4353011" y="4858076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инус 31"/>
          <p:cNvSpPr/>
          <p:nvPr/>
        </p:nvSpPr>
        <p:spPr>
          <a:xfrm>
            <a:off x="5583377" y="4873808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люс 32"/>
          <p:cNvSpPr/>
          <p:nvPr/>
        </p:nvSpPr>
        <p:spPr>
          <a:xfrm>
            <a:off x="5546359" y="1804748"/>
            <a:ext cx="385763" cy="36780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Минус 33"/>
          <p:cNvSpPr/>
          <p:nvPr/>
        </p:nvSpPr>
        <p:spPr>
          <a:xfrm>
            <a:off x="4295980" y="1835049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3163382" y="1903529"/>
            <a:ext cx="581890" cy="26902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014176" y="4037562"/>
            <a:ext cx="4299571" cy="1060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Вадим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педиатр, Сергей – терапевт, Николай – окулист, Антон - хирург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689" y="483550"/>
            <a:ext cx="10723419" cy="1066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Разминка для ума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6688" y="1803061"/>
            <a:ext cx="10723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 закономерность и продолжи ряд: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3777" y="3902887"/>
            <a:ext cx="10446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Каждая буква соответствует цифрам, начиная с 1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– 1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- 2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- 3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 – 4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 – 5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следующая буква Ш – шесть.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2907" y="2542181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Д Т Ч П ?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6689" y="483550"/>
            <a:ext cx="10723419" cy="80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полного перебора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вариантов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196" y="2195266"/>
            <a:ext cx="5791202" cy="316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just"/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Сущность 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способа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перебора 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том, что необходимо: </a:t>
            </a:r>
            <a:endParaRPr lang="ru-RU" sz="24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рассматривать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возможные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случаи;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те, которые удовлетворяют условию данной задачи; </a:t>
            </a:r>
            <a:endParaRPr lang="ru-RU" sz="24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других решений нет. </a:t>
            </a:r>
          </a:p>
        </p:txBody>
      </p:sp>
      <p:pic>
        <p:nvPicPr>
          <p:cNvPr id="7" name="Picture 2" descr="https://w7.pngwing.com/pngs/977/994/png-transparent-cartoon-thought-thinking-woman-love-child-f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83" y="1510146"/>
            <a:ext cx="5350450" cy="45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712" y="720660"/>
            <a:ext cx="11097491" cy="569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два разных фрукта. Какие варианты могут получиться?</a:t>
            </a:r>
          </a:p>
          <a:p>
            <a:pPr lvl="0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143" y="2253335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8143" y="3463634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18445" y="2652701"/>
            <a:ext cx="466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Действуем по алгоритму. Начинаем перебор вариантов с красным яблоком.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733345" y="3366291"/>
            <a:ext cx="469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перебираем варианты с зеленым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яблоком.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733345" y="4059923"/>
            <a:ext cx="591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Действуя аналогично перебираем варианты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грушей.</a:t>
            </a:r>
            <a:endParaRPr lang="ru-RU" dirty="0"/>
          </a:p>
        </p:txBody>
      </p:sp>
      <p:pic>
        <p:nvPicPr>
          <p:cNvPr id="23" name="Picture 2" descr="https://gas-kvas.com/uploads/posts/2023-01/1673504474_gas-kvas-com-p-risunok-yabloko-detskii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67" y="1314653"/>
            <a:ext cx="884953" cy="8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papik.pro/uploads/posts/2023-02/1675631720_papik-pro-p-yabloko-zelenoe-risunok-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14" y="1303918"/>
            <a:ext cx="745731" cy="8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gas-kvas.com/uploads/posts/2023-01/1673534401_gas-kvas-com-p-detskii-risunok-grusha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79" y="1338572"/>
            <a:ext cx="561235" cy="7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papik.pro/uploads/posts/2022-01/1641171462_49-papik-pro-p-slivi-detskii-risunok-5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r="24685"/>
          <a:stretch/>
        </p:blipFill>
        <p:spPr bwMode="auto">
          <a:xfrm>
            <a:off x="6834260" y="1368789"/>
            <a:ext cx="703832" cy="70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s://indasil.club/uploads/posts/2022-12/1669944189_7-indasil-club-p-risunok-abrikos-dlya-detei-instagram-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78" y="1280343"/>
            <a:ext cx="768815" cy="8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gas-kvas.com/uploads/posts/2023-01/1673504474_gas-kvas-com-p-risunok-yabloko-detskii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2" y="2343934"/>
            <a:ext cx="694256" cy="6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papik.pro/uploads/posts/2023-02/1675631720_papik-pro-p-yabloko-zelenoe-risunok-3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2395733"/>
            <a:ext cx="576613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gas-kvas.com/uploads/posts/2023-01/1673504474_gas-kvas-com-p-risunok-yabloko-detskii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9" y="3212489"/>
            <a:ext cx="719532" cy="7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gas-kvas.com/uploads/posts/2023-01/1673534401_gas-kvas-com-p-detskii-risunok-grusha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48" y="3164595"/>
            <a:ext cx="488781" cy="6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gas-kvas.com/uploads/posts/2023-01/1673504474_gas-kvas-com-p-risunok-yabloko-detskii-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6" y="3988466"/>
            <a:ext cx="770677" cy="77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s://papik.pro/uploads/posts/2022-01/1641171462_49-papik-pro-p-slivi-detskii-risunok-5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r="24685"/>
          <a:stretch/>
        </p:blipFill>
        <p:spPr bwMode="auto">
          <a:xfrm>
            <a:off x="1287142" y="3915496"/>
            <a:ext cx="647317" cy="6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gas-kvas.com/uploads/posts/2023-01/1673504474_gas-kvas-com-p-risunok-yabloko-detskii-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7" y="4771530"/>
            <a:ext cx="703134" cy="7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s://indasil.club/uploads/posts/2022-12/1669944189_7-indasil-club-p-risunok-abrikos-dlya-detei-instagram-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99" y="4698749"/>
            <a:ext cx="675402" cy="7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papik.pro/uploads/posts/2023-02/1675631720_papik-pro-p-yabloko-zelenoe-risunok-3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60" y="2381704"/>
            <a:ext cx="576613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s://gas-kvas.com/uploads/posts/2023-01/1673534401_gas-kvas-com-p-detskii-risunok-grusha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69" y="2388245"/>
            <a:ext cx="488781" cy="6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s://papik.pro/uploads/posts/2023-02/1675631720_papik-pro-p-yabloko-zelenoe-risunok-3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19" y="3038190"/>
            <a:ext cx="576613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s://papik.pro/uploads/posts/2022-01/1641171462_49-papik-pro-p-slivi-detskii-risunok-5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r="24685"/>
          <a:stretch/>
        </p:blipFill>
        <p:spPr bwMode="auto">
          <a:xfrm>
            <a:off x="3008332" y="3065336"/>
            <a:ext cx="647317" cy="6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papik.pro/uploads/posts/2023-02/1675631720_papik-pro-p-yabloko-zelenoe-risunok-3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18" y="3684379"/>
            <a:ext cx="576613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s://indasil.club/uploads/posts/2022-12/1669944189_7-indasil-club-p-risunok-abrikos-dlya-detei-instagram-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76" y="3704576"/>
            <a:ext cx="675402" cy="7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s://gas-kvas.com/uploads/posts/2023-01/1673534401_gas-kvas-com-p-detskii-risunok-grusha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07" y="2353474"/>
            <a:ext cx="488781" cy="6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s://papik.pro/uploads/posts/2022-01/1641171462_49-papik-pro-p-slivi-detskii-risunok-5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r="24685"/>
          <a:stretch/>
        </p:blipFill>
        <p:spPr bwMode="auto">
          <a:xfrm>
            <a:off x="4507626" y="2332846"/>
            <a:ext cx="647317" cy="6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s://gas-kvas.com/uploads/posts/2023-01/1673534401_gas-kvas-com-p-detskii-risunok-grusha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45" y="3045854"/>
            <a:ext cx="488781" cy="6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s://indasil.club/uploads/posts/2022-12/1669944189_7-indasil-club-p-risunok-abrikos-dlya-detei-instagram-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85" y="2992158"/>
            <a:ext cx="675402" cy="7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https://indasil.club/uploads/posts/2022-12/1669944189_7-indasil-club-p-risunok-abrikos-dlya-detei-instagram-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50" y="2343934"/>
            <a:ext cx="675402" cy="7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s://papik.pro/uploads/posts/2022-01/1641171462_49-papik-pro-p-slivi-detskii-risunok-5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r="24685"/>
          <a:stretch/>
        </p:blipFill>
        <p:spPr bwMode="auto">
          <a:xfrm>
            <a:off x="5409655" y="2372434"/>
            <a:ext cx="647317" cy="6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733345" y="4873577"/>
            <a:ext cx="591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варианты со сливой.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6797860" y="5377427"/>
            <a:ext cx="591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брикосом нет. Все 10 вариантов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4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50" grpId="0"/>
      <p:bldP spid="5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 встречается цифра 7 от числа 1 до 100?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143" y="2253335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8143" y="3463634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48143" y="4635642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75159" y="2253335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75161" y="3463634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19744" y="4635642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46761" y="2253335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60608" y="3027823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46760" y="4635641"/>
            <a:ext cx="1413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73776" y="2253335"/>
            <a:ext cx="591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Действуем по алгоритму. Начинаем перебор чисел с цифрой 7 в порядке возрастания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959915" y="3212489"/>
            <a:ext cx="591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Подсчитываем количество цифры 7, которое встречается в перечисленных числах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21133" y="4202298"/>
            <a:ext cx="5593460" cy="1060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 раз встречается цифра 7 в числах от 1 до 1000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6760" y="3839335"/>
            <a:ext cx="141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279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8" grpId="0"/>
      <p:bldP spid="19" grpId="0"/>
      <p:bldP spid="20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290" y="556965"/>
            <a:ext cx="10723419" cy="2297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just"/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задачей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начальном курсе математики подразумевается специальный текст, в котором обрисована некая житейская ситуация, охарактеризованная численными компонентами. Ситуация обязательно содержит определенную зависимость между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этими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компонентами. Таким образом, текст задачи можно рассматривать как словесную модель реальной действительности.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4290" y="3429000"/>
            <a:ext cx="10723419" cy="2297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just"/>
            <a:r>
              <a:rPr lang="ru-RU" sz="2400" b="1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Элементарная логическая задача 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задача, которая характеризуется логической связью между составляющими ее элементами. Благодаря этому она может быть решена экстренно, при первом же предъявлении, за счет мысленного анализа ее </a:t>
            </a:r>
            <a:r>
              <a:rPr lang="ru-RU" sz="2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6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различных двузначных чисел можно записать, используя цифры 2, 7, 9, если цифры в этих числах могут повторяться?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143" y="2253335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8143" y="3463634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48143" y="4635642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75159" y="2253335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75161" y="3463634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19744" y="4635642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46761" y="2253335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46760" y="3463634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46760" y="4635642"/>
            <a:ext cx="137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73776" y="2253335"/>
            <a:ext cx="5915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Действуем по алгоритму. Начинаем перебор чисел с цифрой 2, которая стоит на месте десятков. Получается три варианта.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959915" y="3212489"/>
            <a:ext cx="591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перебираем варианты с число 7, стоящей на месте десятков. Тоже три варианта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973776" y="3858820"/>
            <a:ext cx="591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числа с 9 в разряде десятков. Еще три варианта.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90176" y="4940962"/>
            <a:ext cx="5593460" cy="1060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двузначных чисел можно записать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5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271" y="750676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Подруги-Вера ,Шолпан ,Карлыгаш и Зульфия живут в разных домах. Вера решила сегодня навестить трёх своих подруг. Сколькими способами она может это сделать?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48" y="2285729"/>
            <a:ext cx="38377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Шолпан-&gt;Карлыгаш-&gt;Зульфия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5636" y="2742781"/>
            <a:ext cx="3830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Шолпан-&gt;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-&gt;Карлыгаш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3345" y="3182557"/>
            <a:ext cx="4017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Карлыгаш-&gt;Шолпан-&gt;Зульфия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1055" y="3653050"/>
            <a:ext cx="407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Карлыгаш-&gt;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-&gt;Шолпан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3345" y="4136604"/>
            <a:ext cx="4287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Зульфия-&gt;Шолпан-&gt;Карлыгаш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73776" y="2253335"/>
            <a:ext cx="5915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Действуем по алгоритму. Начинаем перебор девочек, если Вера  сначала будет навещать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Шолпан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959915" y="3212489"/>
            <a:ext cx="591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перебираем варианты похода в гости, если Вера первой будет навещать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Карлыгаш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973776" y="3858820"/>
            <a:ext cx="591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Перечисляем варианты, когда Вера сначала будет навещать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90176" y="4940962"/>
            <a:ext cx="5593460" cy="1060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способов существует.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055" y="4612833"/>
            <a:ext cx="4433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Зульфия-&gt;Карлыгаш-&gt;Шолпан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5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трёхзначных чисел можно составить из цифр 1, 3, 5, 7 при условии, что цифры в записи числа не должны повторяться?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3776" y="2253335"/>
            <a:ext cx="6788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Действуем по алгоритму. Начинаем перебор чисел с цифрой 1, которая стоит на месте тысяч. Получается шесть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920233" y="3089317"/>
            <a:ext cx="684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перебираем варианты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стоящей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тысяч. Тоже шесть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920233" y="3691560"/>
            <a:ext cx="684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числа с 5 в разряде тысяч. Еще 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46018" y="5132587"/>
            <a:ext cx="9143966" cy="743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 трёхзначных числа можно составить из цифр 1, 3, 5, 7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853" y="2335326"/>
            <a:ext cx="9005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1357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1375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1537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1573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1735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3207" y="2335326"/>
            <a:ext cx="9351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3157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3175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3517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3571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3751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3715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7343" y="2335326"/>
            <a:ext cx="900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5137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5173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5317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5371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5713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5731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1767" y="2335326"/>
            <a:ext cx="12884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7153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7135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7513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7531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7315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7351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20232" y="4397894"/>
            <a:ext cx="684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числа с 7 в разряде тысяч. Еще 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/>
      <p:bldP spid="24" grpId="0"/>
      <p:bldP spid="3" grpId="0"/>
      <p:bldP spid="7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689" y="483550"/>
            <a:ext cx="10723419" cy="1066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Разминка для ума: сколько треугольников на рисунке?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https://avatars.mds.yandex.net/i?id=83d460d55d4461f92fa28aee90760f444dcb4d20-918119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6" y="2306348"/>
            <a:ext cx="34956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4994271" y="1842655"/>
            <a:ext cx="5126181" cy="351169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2"/>
          </p:cNvCxnSpPr>
          <p:nvPr/>
        </p:nvCxnSpPr>
        <p:spPr>
          <a:xfrm flipV="1">
            <a:off x="4994271" y="2964873"/>
            <a:ext cx="3422073" cy="2389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2"/>
          </p:cNvCxnSpPr>
          <p:nvPr/>
        </p:nvCxnSpPr>
        <p:spPr>
          <a:xfrm flipV="1">
            <a:off x="4994271" y="4009619"/>
            <a:ext cx="4291377" cy="1344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0"/>
          </p:cNvCxnSpPr>
          <p:nvPr/>
        </p:nvCxnSpPr>
        <p:spPr>
          <a:xfrm flipH="1">
            <a:off x="6365871" y="1842655"/>
            <a:ext cx="1191491" cy="3511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0"/>
          </p:cNvCxnSpPr>
          <p:nvPr/>
        </p:nvCxnSpPr>
        <p:spPr>
          <a:xfrm>
            <a:off x="7557362" y="1842655"/>
            <a:ext cx="1233055" cy="3511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6061648" y="5001490"/>
            <a:ext cx="117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7512341" y="4947087"/>
            <a:ext cx="117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9289325" y="4947087"/>
            <a:ext cx="117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7999400" y="2429510"/>
            <a:ext cx="148653" cy="15291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8662261" y="3366978"/>
            <a:ext cx="148653" cy="15291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9449078" y="4501868"/>
            <a:ext cx="148653" cy="15291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497277" y="1705555"/>
            <a:ext cx="2313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Пронумеруем все части основания. Всего 3 части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9523404" y="2746476"/>
            <a:ext cx="2313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Боковая сторона так же разделена на три части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9593040" y="3820112"/>
            <a:ext cx="231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Возведём тройку в куб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214353" y="5736797"/>
            <a:ext cx="4089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3*3*3=27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31067" y="5354349"/>
            <a:ext cx="406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87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97" y="483550"/>
            <a:ext cx="11152912" cy="80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методы решения задач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8" y="1413835"/>
            <a:ext cx="5611094" cy="4543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способ – «Дерево возможностей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возможных вариантов – это граф, схема, отражающая структуру задачи, упорядочивания многошагового принятия решения. Ветви дерева отображают различные события, которые могут иметь место, а корень дерева – состояние, в котором возникает необходимость. Это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вариантов всегда равно числу точек в последнем ряду. </a:t>
            </a:r>
          </a:p>
        </p:txBody>
      </p:sp>
      <p:pic>
        <p:nvPicPr>
          <p:cNvPr id="9" name="Picture 4" descr="https://cf.ppt-online.org/files/slide/p/pP0by62kfZCNHdlwrOuJYa3TgQeFWz8sKjLE1h/slide-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0" t="47216" r="28042" b="8596"/>
          <a:stretch/>
        </p:blipFill>
        <p:spPr bwMode="auto">
          <a:xfrm>
            <a:off x="6525490" y="1528337"/>
            <a:ext cx="4821382" cy="43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из отделов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«Детского мира»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продавали вязаные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вещи: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шарфы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чёрные (Ч)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бордовые (Б), береты -  желтые (Ж), красные (К), синие (С); варежки -  голубые (Г), розовые (Р). Сколько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 из трёх вещей можно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составить? 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53746" y="2998922"/>
            <a:ext cx="356614" cy="3786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2412033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шарфы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4744" y="419185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4893" y="5266649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варежки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466469" y="4160682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Ж</a:t>
            </a:r>
          </a:p>
        </p:txBody>
      </p:sp>
      <p:sp>
        <p:nvSpPr>
          <p:cNvPr id="77" name="Овал 76"/>
          <p:cNvSpPr/>
          <p:nvPr/>
        </p:nvSpPr>
        <p:spPr>
          <a:xfrm>
            <a:off x="2419064" y="4131387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</a:p>
        </p:txBody>
      </p:sp>
      <p:sp>
        <p:nvSpPr>
          <p:cNvPr id="78" name="Овал 77"/>
          <p:cNvSpPr/>
          <p:nvPr/>
        </p:nvSpPr>
        <p:spPr>
          <a:xfrm>
            <a:off x="3410074" y="4131241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79" name="Овал 78"/>
          <p:cNvSpPr/>
          <p:nvPr/>
        </p:nvSpPr>
        <p:spPr>
          <a:xfrm>
            <a:off x="1270821" y="5193915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0" name="Овал 79"/>
          <p:cNvSpPr/>
          <p:nvPr/>
        </p:nvSpPr>
        <p:spPr>
          <a:xfrm>
            <a:off x="1732815" y="5169895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81" name="Овал 80"/>
          <p:cNvSpPr/>
          <p:nvPr/>
        </p:nvSpPr>
        <p:spPr>
          <a:xfrm>
            <a:off x="2194808" y="5169893"/>
            <a:ext cx="437063" cy="429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2" name="Овал 81"/>
          <p:cNvSpPr/>
          <p:nvPr/>
        </p:nvSpPr>
        <p:spPr>
          <a:xfrm>
            <a:off x="2727501" y="5169894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83" name="Овал 82"/>
          <p:cNvSpPr/>
          <p:nvPr/>
        </p:nvSpPr>
        <p:spPr>
          <a:xfrm>
            <a:off x="3214426" y="5169893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3676420" y="5142186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cxnSp>
        <p:nvCxnSpPr>
          <p:cNvPr id="86" name="Прямая соединительная линия 85"/>
          <p:cNvCxnSpPr>
            <a:stCxn id="13" idx="3"/>
            <a:endCxn id="76" idx="7"/>
          </p:cNvCxnSpPr>
          <p:nvPr/>
        </p:nvCxnSpPr>
        <p:spPr>
          <a:xfrm flipH="1">
            <a:off x="1800461" y="3322140"/>
            <a:ext cx="705510" cy="90148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13" idx="4"/>
            <a:endCxn id="77" idx="0"/>
          </p:cNvCxnSpPr>
          <p:nvPr/>
        </p:nvCxnSpPr>
        <p:spPr>
          <a:xfrm flipH="1">
            <a:off x="2614712" y="3377595"/>
            <a:ext cx="17341" cy="75379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13" idx="5"/>
            <a:endCxn id="78" idx="1"/>
          </p:cNvCxnSpPr>
          <p:nvPr/>
        </p:nvCxnSpPr>
        <p:spPr>
          <a:xfrm>
            <a:off x="2758135" y="3322140"/>
            <a:ext cx="709243" cy="8720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76" idx="4"/>
            <a:endCxn id="79" idx="0"/>
          </p:cNvCxnSpPr>
          <p:nvPr/>
        </p:nvCxnSpPr>
        <p:spPr>
          <a:xfrm flipH="1">
            <a:off x="1466469" y="4590481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76" idx="4"/>
            <a:endCxn id="80" idx="0"/>
          </p:cNvCxnSpPr>
          <p:nvPr/>
        </p:nvCxnSpPr>
        <p:spPr>
          <a:xfrm>
            <a:off x="1662117" y="4590481"/>
            <a:ext cx="266346" cy="57941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2383851" y="4546843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77" idx="4"/>
          </p:cNvCxnSpPr>
          <p:nvPr/>
        </p:nvCxnSpPr>
        <p:spPr>
          <a:xfrm>
            <a:off x="2614712" y="4561186"/>
            <a:ext cx="266346" cy="59639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3365789" y="4560509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3610407" y="4545790"/>
            <a:ext cx="266346" cy="59639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Овал 104"/>
          <p:cNvSpPr/>
          <p:nvPr/>
        </p:nvSpPr>
        <p:spPr>
          <a:xfrm>
            <a:off x="5397103" y="3031384"/>
            <a:ext cx="356614" cy="3786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4409826" y="4193144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Ж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5362421" y="4163849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6353431" y="4163703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4214178" y="5226377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10" name="Овал 109"/>
          <p:cNvSpPr/>
          <p:nvPr/>
        </p:nvSpPr>
        <p:spPr>
          <a:xfrm>
            <a:off x="4676172" y="5202357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11" name="Овал 110"/>
          <p:cNvSpPr/>
          <p:nvPr/>
        </p:nvSpPr>
        <p:spPr>
          <a:xfrm>
            <a:off x="5138165" y="5202355"/>
            <a:ext cx="437063" cy="429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12" name="Овал 111"/>
          <p:cNvSpPr/>
          <p:nvPr/>
        </p:nvSpPr>
        <p:spPr>
          <a:xfrm>
            <a:off x="5670858" y="5202356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13" name="Овал 112"/>
          <p:cNvSpPr/>
          <p:nvPr/>
        </p:nvSpPr>
        <p:spPr>
          <a:xfrm>
            <a:off x="6157783" y="5202355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14" name="Овал 113"/>
          <p:cNvSpPr/>
          <p:nvPr/>
        </p:nvSpPr>
        <p:spPr>
          <a:xfrm>
            <a:off x="6619777" y="5174648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cxnSp>
        <p:nvCxnSpPr>
          <p:cNvPr id="115" name="Прямая соединительная линия 114"/>
          <p:cNvCxnSpPr>
            <a:stCxn id="105" idx="3"/>
            <a:endCxn id="106" idx="7"/>
          </p:cNvCxnSpPr>
          <p:nvPr/>
        </p:nvCxnSpPr>
        <p:spPr>
          <a:xfrm flipH="1">
            <a:off x="4743818" y="3354602"/>
            <a:ext cx="705510" cy="90148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stCxn id="105" idx="4"/>
            <a:endCxn id="107" idx="0"/>
          </p:cNvCxnSpPr>
          <p:nvPr/>
        </p:nvCxnSpPr>
        <p:spPr>
          <a:xfrm flipH="1">
            <a:off x="5558069" y="3410057"/>
            <a:ext cx="17341" cy="75379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stCxn id="105" idx="5"/>
            <a:endCxn id="108" idx="1"/>
          </p:cNvCxnSpPr>
          <p:nvPr/>
        </p:nvCxnSpPr>
        <p:spPr>
          <a:xfrm>
            <a:off x="5701492" y="3354602"/>
            <a:ext cx="709243" cy="8720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stCxn id="106" idx="4"/>
            <a:endCxn id="109" idx="0"/>
          </p:cNvCxnSpPr>
          <p:nvPr/>
        </p:nvCxnSpPr>
        <p:spPr>
          <a:xfrm flipH="1">
            <a:off x="4409826" y="4622943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>
            <a:stCxn id="106" idx="4"/>
            <a:endCxn id="110" idx="0"/>
          </p:cNvCxnSpPr>
          <p:nvPr/>
        </p:nvCxnSpPr>
        <p:spPr>
          <a:xfrm>
            <a:off x="4605474" y="4622943"/>
            <a:ext cx="266346" cy="57941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H="1">
            <a:off x="5327208" y="4579305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>
            <a:stCxn id="107" idx="4"/>
          </p:cNvCxnSpPr>
          <p:nvPr/>
        </p:nvCxnSpPr>
        <p:spPr>
          <a:xfrm>
            <a:off x="5558069" y="4593648"/>
            <a:ext cx="266346" cy="59639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6309146" y="4592971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6553764" y="4578252"/>
            <a:ext cx="266346" cy="59639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13" idx="0"/>
          </p:cNvCxnSpPr>
          <p:nvPr/>
        </p:nvCxnSpPr>
        <p:spPr>
          <a:xfrm flipV="1">
            <a:off x="2632053" y="2444386"/>
            <a:ext cx="1410814" cy="554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stCxn id="105" idx="0"/>
          </p:cNvCxnSpPr>
          <p:nvPr/>
        </p:nvCxnSpPr>
        <p:spPr>
          <a:xfrm flipH="1" flipV="1">
            <a:off x="4013333" y="2407196"/>
            <a:ext cx="1562077" cy="6241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5824415" y="2152037"/>
            <a:ext cx="6155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строить дерево возможностей. Первый ряд у нас черные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бордовые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шарфы.</a:t>
            </a:r>
            <a:endParaRPr lang="ru-RU" dirty="0"/>
          </a:p>
        </p:txBody>
      </p:sp>
      <p:sp>
        <p:nvSpPr>
          <p:cNvPr id="132" name="TextBox 131"/>
          <p:cNvSpPr txBox="1"/>
          <p:nvPr/>
        </p:nvSpPr>
        <p:spPr>
          <a:xfrm>
            <a:off x="6320564" y="2860580"/>
            <a:ext cx="5552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ряд ветвей нам показывает какие береты какого цвета мы можем сочетать с шарфами.</a:t>
            </a:r>
            <a:endParaRPr lang="ru-RU" dirty="0"/>
          </a:p>
        </p:txBody>
      </p:sp>
      <p:sp>
        <p:nvSpPr>
          <p:cNvPr id="133" name="TextBox 132"/>
          <p:cNvSpPr txBox="1"/>
          <p:nvPr/>
        </p:nvSpPr>
        <p:spPr>
          <a:xfrm>
            <a:off x="6798276" y="3754491"/>
            <a:ext cx="5075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Нижний, последний уровень ветвей, показывает какого цвета варежки мы можем добавить к комплектам из трёх вещей.</a:t>
            </a:r>
            <a:endParaRPr lang="ru-RU" dirty="0"/>
          </a:p>
        </p:txBody>
      </p:sp>
      <p:sp>
        <p:nvSpPr>
          <p:cNvPr id="134" name="TextBox 133"/>
          <p:cNvSpPr txBox="1"/>
          <p:nvPr/>
        </p:nvSpPr>
        <p:spPr>
          <a:xfrm>
            <a:off x="7147374" y="4876450"/>
            <a:ext cx="4398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кругов в последнем ряду указывает на количество вариантов сбора комплектов из трёх вещей.</a:t>
            </a:r>
            <a:endParaRPr lang="ru-RU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234276" y="5762616"/>
            <a:ext cx="7558113" cy="474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комплектов из трёх вещей можно составить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0" grpId="0"/>
      <p:bldP spid="71" grpId="0"/>
      <p:bldP spid="72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31" grpId="0"/>
      <p:bldP spid="132" grpId="0"/>
      <p:bldP spid="133" grpId="0"/>
      <p:bldP spid="134" grpId="0"/>
      <p:bldP spid="13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трёхзначных чисел можно записать с помощью цифр 1, 3, 5, 7 при условии, что в записи числа не должно быть одинаковых цифр?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59758" y="2861668"/>
            <a:ext cx="356614" cy="3786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76" name="Овал 75"/>
          <p:cNvSpPr/>
          <p:nvPr/>
        </p:nvSpPr>
        <p:spPr>
          <a:xfrm>
            <a:off x="372481" y="4023428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77" name="Овал 76"/>
          <p:cNvSpPr/>
          <p:nvPr/>
        </p:nvSpPr>
        <p:spPr>
          <a:xfrm>
            <a:off x="1325076" y="3994133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8" name="Овал 77"/>
          <p:cNvSpPr/>
          <p:nvPr/>
        </p:nvSpPr>
        <p:spPr>
          <a:xfrm>
            <a:off x="2316086" y="3993987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79" name="Овал 78"/>
          <p:cNvSpPr/>
          <p:nvPr/>
        </p:nvSpPr>
        <p:spPr>
          <a:xfrm>
            <a:off x="176833" y="5056661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80" name="Овал 79"/>
          <p:cNvSpPr/>
          <p:nvPr/>
        </p:nvSpPr>
        <p:spPr>
          <a:xfrm>
            <a:off x="638827" y="5032641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00820" y="5032639"/>
            <a:ext cx="437063" cy="429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633513" y="5032640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83" name="Овал 82"/>
          <p:cNvSpPr/>
          <p:nvPr/>
        </p:nvSpPr>
        <p:spPr>
          <a:xfrm>
            <a:off x="2120438" y="5032639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84" name="Овал 83"/>
          <p:cNvSpPr/>
          <p:nvPr/>
        </p:nvSpPr>
        <p:spPr>
          <a:xfrm>
            <a:off x="2582432" y="5004932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cxnSp>
        <p:nvCxnSpPr>
          <p:cNvPr id="86" name="Прямая соединительная линия 85"/>
          <p:cNvCxnSpPr>
            <a:stCxn id="13" idx="3"/>
            <a:endCxn id="76" idx="7"/>
          </p:cNvCxnSpPr>
          <p:nvPr/>
        </p:nvCxnSpPr>
        <p:spPr>
          <a:xfrm flipH="1">
            <a:off x="706473" y="3184886"/>
            <a:ext cx="705510" cy="90148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13" idx="4"/>
            <a:endCxn id="77" idx="0"/>
          </p:cNvCxnSpPr>
          <p:nvPr/>
        </p:nvCxnSpPr>
        <p:spPr>
          <a:xfrm flipH="1">
            <a:off x="1520724" y="3240341"/>
            <a:ext cx="17341" cy="75379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13" idx="5"/>
            <a:endCxn id="78" idx="1"/>
          </p:cNvCxnSpPr>
          <p:nvPr/>
        </p:nvCxnSpPr>
        <p:spPr>
          <a:xfrm>
            <a:off x="1664147" y="3184886"/>
            <a:ext cx="709243" cy="8720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76" idx="4"/>
            <a:endCxn id="79" idx="0"/>
          </p:cNvCxnSpPr>
          <p:nvPr/>
        </p:nvCxnSpPr>
        <p:spPr>
          <a:xfrm flipH="1">
            <a:off x="372481" y="4453227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76" idx="4"/>
            <a:endCxn id="80" idx="0"/>
          </p:cNvCxnSpPr>
          <p:nvPr/>
        </p:nvCxnSpPr>
        <p:spPr>
          <a:xfrm>
            <a:off x="568129" y="4453227"/>
            <a:ext cx="266346" cy="57941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1289863" y="4409589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77" idx="4"/>
          </p:cNvCxnSpPr>
          <p:nvPr/>
        </p:nvCxnSpPr>
        <p:spPr>
          <a:xfrm>
            <a:off x="1520724" y="4423932"/>
            <a:ext cx="266346" cy="59639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2271801" y="4423255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516419" y="4408536"/>
            <a:ext cx="266346" cy="59639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Овал 104"/>
          <p:cNvSpPr/>
          <p:nvPr/>
        </p:nvSpPr>
        <p:spPr>
          <a:xfrm>
            <a:off x="4303115" y="2894130"/>
            <a:ext cx="356614" cy="3786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6" name="Овал 105"/>
          <p:cNvSpPr/>
          <p:nvPr/>
        </p:nvSpPr>
        <p:spPr>
          <a:xfrm>
            <a:off x="3315838" y="4055890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7" name="Овал 106"/>
          <p:cNvSpPr/>
          <p:nvPr/>
        </p:nvSpPr>
        <p:spPr>
          <a:xfrm>
            <a:off x="4268433" y="4026595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8" name="Овал 107"/>
          <p:cNvSpPr/>
          <p:nvPr/>
        </p:nvSpPr>
        <p:spPr>
          <a:xfrm>
            <a:off x="5259443" y="4026449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09" name="Овал 108"/>
          <p:cNvSpPr/>
          <p:nvPr/>
        </p:nvSpPr>
        <p:spPr>
          <a:xfrm>
            <a:off x="3120190" y="5089123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3582184" y="5065103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4044177" y="5065101"/>
            <a:ext cx="437063" cy="429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2" name="Овал 111"/>
          <p:cNvSpPr/>
          <p:nvPr/>
        </p:nvSpPr>
        <p:spPr>
          <a:xfrm>
            <a:off x="4576870" y="5065102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5063795" y="5065101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5525789" y="5037394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cxnSp>
        <p:nvCxnSpPr>
          <p:cNvPr id="115" name="Прямая соединительная линия 114"/>
          <p:cNvCxnSpPr>
            <a:stCxn id="105" idx="3"/>
            <a:endCxn id="106" idx="7"/>
          </p:cNvCxnSpPr>
          <p:nvPr/>
        </p:nvCxnSpPr>
        <p:spPr>
          <a:xfrm flipH="1">
            <a:off x="3649830" y="3217348"/>
            <a:ext cx="705510" cy="90148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stCxn id="105" idx="4"/>
            <a:endCxn id="107" idx="0"/>
          </p:cNvCxnSpPr>
          <p:nvPr/>
        </p:nvCxnSpPr>
        <p:spPr>
          <a:xfrm flipH="1">
            <a:off x="4464081" y="3272803"/>
            <a:ext cx="17341" cy="75379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stCxn id="105" idx="5"/>
            <a:endCxn id="108" idx="1"/>
          </p:cNvCxnSpPr>
          <p:nvPr/>
        </p:nvCxnSpPr>
        <p:spPr>
          <a:xfrm>
            <a:off x="4607504" y="3217348"/>
            <a:ext cx="709243" cy="8720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stCxn id="106" idx="4"/>
            <a:endCxn id="109" idx="0"/>
          </p:cNvCxnSpPr>
          <p:nvPr/>
        </p:nvCxnSpPr>
        <p:spPr>
          <a:xfrm flipH="1">
            <a:off x="3315838" y="4485689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>
            <a:stCxn id="106" idx="4"/>
            <a:endCxn id="110" idx="0"/>
          </p:cNvCxnSpPr>
          <p:nvPr/>
        </p:nvCxnSpPr>
        <p:spPr>
          <a:xfrm>
            <a:off x="3511486" y="4485689"/>
            <a:ext cx="266346" cy="57941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H="1">
            <a:off x="4233220" y="4442051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>
            <a:stCxn id="107" idx="4"/>
          </p:cNvCxnSpPr>
          <p:nvPr/>
        </p:nvCxnSpPr>
        <p:spPr>
          <a:xfrm>
            <a:off x="4464081" y="4456394"/>
            <a:ext cx="266346" cy="59639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5215158" y="4455717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5459776" y="4440998"/>
            <a:ext cx="266346" cy="59639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1555692" y="2125010"/>
            <a:ext cx="4592467" cy="723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stCxn id="105" idx="0"/>
          </p:cNvCxnSpPr>
          <p:nvPr/>
        </p:nvCxnSpPr>
        <p:spPr>
          <a:xfrm flipV="1">
            <a:off x="4481422" y="2125010"/>
            <a:ext cx="1666737" cy="769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Прямоугольник 134"/>
          <p:cNvSpPr/>
          <p:nvPr/>
        </p:nvSpPr>
        <p:spPr>
          <a:xfrm>
            <a:off x="234276" y="5762616"/>
            <a:ext cx="7558113" cy="474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24 трёхзначных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числа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можно записать </a:t>
            </a:r>
          </a:p>
        </p:txBody>
      </p:sp>
      <p:sp>
        <p:nvSpPr>
          <p:cNvPr id="142" name="Овал 141"/>
          <p:cNvSpPr/>
          <p:nvPr/>
        </p:nvSpPr>
        <p:spPr>
          <a:xfrm>
            <a:off x="7159838" y="2861668"/>
            <a:ext cx="356614" cy="3786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43" name="Овал 142"/>
          <p:cNvSpPr/>
          <p:nvPr/>
        </p:nvSpPr>
        <p:spPr>
          <a:xfrm>
            <a:off x="6172561" y="4023428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4" name="Овал 143"/>
          <p:cNvSpPr/>
          <p:nvPr/>
        </p:nvSpPr>
        <p:spPr>
          <a:xfrm>
            <a:off x="7125156" y="3994133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5" name="Овал 144"/>
          <p:cNvSpPr/>
          <p:nvPr/>
        </p:nvSpPr>
        <p:spPr>
          <a:xfrm>
            <a:off x="8116166" y="3993987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46" name="Овал 145"/>
          <p:cNvSpPr/>
          <p:nvPr/>
        </p:nvSpPr>
        <p:spPr>
          <a:xfrm>
            <a:off x="5976913" y="5056661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47" name="Овал 146"/>
          <p:cNvSpPr/>
          <p:nvPr/>
        </p:nvSpPr>
        <p:spPr>
          <a:xfrm>
            <a:off x="6438907" y="5032641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48" name="Овал 147"/>
          <p:cNvSpPr/>
          <p:nvPr/>
        </p:nvSpPr>
        <p:spPr>
          <a:xfrm>
            <a:off x="6900900" y="5032639"/>
            <a:ext cx="437063" cy="429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49" name="Овал 148"/>
          <p:cNvSpPr/>
          <p:nvPr/>
        </p:nvSpPr>
        <p:spPr>
          <a:xfrm>
            <a:off x="7433593" y="5032640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50" name="Овал 149"/>
          <p:cNvSpPr/>
          <p:nvPr/>
        </p:nvSpPr>
        <p:spPr>
          <a:xfrm>
            <a:off x="7920518" y="5032639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51" name="Овал 150"/>
          <p:cNvSpPr/>
          <p:nvPr/>
        </p:nvSpPr>
        <p:spPr>
          <a:xfrm>
            <a:off x="8382512" y="5004932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cxnSp>
        <p:nvCxnSpPr>
          <p:cNvPr id="152" name="Прямая соединительная линия 151"/>
          <p:cNvCxnSpPr>
            <a:stCxn id="142" idx="3"/>
            <a:endCxn id="143" idx="7"/>
          </p:cNvCxnSpPr>
          <p:nvPr/>
        </p:nvCxnSpPr>
        <p:spPr>
          <a:xfrm flipH="1">
            <a:off x="6506553" y="3184886"/>
            <a:ext cx="705510" cy="90148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>
            <a:stCxn id="142" idx="4"/>
            <a:endCxn id="144" idx="0"/>
          </p:cNvCxnSpPr>
          <p:nvPr/>
        </p:nvCxnSpPr>
        <p:spPr>
          <a:xfrm flipH="1">
            <a:off x="7320804" y="3240341"/>
            <a:ext cx="17341" cy="75379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>
            <a:stCxn id="142" idx="5"/>
            <a:endCxn id="145" idx="1"/>
          </p:cNvCxnSpPr>
          <p:nvPr/>
        </p:nvCxnSpPr>
        <p:spPr>
          <a:xfrm>
            <a:off x="7464227" y="3184886"/>
            <a:ext cx="709243" cy="8720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>
            <a:stCxn id="143" idx="4"/>
            <a:endCxn id="146" idx="0"/>
          </p:cNvCxnSpPr>
          <p:nvPr/>
        </p:nvCxnSpPr>
        <p:spPr>
          <a:xfrm flipH="1">
            <a:off x="6172561" y="4453227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>
            <a:stCxn id="143" idx="4"/>
            <a:endCxn id="147" idx="0"/>
          </p:cNvCxnSpPr>
          <p:nvPr/>
        </p:nvCxnSpPr>
        <p:spPr>
          <a:xfrm>
            <a:off x="6368209" y="4453227"/>
            <a:ext cx="266346" cy="57941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H="1">
            <a:off x="7089943" y="4409589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>
            <a:stCxn id="144" idx="4"/>
          </p:cNvCxnSpPr>
          <p:nvPr/>
        </p:nvCxnSpPr>
        <p:spPr>
          <a:xfrm>
            <a:off x="7320804" y="4423932"/>
            <a:ext cx="266346" cy="59639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H="1">
            <a:off x="8071881" y="4423255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8316499" y="4408536"/>
            <a:ext cx="266346" cy="59639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Овал 160"/>
          <p:cNvSpPr/>
          <p:nvPr/>
        </p:nvSpPr>
        <p:spPr>
          <a:xfrm>
            <a:off x="10103195" y="2894130"/>
            <a:ext cx="356614" cy="3786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62" name="Овал 161"/>
          <p:cNvSpPr/>
          <p:nvPr/>
        </p:nvSpPr>
        <p:spPr>
          <a:xfrm>
            <a:off x="9115918" y="4055890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3" name="Овал 162"/>
          <p:cNvSpPr/>
          <p:nvPr/>
        </p:nvSpPr>
        <p:spPr>
          <a:xfrm>
            <a:off x="10068513" y="4026595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64" name="Овал 163"/>
          <p:cNvSpPr/>
          <p:nvPr/>
        </p:nvSpPr>
        <p:spPr>
          <a:xfrm>
            <a:off x="11059523" y="4026449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65" name="Овал 164"/>
          <p:cNvSpPr/>
          <p:nvPr/>
        </p:nvSpPr>
        <p:spPr>
          <a:xfrm>
            <a:off x="8920270" y="5089123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66" name="Овал 165"/>
          <p:cNvSpPr/>
          <p:nvPr/>
        </p:nvSpPr>
        <p:spPr>
          <a:xfrm>
            <a:off x="9382264" y="5065103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67" name="Овал 166"/>
          <p:cNvSpPr/>
          <p:nvPr/>
        </p:nvSpPr>
        <p:spPr>
          <a:xfrm>
            <a:off x="9844257" y="5065101"/>
            <a:ext cx="437063" cy="429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68" name="Овал 167"/>
          <p:cNvSpPr/>
          <p:nvPr/>
        </p:nvSpPr>
        <p:spPr>
          <a:xfrm>
            <a:off x="10376950" y="5065102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69" name="Овал 168"/>
          <p:cNvSpPr/>
          <p:nvPr/>
        </p:nvSpPr>
        <p:spPr>
          <a:xfrm>
            <a:off x="10863875" y="5065101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70" name="Овал 169"/>
          <p:cNvSpPr/>
          <p:nvPr/>
        </p:nvSpPr>
        <p:spPr>
          <a:xfrm>
            <a:off x="11325869" y="5037394"/>
            <a:ext cx="391296" cy="429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cxnSp>
        <p:nvCxnSpPr>
          <p:cNvPr id="171" name="Прямая соединительная линия 170"/>
          <p:cNvCxnSpPr>
            <a:stCxn id="161" idx="3"/>
            <a:endCxn id="162" idx="7"/>
          </p:cNvCxnSpPr>
          <p:nvPr/>
        </p:nvCxnSpPr>
        <p:spPr>
          <a:xfrm flipH="1">
            <a:off x="9449910" y="3217348"/>
            <a:ext cx="705510" cy="90148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>
            <a:stCxn id="161" idx="4"/>
            <a:endCxn id="163" idx="0"/>
          </p:cNvCxnSpPr>
          <p:nvPr/>
        </p:nvCxnSpPr>
        <p:spPr>
          <a:xfrm flipH="1">
            <a:off x="10264161" y="3272803"/>
            <a:ext cx="17341" cy="75379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>
            <a:stCxn id="161" idx="5"/>
            <a:endCxn id="164" idx="1"/>
          </p:cNvCxnSpPr>
          <p:nvPr/>
        </p:nvCxnSpPr>
        <p:spPr>
          <a:xfrm>
            <a:off x="10407584" y="3217348"/>
            <a:ext cx="709243" cy="8720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>
            <a:stCxn id="162" idx="4"/>
            <a:endCxn id="165" idx="0"/>
          </p:cNvCxnSpPr>
          <p:nvPr/>
        </p:nvCxnSpPr>
        <p:spPr>
          <a:xfrm flipH="1">
            <a:off x="9115918" y="4485689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>
            <a:stCxn id="162" idx="4"/>
            <a:endCxn id="166" idx="0"/>
          </p:cNvCxnSpPr>
          <p:nvPr/>
        </p:nvCxnSpPr>
        <p:spPr>
          <a:xfrm>
            <a:off x="9311566" y="4485689"/>
            <a:ext cx="266346" cy="57941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flipH="1">
            <a:off x="10033300" y="4442051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>
            <a:stCxn id="163" idx="4"/>
          </p:cNvCxnSpPr>
          <p:nvPr/>
        </p:nvCxnSpPr>
        <p:spPr>
          <a:xfrm>
            <a:off x="10264161" y="4456394"/>
            <a:ext cx="266346" cy="59639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flipH="1">
            <a:off x="11015238" y="4455717"/>
            <a:ext cx="195648" cy="60343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>
            <a:off x="11259856" y="4440998"/>
            <a:ext cx="266346" cy="59639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 flipH="1" flipV="1">
            <a:off x="5976913" y="2125010"/>
            <a:ext cx="1324030" cy="6960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>
            <a:stCxn id="161" idx="0"/>
          </p:cNvCxnSpPr>
          <p:nvPr/>
        </p:nvCxnSpPr>
        <p:spPr>
          <a:xfrm flipH="1" flipV="1">
            <a:off x="5976913" y="2125010"/>
            <a:ext cx="4304589" cy="769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35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97" y="483550"/>
            <a:ext cx="11152912" cy="80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методы решения задач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7" y="1772023"/>
            <a:ext cx="4959927" cy="3768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–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«Граф».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многих математических задач упрощается, если удается использовать графы. Представление данных в виде графа придает им наглядность и простоту. Графом называется конечное множество точек, некоторые из которых соединены линиями.</a:t>
            </a:r>
          </a:p>
        </p:txBody>
      </p:sp>
      <p:pic>
        <p:nvPicPr>
          <p:cNvPr id="7" name="Picture 2" descr="https://papik.pro/uploads/posts/2023-02/1676129040_papik-pro-p-risunok-malchik-dumaet-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1"/>
          <a:stretch/>
        </p:blipFill>
        <p:spPr bwMode="auto">
          <a:xfrm>
            <a:off x="5440513" y="1772023"/>
            <a:ext cx="6751488" cy="50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Айдар, Борис, Владимир и Григорий играли в шахматы. Каждый сыграл с каждым по одной партии. Сколько партий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сыграно?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24415" y="2152037"/>
            <a:ext cx="6155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условию задачи составляется схема, состоящая из линий (рёбер) и точек (вершин).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41288" y="3105834"/>
            <a:ext cx="6155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составим граф с 4 вершинами А, Б, В, Г, обозначенными первыми буквами имён участников игры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99725" y="4299537"/>
            <a:ext cx="6155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количество рёбер этого графа даёт ответ. Для наглядности каждое ребро выделено разными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цветами.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89098" y="2588169"/>
            <a:ext cx="13854" cy="2330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02952" y="2574064"/>
            <a:ext cx="318654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89498" y="2615878"/>
            <a:ext cx="1" cy="230275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89098" y="4918628"/>
            <a:ext cx="320040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89098" y="2574064"/>
            <a:ext cx="3200400" cy="2344564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602952" y="2615878"/>
            <a:ext cx="3148429" cy="230275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295399" y="2444363"/>
            <a:ext cx="581891" cy="3649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426526" y="2446013"/>
            <a:ext cx="581891" cy="3649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25" name="Овал 24"/>
          <p:cNvSpPr/>
          <p:nvPr/>
        </p:nvSpPr>
        <p:spPr>
          <a:xfrm>
            <a:off x="1312005" y="4781380"/>
            <a:ext cx="581891" cy="3649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426526" y="4816073"/>
            <a:ext cx="581891" cy="3649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4276" y="5762616"/>
            <a:ext cx="7558113" cy="474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партий было сыграно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2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шашечном турнире каждый из ребят — Миша, Сережа и Яша — защищал честь своего класса. Один из них учится в 3 «А», другой — в 3 «Б», третий — в 3 «В» классе. Первую партию играл Миша и ученик 3 «А» класса. Вторую партию играл Сережа с учеником 3 «В» класса, а Миша отдыхал. Кто за какой класс играл?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52111" y="2152037"/>
            <a:ext cx="72279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"/>
              </a:rPr>
              <a:t>Так как (по условию) первую партию играл Миша и ученик ЗА класса, Миша — ученик не ЗА класса.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36072" y="2597477"/>
            <a:ext cx="720437" cy="401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22218" y="3409302"/>
            <a:ext cx="720437" cy="401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36072" y="4187826"/>
            <a:ext cx="720437" cy="401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17818" y="2547952"/>
            <a:ext cx="720437" cy="401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«А»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031673" y="3355069"/>
            <a:ext cx="720437" cy="401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«Б»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017818" y="4253095"/>
            <a:ext cx="720437" cy="401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«В»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770086" y="2610778"/>
            <a:ext cx="7227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"/>
              </a:rPr>
              <a:t>Так как вторую партию играл Сережа с учеником ЗВ класса, а Миша отдыхал (по условию), Сережа и Миша — ученики не ЗВ класса.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738255" y="3133606"/>
            <a:ext cx="72279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Open Sans"/>
              </a:rPr>
              <a:t>Так </a:t>
            </a:r>
            <a:r>
              <a:rPr lang="ru-RU" sz="1400" dirty="0">
                <a:latin typeface="Open Sans"/>
              </a:rPr>
              <a:t>как Миша учится не в ЗА и не в ЗВ классе (по доказательству), Миша — ученик ЗБ класса.</a:t>
            </a:r>
            <a:br>
              <a:rPr lang="ru-RU" sz="1400" dirty="0">
                <a:latin typeface="Open Sans"/>
              </a:rPr>
            </a:b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745183" y="3630776"/>
            <a:ext cx="72279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"/>
              </a:rPr>
              <a:t>Так как Миша — ученик ЗБ класса (по доказательству), Сережа и Яша — ученики не ЗБ класса.</a:t>
            </a:r>
            <a:br>
              <a:rPr lang="ru-RU" sz="1400" dirty="0">
                <a:latin typeface="Open Sans"/>
              </a:rPr>
            </a:b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752110" y="4124574"/>
            <a:ext cx="72279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"/>
              </a:rPr>
              <a:t>Так как Сережа — ученик не ЗВ класса (по условию) и не ЗБ класса (по доказательству), Сережа учится в ЗА классе.</a:t>
            </a:r>
            <a:br>
              <a:rPr lang="ru-RU" sz="1400" dirty="0">
                <a:latin typeface="Open Sans"/>
              </a:rPr>
            </a:b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770086" y="4618372"/>
            <a:ext cx="72279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Open Sans"/>
              </a:rPr>
              <a:t>Так как Сережа — ученик ЗА класса (по доказательству), Яша в этом классе не учится.</a:t>
            </a:r>
            <a:br>
              <a:rPr lang="ru-RU" sz="1400" dirty="0">
                <a:latin typeface="Open Sans"/>
              </a:rPr>
            </a:b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770086" y="5123722"/>
            <a:ext cx="7227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333333"/>
                </a:solidFill>
                <a:latin typeface="Open Sans"/>
              </a:rPr>
              <a:t>Так как Яша —  ученик  не  ЗА и  не ЗБ класса, Яша — ученик ЗВ класса.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90420" y="5603965"/>
            <a:ext cx="10811870" cy="683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Сережа играл в шашечном турнире за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«А»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класс, Миша — за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«Б»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класс, </a:t>
            </a:r>
            <a:endParaRPr lang="ru-RU" sz="2000" b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Яша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за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«В»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995055" y="2826327"/>
            <a:ext cx="2022763" cy="13855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925782" y="3645716"/>
            <a:ext cx="2074060" cy="808270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925782" y="2913058"/>
            <a:ext cx="2074060" cy="1376743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25782" y="2748843"/>
            <a:ext cx="2074060" cy="80711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1925782" y="3702539"/>
            <a:ext cx="2074060" cy="585978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874486" y="3561276"/>
            <a:ext cx="1949368" cy="67561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867558" y="2743527"/>
            <a:ext cx="2132284" cy="8853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925782" y="2935006"/>
            <a:ext cx="2074060" cy="1570042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925782" y="4408393"/>
            <a:ext cx="2060205" cy="4559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5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290" y="508475"/>
            <a:ext cx="10723419" cy="1182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just"/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логической задачей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подразумевают задачу на осуществление мыслительного процесса, связанного с использованием понятий, операций над ними, различных логических конструкций.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4289" y="2680265"/>
            <a:ext cx="10723419" cy="94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требуют большого запаса математических </a:t>
            </a:r>
            <a:r>
              <a:rPr lang="ru-RU" sz="2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для их решения можно ограничиться только некоторыми сведениями из арифметики</a:t>
            </a:r>
            <a:r>
              <a:rPr lang="ru-RU" sz="2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6142" y="1840581"/>
            <a:ext cx="4599709" cy="66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логических задач: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4289" y="3791473"/>
            <a:ext cx="10723419" cy="829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почти всегда носят занимательный характер и этим привлекают даже тех, кто не любит математику;</a:t>
            </a:r>
            <a:endParaRPr lang="ru-RU" sz="2400" dirty="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4288" y="4791844"/>
            <a:ext cx="10723419" cy="114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решение развивает логическое мышление, что способствует не только лучшему усвоению математики, но и успешному изучению основ любой другой науки .</a:t>
            </a:r>
          </a:p>
        </p:txBody>
      </p:sp>
    </p:spTree>
    <p:extLst>
      <p:ext uri="{BB962C8B-B14F-4D97-AF65-F5344CB8AC3E}">
        <p14:creationId xmlns:p14="http://schemas.microsoft.com/office/powerpoint/2010/main" val="4164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97" y="483550"/>
            <a:ext cx="11152912" cy="80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методы решения задач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8" y="1551709"/>
            <a:ext cx="5514111" cy="4350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–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«Круги Эйлера».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схема, с помощью которой можно изобразить отношения между подмножествами, для наглядного представления. На диаграммах Эйлера множества изображаются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кругами.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Причём непересекающиеся множества изображены непересекающимися кругами, а подмножества изображены вложенными кругами.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cf4.ppt-online.org/files4/slide/1/1AtoWzSFhGcY0nasvb6l8IZPDkeNBirXLRqM59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8" t="35015" r="46623"/>
          <a:stretch/>
        </p:blipFill>
        <p:spPr bwMode="auto">
          <a:xfrm>
            <a:off x="6677891" y="1551709"/>
            <a:ext cx="4177145" cy="43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35 учеников. Каждый из них пользуется хотя бы одним из видов городского транспорта: метро, автобусом и троллейбусом. Всеми тремя видами транспорта пользуются 6 учеников, метро и автобусом – 15 учеников, метро и троллейбусом – 13 учеников, троллейбусом и автобусом – 9 учеников. Сколько учеников пользуются только одним видом транспорта</a:t>
            </a:r>
          </a:p>
        </p:txBody>
      </p:sp>
      <p:pic>
        <p:nvPicPr>
          <p:cNvPr id="9" name="Picture 2" descr="https://s3.amazonaws.com/media-p.slid.es/uploads/287209/images/6673349/Three-Set-Venn-Diagram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7090" r="11204" b="4477"/>
          <a:stretch/>
        </p:blipFill>
        <p:spPr bwMode="auto">
          <a:xfrm>
            <a:off x="657291" y="2237827"/>
            <a:ext cx="3532909" cy="328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7291" y="22725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1762" y="23288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8552" y="557217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2440" y="350823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13242" y="2741001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15-6=9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36187" y="398860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42562" y="3945428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9-6=3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28066" y="5873689"/>
            <a:ext cx="2981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35 - (9+3+7+6)=10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80181" y="3951191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13-6=7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23914" y="2062742"/>
            <a:ext cx="7607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три круга, все три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пересекаются. 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те, кто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пользуется только метро, 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те, кто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пользуется автобусом,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троллейбусом.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их,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96933" y="2656641"/>
            <a:ext cx="7477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 центре у нас пересечение всех трех множеств, т.е. те, кто пользуется всем тремя видами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транспорта, ставим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туда цифру 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96933" y="3257571"/>
            <a:ext cx="7597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условию: метро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автобусом – 15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6 мы уже поставили в центр, значит остается 15-6 = 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автобусом и метро)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0441" y="3858405"/>
            <a:ext cx="7607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Троллейбусом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автобусом – 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учеников, аналогично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отнимаем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пользуется всеми тремя транспортами: 9-6=3 (автобусом и троллейбусом)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10441" y="4510921"/>
            <a:ext cx="7740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троллейбусом – 13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учеников, отнимаем 6 учеников: 13-6=7 (метро и троллейбусом)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96562" y="5108904"/>
            <a:ext cx="7740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35 учеников. Уберем из общего количества всех кто пользуется двумя видами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и тремя.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ответ задачи.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44785" y="5706887"/>
            <a:ext cx="6502174" cy="644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учеников пользуются только одним видом транспорта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олилиния 27"/>
          <p:cNvSpPr/>
          <p:nvPr/>
        </p:nvSpPr>
        <p:spPr>
          <a:xfrm>
            <a:off x="1789373" y="3161579"/>
            <a:ext cx="927503" cy="872776"/>
          </a:xfrm>
          <a:custGeom>
            <a:avLst/>
            <a:gdLst>
              <a:gd name="connsiteX0" fmla="*/ 469294 w 927503"/>
              <a:gd name="connsiteY0" fmla="*/ 0 h 872776"/>
              <a:gd name="connsiteX1" fmla="*/ 602871 w 927503"/>
              <a:gd name="connsiteY1" fmla="*/ 93927 h 872776"/>
              <a:gd name="connsiteX2" fmla="*/ 927503 w 927503"/>
              <a:gd name="connsiteY2" fmla="*/ 761863 h 872776"/>
              <a:gd name="connsiteX3" fmla="*/ 921781 w 927503"/>
              <a:gd name="connsiteY3" fmla="*/ 858443 h 872776"/>
              <a:gd name="connsiteX4" fmla="*/ 919214 w 927503"/>
              <a:gd name="connsiteY4" fmla="*/ 872776 h 872776"/>
              <a:gd name="connsiteX5" fmla="*/ 829868 w 927503"/>
              <a:gd name="connsiteY5" fmla="*/ 836095 h 872776"/>
              <a:gd name="connsiteX6" fmla="*/ 398443 w 927503"/>
              <a:gd name="connsiteY6" fmla="*/ 761863 h 872776"/>
              <a:gd name="connsiteX7" fmla="*/ 68849 w 927503"/>
              <a:gd name="connsiteY7" fmla="*/ 804331 h 872776"/>
              <a:gd name="connsiteX8" fmla="*/ 3267 w 927503"/>
              <a:gd name="connsiteY8" fmla="*/ 824788 h 872776"/>
              <a:gd name="connsiteX9" fmla="*/ 0 w 927503"/>
              <a:gd name="connsiteY9" fmla="*/ 769657 h 872776"/>
              <a:gd name="connsiteX10" fmla="*/ 324632 w 927503"/>
              <a:gd name="connsiteY10" fmla="*/ 101721 h 872776"/>
              <a:gd name="connsiteX11" fmla="*/ 469294 w 927503"/>
              <a:gd name="connsiteY11" fmla="*/ 0 h 87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503" h="872776">
                <a:moveTo>
                  <a:pt x="469294" y="0"/>
                </a:moveTo>
                <a:lnTo>
                  <a:pt x="602871" y="93927"/>
                </a:lnTo>
                <a:cubicBezTo>
                  <a:pt x="803445" y="264867"/>
                  <a:pt x="927503" y="501018"/>
                  <a:pt x="927503" y="761863"/>
                </a:cubicBezTo>
                <a:cubicBezTo>
                  <a:pt x="927503" y="794469"/>
                  <a:pt x="925565" y="826689"/>
                  <a:pt x="921781" y="858443"/>
                </a:cubicBezTo>
                <a:lnTo>
                  <a:pt x="919214" y="872776"/>
                </a:lnTo>
                <a:lnTo>
                  <a:pt x="829868" y="836095"/>
                </a:lnTo>
                <a:cubicBezTo>
                  <a:pt x="697266" y="788295"/>
                  <a:pt x="551476" y="761863"/>
                  <a:pt x="398443" y="761863"/>
                </a:cubicBezTo>
                <a:cubicBezTo>
                  <a:pt x="283668" y="761863"/>
                  <a:pt x="172968" y="776731"/>
                  <a:pt x="68849" y="804331"/>
                </a:cubicBezTo>
                <a:lnTo>
                  <a:pt x="3267" y="824788"/>
                </a:lnTo>
                <a:lnTo>
                  <a:pt x="0" y="769657"/>
                </a:lnTo>
                <a:cubicBezTo>
                  <a:pt x="0" y="508812"/>
                  <a:pt x="124058" y="272661"/>
                  <a:pt x="324632" y="101721"/>
                </a:cubicBezTo>
                <a:lnTo>
                  <a:pt x="46929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1087741" y="3986368"/>
            <a:ext cx="1159842" cy="881679"/>
          </a:xfrm>
          <a:custGeom>
            <a:avLst/>
            <a:gdLst>
              <a:gd name="connsiteX0" fmla="*/ 704899 w 1159842"/>
              <a:gd name="connsiteY0" fmla="*/ 0 h 881679"/>
              <a:gd name="connsiteX1" fmla="*/ 707354 w 1159842"/>
              <a:gd name="connsiteY1" fmla="*/ 41449 h 881679"/>
              <a:gd name="connsiteX2" fmla="*/ 1026264 w 1159842"/>
              <a:gd name="connsiteY2" fmla="*/ 612805 h 881679"/>
              <a:gd name="connsiteX3" fmla="*/ 1159842 w 1159842"/>
              <a:gd name="connsiteY3" fmla="*/ 706732 h 881679"/>
              <a:gd name="connsiteX4" fmla="*/ 1140468 w 1159842"/>
              <a:gd name="connsiteY4" fmla="*/ 720355 h 881679"/>
              <a:gd name="connsiteX5" fmla="*/ 520771 w 1159842"/>
              <a:gd name="connsiteY5" fmla="*/ 881679 h 881679"/>
              <a:gd name="connsiteX6" fmla="*/ 89346 w 1159842"/>
              <a:gd name="connsiteY6" fmla="*/ 807447 h 881679"/>
              <a:gd name="connsiteX7" fmla="*/ 0 w 1159842"/>
              <a:gd name="connsiteY7" fmla="*/ 770766 h 881679"/>
              <a:gd name="connsiteX8" fmla="*/ 14229 w 1159842"/>
              <a:gd name="connsiteY8" fmla="*/ 691308 h 881679"/>
              <a:gd name="connsiteX9" fmla="*/ 668650 w 1159842"/>
              <a:gd name="connsiteY9" fmla="*/ 11307 h 881679"/>
              <a:gd name="connsiteX10" fmla="*/ 704899 w 1159842"/>
              <a:gd name="connsiteY10" fmla="*/ 0 h 88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9842" h="881679">
                <a:moveTo>
                  <a:pt x="704899" y="0"/>
                </a:moveTo>
                <a:lnTo>
                  <a:pt x="707354" y="41449"/>
                </a:lnTo>
                <a:cubicBezTo>
                  <a:pt x="733842" y="263733"/>
                  <a:pt x="850762" y="463233"/>
                  <a:pt x="1026264" y="612805"/>
                </a:cubicBezTo>
                <a:lnTo>
                  <a:pt x="1159842" y="706732"/>
                </a:lnTo>
                <a:lnTo>
                  <a:pt x="1140468" y="720355"/>
                </a:lnTo>
                <a:cubicBezTo>
                  <a:pt x="963572" y="822207"/>
                  <a:pt x="750321" y="881679"/>
                  <a:pt x="520771" y="881679"/>
                </a:cubicBezTo>
                <a:cubicBezTo>
                  <a:pt x="367738" y="881679"/>
                  <a:pt x="221949" y="855247"/>
                  <a:pt x="89346" y="807447"/>
                </a:cubicBezTo>
                <a:lnTo>
                  <a:pt x="0" y="770766"/>
                </a:lnTo>
                <a:lnTo>
                  <a:pt x="14229" y="691308"/>
                </a:lnTo>
                <a:cubicBezTo>
                  <a:pt x="88051" y="383851"/>
                  <a:pt x="337143" y="130806"/>
                  <a:pt x="668650" y="11307"/>
                </a:cubicBezTo>
                <a:lnTo>
                  <a:pt x="70489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2247583" y="4034356"/>
            <a:ext cx="1045331" cy="841485"/>
          </a:xfrm>
          <a:custGeom>
            <a:avLst/>
            <a:gdLst>
              <a:gd name="connsiteX0" fmla="*/ 461004 w 1045331"/>
              <a:gd name="connsiteY0" fmla="*/ 0 h 841485"/>
              <a:gd name="connsiteX1" fmla="*/ 468545 w 1045331"/>
              <a:gd name="connsiteY1" fmla="*/ 3096 h 841485"/>
              <a:gd name="connsiteX2" fmla="*/ 1042875 w 1045331"/>
              <a:gd name="connsiteY2" fmla="*/ 737111 h 841485"/>
              <a:gd name="connsiteX3" fmla="*/ 1045331 w 1045331"/>
              <a:gd name="connsiteY3" fmla="*/ 778560 h 841485"/>
              <a:gd name="connsiteX4" fmla="*/ 979748 w 1045331"/>
              <a:gd name="connsiteY4" fmla="*/ 799017 h 841485"/>
              <a:gd name="connsiteX5" fmla="*/ 650154 w 1045331"/>
              <a:gd name="connsiteY5" fmla="*/ 841485 h 841485"/>
              <a:gd name="connsiteX6" fmla="*/ 30457 w 1045331"/>
              <a:gd name="connsiteY6" fmla="*/ 680161 h 841485"/>
              <a:gd name="connsiteX7" fmla="*/ 0 w 1045331"/>
              <a:gd name="connsiteY7" fmla="*/ 658744 h 841485"/>
              <a:gd name="connsiteX8" fmla="*/ 144661 w 1045331"/>
              <a:gd name="connsiteY8" fmla="*/ 557023 h 841485"/>
              <a:gd name="connsiteX9" fmla="*/ 446775 w 1045331"/>
              <a:gd name="connsiteY9" fmla="*/ 79458 h 841485"/>
              <a:gd name="connsiteX10" fmla="*/ 461004 w 1045331"/>
              <a:gd name="connsiteY10" fmla="*/ 0 h 84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5331" h="841485">
                <a:moveTo>
                  <a:pt x="461004" y="0"/>
                </a:moveTo>
                <a:lnTo>
                  <a:pt x="468545" y="3096"/>
                </a:lnTo>
                <a:cubicBezTo>
                  <a:pt x="782641" y="148513"/>
                  <a:pt x="1005035" y="419563"/>
                  <a:pt x="1042875" y="737111"/>
                </a:cubicBezTo>
                <a:lnTo>
                  <a:pt x="1045331" y="778560"/>
                </a:lnTo>
                <a:lnTo>
                  <a:pt x="979748" y="799017"/>
                </a:lnTo>
                <a:cubicBezTo>
                  <a:pt x="875629" y="826617"/>
                  <a:pt x="764929" y="841485"/>
                  <a:pt x="650154" y="841485"/>
                </a:cubicBezTo>
                <a:cubicBezTo>
                  <a:pt x="420604" y="841485"/>
                  <a:pt x="207353" y="782013"/>
                  <a:pt x="30457" y="680161"/>
                </a:cubicBezTo>
                <a:lnTo>
                  <a:pt x="0" y="658744"/>
                </a:lnTo>
                <a:lnTo>
                  <a:pt x="144661" y="557023"/>
                </a:lnTo>
                <a:cubicBezTo>
                  <a:pt x="295092" y="428818"/>
                  <a:pt x="402482" y="263932"/>
                  <a:pt x="446775" y="79458"/>
                </a:cubicBezTo>
                <a:lnTo>
                  <a:pt x="46100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500148" y="2978839"/>
            <a:ext cx="1758519" cy="1778295"/>
          </a:xfrm>
          <a:custGeom>
            <a:avLst/>
            <a:gdLst>
              <a:gd name="connsiteX0" fmla="*/ 1108364 w 1758519"/>
              <a:gd name="connsiteY0" fmla="*/ 0 h 1778295"/>
              <a:gd name="connsiteX1" fmla="*/ 1728061 w 1758519"/>
              <a:gd name="connsiteY1" fmla="*/ 161324 h 1778295"/>
              <a:gd name="connsiteX2" fmla="*/ 1758519 w 1758519"/>
              <a:gd name="connsiteY2" fmla="*/ 182741 h 1778295"/>
              <a:gd name="connsiteX3" fmla="*/ 1613857 w 1758519"/>
              <a:gd name="connsiteY3" fmla="*/ 284462 h 1778295"/>
              <a:gd name="connsiteX4" fmla="*/ 1289225 w 1758519"/>
              <a:gd name="connsiteY4" fmla="*/ 952398 h 1778295"/>
              <a:gd name="connsiteX5" fmla="*/ 1292492 w 1758519"/>
              <a:gd name="connsiteY5" fmla="*/ 1007529 h 1778295"/>
              <a:gd name="connsiteX6" fmla="*/ 1256243 w 1758519"/>
              <a:gd name="connsiteY6" fmla="*/ 1018836 h 1778295"/>
              <a:gd name="connsiteX7" fmla="*/ 601822 w 1758519"/>
              <a:gd name="connsiteY7" fmla="*/ 1698837 h 1778295"/>
              <a:gd name="connsiteX8" fmla="*/ 587593 w 1758519"/>
              <a:gd name="connsiteY8" fmla="*/ 1778295 h 1778295"/>
              <a:gd name="connsiteX9" fmla="*/ 580052 w 1758519"/>
              <a:gd name="connsiteY9" fmla="*/ 1775199 h 1778295"/>
              <a:gd name="connsiteX10" fmla="*/ 0 w 1758519"/>
              <a:gd name="connsiteY10" fmla="*/ 944604 h 1778295"/>
              <a:gd name="connsiteX11" fmla="*/ 1108364 w 1758519"/>
              <a:gd name="connsiteY11" fmla="*/ 0 h 177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8519" h="1778295">
                <a:moveTo>
                  <a:pt x="1108364" y="0"/>
                </a:moveTo>
                <a:cubicBezTo>
                  <a:pt x="1337914" y="0"/>
                  <a:pt x="1551165" y="59472"/>
                  <a:pt x="1728061" y="161324"/>
                </a:cubicBezTo>
                <a:lnTo>
                  <a:pt x="1758519" y="182741"/>
                </a:lnTo>
                <a:lnTo>
                  <a:pt x="1613857" y="284462"/>
                </a:lnTo>
                <a:cubicBezTo>
                  <a:pt x="1413283" y="455402"/>
                  <a:pt x="1289225" y="691553"/>
                  <a:pt x="1289225" y="952398"/>
                </a:cubicBezTo>
                <a:lnTo>
                  <a:pt x="1292492" y="1007529"/>
                </a:lnTo>
                <a:lnTo>
                  <a:pt x="1256243" y="1018836"/>
                </a:lnTo>
                <a:cubicBezTo>
                  <a:pt x="924736" y="1138335"/>
                  <a:pt x="675644" y="1391380"/>
                  <a:pt x="601822" y="1698837"/>
                </a:cubicBezTo>
                <a:lnTo>
                  <a:pt x="587593" y="1778295"/>
                </a:lnTo>
                <a:lnTo>
                  <a:pt x="580052" y="1775199"/>
                </a:lnTo>
                <a:cubicBezTo>
                  <a:pt x="234547" y="1615241"/>
                  <a:pt x="0" y="1303266"/>
                  <a:pt x="0" y="944604"/>
                </a:cubicBezTo>
                <a:cubicBezTo>
                  <a:pt x="0" y="422914"/>
                  <a:pt x="496231" y="0"/>
                  <a:pt x="1108364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2258667" y="2986633"/>
            <a:ext cx="1747434" cy="1826283"/>
          </a:xfrm>
          <a:custGeom>
            <a:avLst/>
            <a:gdLst>
              <a:gd name="connsiteX0" fmla="*/ 639070 w 1747434"/>
              <a:gd name="connsiteY0" fmla="*/ 0 h 1826283"/>
              <a:gd name="connsiteX1" fmla="*/ 1747434 w 1747434"/>
              <a:gd name="connsiteY1" fmla="*/ 944604 h 1826283"/>
              <a:gd name="connsiteX2" fmla="*/ 1070495 w 1747434"/>
              <a:gd name="connsiteY2" fmla="*/ 1814976 h 1826283"/>
              <a:gd name="connsiteX3" fmla="*/ 1034247 w 1747434"/>
              <a:gd name="connsiteY3" fmla="*/ 1826283 h 1826283"/>
              <a:gd name="connsiteX4" fmla="*/ 1031791 w 1747434"/>
              <a:gd name="connsiteY4" fmla="*/ 1784834 h 1826283"/>
              <a:gd name="connsiteX5" fmla="*/ 457461 w 1747434"/>
              <a:gd name="connsiteY5" fmla="*/ 1050819 h 1826283"/>
              <a:gd name="connsiteX6" fmla="*/ 449920 w 1747434"/>
              <a:gd name="connsiteY6" fmla="*/ 1047723 h 1826283"/>
              <a:gd name="connsiteX7" fmla="*/ 452487 w 1747434"/>
              <a:gd name="connsiteY7" fmla="*/ 1033390 h 1826283"/>
              <a:gd name="connsiteX8" fmla="*/ 458209 w 1747434"/>
              <a:gd name="connsiteY8" fmla="*/ 936810 h 1826283"/>
              <a:gd name="connsiteX9" fmla="*/ 133577 w 1747434"/>
              <a:gd name="connsiteY9" fmla="*/ 268874 h 1826283"/>
              <a:gd name="connsiteX10" fmla="*/ 0 w 1747434"/>
              <a:gd name="connsiteY10" fmla="*/ 174947 h 1826283"/>
              <a:gd name="connsiteX11" fmla="*/ 19373 w 1747434"/>
              <a:gd name="connsiteY11" fmla="*/ 161324 h 1826283"/>
              <a:gd name="connsiteX12" fmla="*/ 639070 w 1747434"/>
              <a:gd name="connsiteY12" fmla="*/ 0 h 182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7434" h="1826283">
                <a:moveTo>
                  <a:pt x="639070" y="0"/>
                </a:moveTo>
                <a:cubicBezTo>
                  <a:pt x="1251203" y="0"/>
                  <a:pt x="1747434" y="422914"/>
                  <a:pt x="1747434" y="944604"/>
                </a:cubicBezTo>
                <a:cubicBezTo>
                  <a:pt x="1747434" y="1335872"/>
                  <a:pt x="1468304" y="1671578"/>
                  <a:pt x="1070495" y="1814976"/>
                </a:cubicBezTo>
                <a:lnTo>
                  <a:pt x="1034247" y="1826283"/>
                </a:lnTo>
                <a:lnTo>
                  <a:pt x="1031791" y="1784834"/>
                </a:lnTo>
                <a:cubicBezTo>
                  <a:pt x="993951" y="1467286"/>
                  <a:pt x="771557" y="1196236"/>
                  <a:pt x="457461" y="1050819"/>
                </a:cubicBezTo>
                <a:lnTo>
                  <a:pt x="449920" y="1047723"/>
                </a:lnTo>
                <a:lnTo>
                  <a:pt x="452487" y="1033390"/>
                </a:lnTo>
                <a:cubicBezTo>
                  <a:pt x="456271" y="1001636"/>
                  <a:pt x="458209" y="969416"/>
                  <a:pt x="458209" y="936810"/>
                </a:cubicBezTo>
                <a:cubicBezTo>
                  <a:pt x="458209" y="675965"/>
                  <a:pt x="334151" y="439814"/>
                  <a:pt x="133577" y="268874"/>
                </a:cubicBezTo>
                <a:lnTo>
                  <a:pt x="0" y="174947"/>
                </a:lnTo>
                <a:lnTo>
                  <a:pt x="19373" y="161324"/>
                </a:lnTo>
                <a:cubicBezTo>
                  <a:pt x="196269" y="59472"/>
                  <a:pt x="409520" y="0"/>
                  <a:pt x="63907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792640" y="3923443"/>
            <a:ext cx="915947" cy="769657"/>
          </a:xfrm>
          <a:custGeom>
            <a:avLst/>
            <a:gdLst>
              <a:gd name="connsiteX0" fmla="*/ 395176 w 915947"/>
              <a:gd name="connsiteY0" fmla="*/ 0 h 769657"/>
              <a:gd name="connsiteX1" fmla="*/ 826601 w 915947"/>
              <a:gd name="connsiteY1" fmla="*/ 74232 h 769657"/>
              <a:gd name="connsiteX2" fmla="*/ 915947 w 915947"/>
              <a:gd name="connsiteY2" fmla="*/ 110913 h 769657"/>
              <a:gd name="connsiteX3" fmla="*/ 901718 w 915947"/>
              <a:gd name="connsiteY3" fmla="*/ 190371 h 769657"/>
              <a:gd name="connsiteX4" fmla="*/ 599604 w 915947"/>
              <a:gd name="connsiteY4" fmla="*/ 667936 h 769657"/>
              <a:gd name="connsiteX5" fmla="*/ 454943 w 915947"/>
              <a:gd name="connsiteY5" fmla="*/ 769657 h 769657"/>
              <a:gd name="connsiteX6" fmla="*/ 321365 w 915947"/>
              <a:gd name="connsiteY6" fmla="*/ 675730 h 769657"/>
              <a:gd name="connsiteX7" fmla="*/ 2455 w 915947"/>
              <a:gd name="connsiteY7" fmla="*/ 104374 h 769657"/>
              <a:gd name="connsiteX8" fmla="*/ 0 w 915947"/>
              <a:gd name="connsiteY8" fmla="*/ 62925 h 769657"/>
              <a:gd name="connsiteX9" fmla="*/ 65582 w 915947"/>
              <a:gd name="connsiteY9" fmla="*/ 42468 h 769657"/>
              <a:gd name="connsiteX10" fmla="*/ 395176 w 915947"/>
              <a:gd name="connsiteY10" fmla="*/ 0 h 76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947" h="769657">
                <a:moveTo>
                  <a:pt x="395176" y="0"/>
                </a:moveTo>
                <a:cubicBezTo>
                  <a:pt x="548209" y="0"/>
                  <a:pt x="693999" y="26432"/>
                  <a:pt x="826601" y="74232"/>
                </a:cubicBezTo>
                <a:lnTo>
                  <a:pt x="915947" y="110913"/>
                </a:lnTo>
                <a:lnTo>
                  <a:pt x="901718" y="190371"/>
                </a:lnTo>
                <a:cubicBezTo>
                  <a:pt x="857425" y="374845"/>
                  <a:pt x="750035" y="539731"/>
                  <a:pt x="599604" y="667936"/>
                </a:cubicBezTo>
                <a:lnTo>
                  <a:pt x="454943" y="769657"/>
                </a:lnTo>
                <a:lnTo>
                  <a:pt x="321365" y="675730"/>
                </a:lnTo>
                <a:cubicBezTo>
                  <a:pt x="145863" y="526158"/>
                  <a:pt x="28943" y="326658"/>
                  <a:pt x="2455" y="104374"/>
                </a:cubicBezTo>
                <a:lnTo>
                  <a:pt x="0" y="62925"/>
                </a:lnTo>
                <a:lnTo>
                  <a:pt x="65582" y="42468"/>
                </a:lnTo>
                <a:cubicBezTo>
                  <a:pt x="169701" y="14868"/>
                  <a:pt x="280401" y="0"/>
                  <a:pt x="395176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079451" y="4693100"/>
            <a:ext cx="2216728" cy="1119551"/>
          </a:xfrm>
          <a:custGeom>
            <a:avLst/>
            <a:gdLst>
              <a:gd name="connsiteX0" fmla="*/ 1168131 w 2216728"/>
              <a:gd name="connsiteY0" fmla="*/ 0 h 1119551"/>
              <a:gd name="connsiteX1" fmla="*/ 1198588 w 2216728"/>
              <a:gd name="connsiteY1" fmla="*/ 21417 h 1119551"/>
              <a:gd name="connsiteX2" fmla="*/ 1818285 w 2216728"/>
              <a:gd name="connsiteY2" fmla="*/ 182741 h 1119551"/>
              <a:gd name="connsiteX3" fmla="*/ 2147879 w 2216728"/>
              <a:gd name="connsiteY3" fmla="*/ 140273 h 1119551"/>
              <a:gd name="connsiteX4" fmla="*/ 2213462 w 2216728"/>
              <a:gd name="connsiteY4" fmla="*/ 119816 h 1119551"/>
              <a:gd name="connsiteX5" fmla="*/ 2216728 w 2216728"/>
              <a:gd name="connsiteY5" fmla="*/ 174947 h 1119551"/>
              <a:gd name="connsiteX6" fmla="*/ 1108364 w 2216728"/>
              <a:gd name="connsiteY6" fmla="*/ 1119551 h 1119551"/>
              <a:gd name="connsiteX7" fmla="*/ 0 w 2216728"/>
              <a:gd name="connsiteY7" fmla="*/ 174947 h 1119551"/>
              <a:gd name="connsiteX8" fmla="*/ 5722 w 2216728"/>
              <a:gd name="connsiteY8" fmla="*/ 78367 h 1119551"/>
              <a:gd name="connsiteX9" fmla="*/ 8289 w 2216728"/>
              <a:gd name="connsiteY9" fmla="*/ 64034 h 1119551"/>
              <a:gd name="connsiteX10" fmla="*/ 97635 w 2216728"/>
              <a:gd name="connsiteY10" fmla="*/ 100715 h 1119551"/>
              <a:gd name="connsiteX11" fmla="*/ 529060 w 2216728"/>
              <a:gd name="connsiteY11" fmla="*/ 174947 h 1119551"/>
              <a:gd name="connsiteX12" fmla="*/ 1148757 w 2216728"/>
              <a:gd name="connsiteY12" fmla="*/ 13623 h 1119551"/>
              <a:gd name="connsiteX13" fmla="*/ 1168131 w 2216728"/>
              <a:gd name="connsiteY13" fmla="*/ 0 h 111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16728" h="1119551">
                <a:moveTo>
                  <a:pt x="1168131" y="0"/>
                </a:moveTo>
                <a:lnTo>
                  <a:pt x="1198588" y="21417"/>
                </a:lnTo>
                <a:cubicBezTo>
                  <a:pt x="1375484" y="123269"/>
                  <a:pt x="1588735" y="182741"/>
                  <a:pt x="1818285" y="182741"/>
                </a:cubicBezTo>
                <a:cubicBezTo>
                  <a:pt x="1933060" y="182741"/>
                  <a:pt x="2043760" y="167873"/>
                  <a:pt x="2147879" y="140273"/>
                </a:cubicBezTo>
                <a:lnTo>
                  <a:pt x="2213462" y="119816"/>
                </a:lnTo>
                <a:lnTo>
                  <a:pt x="2216728" y="174947"/>
                </a:lnTo>
                <a:cubicBezTo>
                  <a:pt x="2216728" y="696637"/>
                  <a:pt x="1720497" y="1119551"/>
                  <a:pt x="1108364" y="1119551"/>
                </a:cubicBezTo>
                <a:cubicBezTo>
                  <a:pt x="496231" y="1119551"/>
                  <a:pt x="0" y="696637"/>
                  <a:pt x="0" y="174947"/>
                </a:cubicBezTo>
                <a:cubicBezTo>
                  <a:pt x="0" y="142342"/>
                  <a:pt x="1939" y="110122"/>
                  <a:pt x="5722" y="78367"/>
                </a:cubicBezTo>
                <a:lnTo>
                  <a:pt x="8289" y="64034"/>
                </a:lnTo>
                <a:lnTo>
                  <a:pt x="97635" y="100715"/>
                </a:lnTo>
                <a:cubicBezTo>
                  <a:pt x="230238" y="148515"/>
                  <a:pt x="376027" y="174947"/>
                  <a:pt x="529060" y="174947"/>
                </a:cubicBezTo>
                <a:cubicBezTo>
                  <a:pt x="758610" y="174947"/>
                  <a:pt x="971861" y="115475"/>
                  <a:pt x="1148757" y="13623"/>
                </a:cubicBezTo>
                <a:lnTo>
                  <a:pt x="116813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590799" cy="64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класс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706347"/>
            <a:ext cx="11582400" cy="125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многодетной семье дети любят фрукты. Яблоки любят 7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абрикосы – 6 детей, виноград – 5, яблоки и абрикосы –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яблоки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виноград – 3, абрикосы и виноград – 2. И только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любит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абрикосы, яблоки и виноград. Сколько детей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148" y="28712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1275" y="285740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2575" y="58204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54" y="399691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16499" y="3591477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4-1=3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8704" y="444884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3-1=2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71111" y="4448848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2-1=1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0842" y="3520564"/>
            <a:ext cx="150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6-3-1-1=1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3144" y="5030500"/>
            <a:ext cx="16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5-2-1-1=1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6101" y="2028893"/>
            <a:ext cx="7882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три круга, все три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пересекаются. 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те, кто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яблоки 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те, кто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абрикосы.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те, кто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виноград.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17185" y="2603326"/>
            <a:ext cx="7871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ребенок любит все фрукты , 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он является общим пересечением для всех трех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кругов. Найдем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детей которые  любят 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яблоки и абрикосы , отнимаем от их кол-ва  ребенка который любит все фрукты  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17185" y="3462468"/>
            <a:ext cx="78977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аналогично , находим тех кто любит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яблоки,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30534" y="3821788"/>
            <a:ext cx="7871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Абрикосы и виноград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992245" y="4148659"/>
            <a:ext cx="7858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, найдем детей которые любят исключительно один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фрукт. Учтем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круге общее число людей которые любят определенный фрукт 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т.е. яблоки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 абрикосы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 виноград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017183" y="4932821"/>
            <a:ext cx="7884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яблоки любит   7 - 1 - 2 - 3 = 1 ч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006101" y="5299520"/>
            <a:ext cx="76740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 абрикосы    любит  6 - 3 - 1 - 1 = 1 ч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030534" y="5676955"/>
            <a:ext cx="76740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виноград любит  5 - 2 - 1  - 1 = 1 ч  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12349" y="2166483"/>
            <a:ext cx="3740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+ 1 + 1 + 3 +1 + 2 + 1  = 6 + 4 = 10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992245" y="6055537"/>
            <a:ext cx="76740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итогу складываем все числа которые есть  на диаграмме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85958" y="6109780"/>
            <a:ext cx="3606287" cy="644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детей в семье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0376" y="3588354"/>
            <a:ext cx="123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7-1-2-3=1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1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5" grpId="0"/>
      <p:bldP spid="16" grpId="0"/>
      <p:bldP spid="17" grpId="0"/>
      <p:bldP spid="18" grpId="0"/>
      <p:bldP spid="30" grpId="0"/>
      <p:bldP spid="31" grpId="0"/>
      <p:bldP spid="8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3" grpId="0"/>
      <p:bldP spid="44" grpId="0"/>
      <p:bldP spid="45" grpId="0" animBg="1"/>
      <p:bldP spid="3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1491" y="554182"/>
            <a:ext cx="9642764" cy="5043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 в начальной школе, </a:t>
            </a:r>
            <a:r>
              <a:rPr lang="ru-RU" sz="32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поданные в увлекательной форме, вносят эмоциональный момент в </a:t>
            </a:r>
            <a:r>
              <a:rPr lang="ru-RU" sz="32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32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занятия. </a:t>
            </a:r>
            <a:r>
              <a:rPr lang="ru-RU" sz="32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32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мобилизации всех накопленных знаний, приучают к поискам своеобразных, не шаблонных способов решения, обогащают искусство решения красивыми примерами, заставляют восхищаться силой </a:t>
            </a:r>
            <a:r>
              <a:rPr lang="ru-RU" sz="3200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разума.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9236" y="2008909"/>
            <a:ext cx="8742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" y="401782"/>
            <a:ext cx="10958945" cy="153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just"/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обучения поисковой деятельности при решении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логических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навыки решения логических задач, речь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идёт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отработке определённых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умений: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9709" y="2292928"/>
            <a:ext cx="2951018" cy="1066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понимать задачу, выделять главные (опорные) слова;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1054" y="2320635"/>
            <a:ext cx="2951018" cy="103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выявлять условие и вопрос, известное и неизвестное в задаче;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72399" y="2289464"/>
            <a:ext cx="3740727" cy="2396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находить связь между данным и искомым, то есть проводить анализ текста задачи, результатом которого является выбор арифметического действия или логической операции для решения нестандартной задачи;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9709" y="3657601"/>
            <a:ext cx="2951018" cy="102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проводить дополнительную работу над задачей;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1054" y="3633355"/>
            <a:ext cx="2951018" cy="1052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записывать ход решения и ответ задачи;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709" y="4959929"/>
            <a:ext cx="10723417" cy="95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отбирать полезную информацию, содержащуюся в самой задаче, в процессе её решения, систематизировать эту информацию, соотнося с уже имеющимися знаниями.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424545" y="1939637"/>
            <a:ext cx="1" cy="349827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40727" y="2840180"/>
            <a:ext cx="54032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232072" y="2867887"/>
            <a:ext cx="54032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232072" y="4159828"/>
            <a:ext cx="54032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740726" y="4149438"/>
            <a:ext cx="54032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79963" y="4639541"/>
            <a:ext cx="1" cy="349827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290" y="556965"/>
            <a:ext cx="10723419" cy="4957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just"/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решении логических задач 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ставим 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цели: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формирование и развитие мыслительных операций: анализа и синтеза; сравнения, аналогии, обобщения и т.д.;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развитие качеств творческой личности: это познавательной активности, усидчивости, упорства в достижения цели, самостоятельности;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подготовка учащихся к творческой 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(усвоение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знаний, способов действий, умение переносить знания и способы действий в незнакомые ситуации и видеть новые функции объекта).</a:t>
            </a:r>
          </a:p>
        </p:txBody>
      </p:sp>
    </p:spTree>
    <p:extLst>
      <p:ext uri="{BB962C8B-B14F-4D97-AF65-F5344CB8AC3E}">
        <p14:creationId xmlns:p14="http://schemas.microsoft.com/office/powerpoint/2010/main" val="42919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290" y="556965"/>
            <a:ext cx="10723419" cy="4957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just">
              <a:spcAft>
                <a:spcPts val="0"/>
              </a:spcAft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мастер - классе мы предлагаем рассмотреть различные способы 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 </a:t>
            </a:r>
            <a:r>
              <a:rPr lang="ru-RU" sz="2800" b="1" u="sng" dirty="0">
                <a:solidFill>
                  <a:srgbClr val="0088B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логических задач</a:t>
            </a:r>
            <a:r>
              <a:rPr lang="ru-RU" sz="2800" b="1" dirty="0">
                <a:solidFill>
                  <a:srgbClr val="0088B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используемые в начальной школе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Приводим  несколько разнообразных приемов, каждый из них имеет свою область применения.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Подробное знакомство с ними позволит сделать выбор, в каких случаях удобнее использовать тот или другой 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решения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Данный мастер – класс  поможет учителям 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начальных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классов 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решать логические задачи на уроке и в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 над развитием ранней детской одарённости, при подготовке учащихся к олимпиадам различного уровня по математике и 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логике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68018_171-p-fon-dlya-prezentatsii-po-matematike-2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4753" r="37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598" y="598529"/>
            <a:ext cx="10723419" cy="1756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just">
              <a:spcAft>
                <a:spcPts val="0"/>
              </a:spcAft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уроках математики, при подготовке учеников к олимпиадам в начальной школе мы знакомим учащихся с общими 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способами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решения однотипных логических задач. 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Таких способов несколько. Предлагаем их рассмотреть:</a:t>
            </a:r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6a107ffba253166029c8ef110dbb98b305a5c538-1059793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58" y="2583005"/>
            <a:ext cx="4305588" cy="34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4549</Words>
  <Application>Microsoft Office PowerPoint</Application>
  <PresentationFormat>Широкоэкранный</PresentationFormat>
  <Paragraphs>564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Зарина</dc:creator>
  <cp:lastModifiedBy>Зарина</cp:lastModifiedBy>
  <cp:revision>174</cp:revision>
  <dcterms:created xsi:type="dcterms:W3CDTF">2023-09-23T13:58:51Z</dcterms:created>
  <dcterms:modified xsi:type="dcterms:W3CDTF">2023-10-02T14:41:22Z</dcterms:modified>
</cp:coreProperties>
</file>