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75" r:id="rId2"/>
    <p:sldId id="276" r:id="rId3"/>
    <p:sldId id="277" r:id="rId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1176" y="3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DFC25E-FFDF-4167-872A-18F9014153BF}" type="datetimeFigureOut">
              <a:rPr lang="ru-RU" smtClean="0"/>
              <a:t>08.11.2023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EFFF68-F167-4ABF-AD84-C5CF549E2DD3}" type="slidenum">
              <a:rPr lang="ru-RU" smtClean="0"/>
              <a:t>‹#›</a:t>
            </a:fld>
            <a:endParaRPr lang="ru-RU"/>
          </a:p>
        </p:txBody>
      </p:sp>
    </p:spTree>
    <p:extLst>
      <p:ext uri="{BB962C8B-B14F-4D97-AF65-F5344CB8AC3E}">
        <p14:creationId xmlns:p14="http://schemas.microsoft.com/office/powerpoint/2010/main" val="3263255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08.11.2023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08.11.2023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08.11.2023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08.11.2023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08.11.2023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08.11.2023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08.11.2023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7" y="4977172"/>
            <a:ext cx="836986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bg1"/>
                </a:solidFill>
                <a:latin typeface="Arial" pitchFamily="34" charset="0"/>
                <a:cs typeface="Arial" pitchFamily="34" charset="0"/>
              </a:rPr>
              <a:t>Апталықтың мақсаты: </a:t>
            </a:r>
          </a:p>
        </p:txBody>
      </p:sp>
      <p:sp>
        <p:nvSpPr>
          <p:cNvPr id="2" name="Прямоугольник 1"/>
          <p:cNvSpPr/>
          <p:nvPr/>
        </p:nvSpPr>
        <p:spPr>
          <a:xfrm>
            <a:off x="395536" y="5576466"/>
            <a:ext cx="8369867" cy="646331"/>
          </a:xfrm>
          <a:prstGeom prst="rect">
            <a:avLst/>
          </a:prstGeom>
        </p:spPr>
        <p:txBody>
          <a:bodyPr wrap="square">
            <a:spAutoFit/>
          </a:bodyPr>
          <a:lstStyle/>
          <a:p>
            <a:pPr algn="just"/>
            <a:r>
              <a:rPr lang="ru-RU" dirty="0" smtClean="0">
                <a:solidFill>
                  <a:srgbClr val="0070C0"/>
                </a:solidFill>
                <a:latin typeface="Arial" pitchFamily="34" charset="0"/>
                <a:cs typeface="Arial" pitchFamily="34" charset="0"/>
              </a:rPr>
              <a:t>	</a:t>
            </a:r>
            <a:r>
              <a:rPr lang="ru-RU" dirty="0" err="1" smtClean="0">
                <a:solidFill>
                  <a:srgbClr val="0070C0"/>
                </a:solidFill>
                <a:latin typeface="Arial" pitchFamily="34" charset="0"/>
                <a:cs typeface="Arial" pitchFamily="34" charset="0"/>
              </a:rPr>
              <a:t>Мұғалімдердің</a:t>
            </a:r>
            <a:r>
              <a:rPr lang="ru-RU" dirty="0" smtClean="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кәсіби</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шеберлігін</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жетілдіру</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арқылы</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оқушылардың</a:t>
            </a:r>
            <a:r>
              <a:rPr lang="ru-RU" dirty="0">
                <a:solidFill>
                  <a:srgbClr val="0070C0"/>
                </a:solidFill>
                <a:latin typeface="Arial" pitchFamily="34" charset="0"/>
                <a:cs typeface="Arial" pitchFamily="34" charset="0"/>
              </a:rPr>
              <a:t> тарихи </a:t>
            </a:r>
            <a:r>
              <a:rPr lang="ru-RU" dirty="0" err="1">
                <a:solidFill>
                  <a:srgbClr val="0070C0"/>
                </a:solidFill>
                <a:latin typeface="Arial" pitchFamily="34" charset="0"/>
                <a:cs typeface="Arial" pitchFamily="34" charset="0"/>
              </a:rPr>
              <a:t>мәдениетін</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патриоттық</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тәрбие</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дағдыларын</a:t>
            </a:r>
            <a:r>
              <a:rPr lang="ru-RU" dirty="0">
                <a:solidFill>
                  <a:srgbClr val="0070C0"/>
                </a:solidFill>
                <a:latin typeface="Arial" pitchFamily="34" charset="0"/>
                <a:cs typeface="Arial" pitchFamily="34" charset="0"/>
              </a:rPr>
              <a:t> </a:t>
            </a:r>
            <a:r>
              <a:rPr lang="ru-RU" dirty="0" err="1">
                <a:solidFill>
                  <a:srgbClr val="0070C0"/>
                </a:solidFill>
                <a:latin typeface="Arial" pitchFamily="34" charset="0"/>
                <a:cs typeface="Arial" pitchFamily="34" charset="0"/>
              </a:rPr>
              <a:t>қалыптастыру</a:t>
            </a:r>
            <a:r>
              <a:rPr lang="ru-RU" dirty="0">
                <a:solidFill>
                  <a:srgbClr val="0070C0"/>
                </a:solidFill>
                <a:latin typeface="Arial" pitchFamily="34" charset="0"/>
                <a:cs typeface="Arial" pitchFamily="34" charset="0"/>
              </a:rPr>
              <a:t>. </a:t>
            </a:r>
          </a:p>
        </p:txBody>
      </p:sp>
      <p:pic>
        <p:nvPicPr>
          <p:cNvPr id="1026" name="Picture 2" descr="C:\Users\Svetlana\Downloads\тарих толкындана в с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188640"/>
            <a:ext cx="8369867"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561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авнобедренный треугольник 2"/>
          <p:cNvSpPr/>
          <p:nvPr/>
        </p:nvSpPr>
        <p:spPr>
          <a:xfrm rot="16200000">
            <a:off x="8002099" y="3248980"/>
            <a:ext cx="1008112" cy="1224136"/>
          </a:xfrm>
          <a:prstGeom prst="triangl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5">
                  <a:lumMod val="60000"/>
                  <a:lumOff val="40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89332"/>
            <a:ext cx="914400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9512" y="188640"/>
            <a:ext cx="8496944" cy="1569660"/>
          </a:xfrm>
          <a:prstGeom prst="rect">
            <a:avLst/>
          </a:prstGeom>
        </p:spPr>
        <p:txBody>
          <a:bodyPr wrap="square">
            <a:spAutoFit/>
          </a:bodyPr>
          <a:lstStyle/>
          <a:p>
            <a:pPr algn="ctr"/>
            <a:r>
              <a:rPr lang="kk-KZ" sz="1200" b="1" dirty="0">
                <a:solidFill>
                  <a:srgbClr val="0070C0"/>
                </a:solidFill>
                <a:latin typeface="Arial" pitchFamily="34" charset="0"/>
                <a:cs typeface="Arial" pitchFamily="34" charset="0"/>
              </a:rPr>
              <a:t>«ТАРИХ ТОЛҚЫНЫНДА»</a:t>
            </a:r>
            <a:endParaRPr lang="ru-RU" sz="1200" dirty="0">
              <a:solidFill>
                <a:srgbClr val="0070C0"/>
              </a:solidFill>
              <a:latin typeface="Arial" pitchFamily="34" charset="0"/>
              <a:cs typeface="Arial" pitchFamily="34" charset="0"/>
            </a:endParaRPr>
          </a:p>
          <a:p>
            <a:pPr algn="ctr"/>
            <a:r>
              <a:rPr lang="kk-KZ" sz="1200" b="1" dirty="0">
                <a:solidFill>
                  <a:srgbClr val="0070C0"/>
                </a:solidFill>
                <a:latin typeface="Arial" pitchFamily="34" charset="0"/>
                <a:cs typeface="Arial" pitchFamily="34" charset="0"/>
              </a:rPr>
              <a:t>тарихи сауаттылық апталығының І күні</a:t>
            </a:r>
            <a:endParaRPr lang="ru-RU" sz="1200" dirty="0">
              <a:solidFill>
                <a:srgbClr val="0070C0"/>
              </a:solidFill>
              <a:latin typeface="Arial" pitchFamily="34" charset="0"/>
              <a:cs typeface="Arial" pitchFamily="34" charset="0"/>
            </a:endParaRPr>
          </a:p>
          <a:p>
            <a:pPr algn="ctr"/>
            <a:r>
              <a:rPr lang="kk-KZ" sz="1200" b="1" dirty="0">
                <a:solidFill>
                  <a:srgbClr val="0070C0"/>
                </a:solidFill>
                <a:latin typeface="Arial" pitchFamily="34" charset="0"/>
                <a:cs typeface="Arial" pitchFamily="34" charset="0"/>
              </a:rPr>
              <a:t> </a:t>
            </a:r>
            <a:endParaRPr lang="ru-RU" sz="1200" dirty="0">
              <a:solidFill>
                <a:srgbClr val="0070C0"/>
              </a:solidFill>
              <a:latin typeface="Arial" pitchFamily="34" charset="0"/>
              <a:cs typeface="Arial" pitchFamily="34" charset="0"/>
            </a:endParaRPr>
          </a:p>
          <a:p>
            <a:pPr algn="just"/>
            <a:r>
              <a:rPr lang="kk-KZ" sz="1200" dirty="0" smtClean="0">
                <a:latin typeface="Arial" pitchFamily="34" charset="0"/>
                <a:cs typeface="Arial" pitchFamily="34" charset="0"/>
              </a:rPr>
              <a:t>	</a:t>
            </a:r>
            <a:r>
              <a:rPr lang="kk-KZ" sz="1200" b="1" dirty="0" smtClean="0">
                <a:solidFill>
                  <a:srgbClr val="0070C0"/>
                </a:solidFill>
                <a:latin typeface="Arial" pitchFamily="34" charset="0"/>
                <a:cs typeface="Arial" pitchFamily="34" charset="0"/>
              </a:rPr>
              <a:t>2023 </a:t>
            </a:r>
            <a:r>
              <a:rPr lang="kk-KZ" sz="1200" b="1" dirty="0">
                <a:solidFill>
                  <a:srgbClr val="0070C0"/>
                </a:solidFill>
                <a:latin typeface="Arial" pitchFamily="34" charset="0"/>
                <a:cs typeface="Arial" pitchFamily="34" charset="0"/>
              </a:rPr>
              <a:t>жылғы </a:t>
            </a:r>
            <a:r>
              <a:rPr lang="kk-KZ" sz="1200" b="1" dirty="0" smtClean="0">
                <a:solidFill>
                  <a:srgbClr val="0070C0"/>
                </a:solidFill>
                <a:latin typeface="Arial" pitchFamily="34" charset="0"/>
                <a:cs typeface="Arial" pitchFamily="34" charset="0"/>
              </a:rPr>
              <a:t>4 </a:t>
            </a:r>
            <a:r>
              <a:rPr lang="kk-KZ" sz="1200" b="1" dirty="0">
                <a:solidFill>
                  <a:srgbClr val="0070C0"/>
                </a:solidFill>
                <a:latin typeface="Arial" pitchFamily="34" charset="0"/>
                <a:cs typeface="Arial" pitchFamily="34" charset="0"/>
              </a:rPr>
              <a:t>желтоқсанда </a:t>
            </a:r>
            <a:r>
              <a:rPr lang="kk-KZ" sz="1200" dirty="0">
                <a:solidFill>
                  <a:srgbClr val="002060"/>
                </a:solidFill>
                <a:latin typeface="Arial" pitchFamily="34" charset="0"/>
                <a:cs typeface="Arial" pitchFamily="34" charset="0"/>
              </a:rPr>
              <a:t>Тарихи сауаттылық апталығы шеңберінде: апталықтың ашылуына арналған линейка, </a:t>
            </a:r>
            <a:r>
              <a:rPr lang="kk-KZ" sz="1200" dirty="0" smtClean="0">
                <a:solidFill>
                  <a:srgbClr val="002060"/>
                </a:solidFill>
                <a:latin typeface="Arial" pitchFamily="34" charset="0"/>
                <a:cs typeface="Arial" pitchFamily="34" charset="0"/>
              </a:rPr>
              <a:t>«Қазақстан </a:t>
            </a:r>
            <a:r>
              <a:rPr lang="kk-KZ" sz="1200" dirty="0">
                <a:solidFill>
                  <a:srgbClr val="002060"/>
                </a:solidFill>
                <a:latin typeface="Arial" pitchFamily="34" charset="0"/>
                <a:cs typeface="Arial" pitchFamily="34" charset="0"/>
              </a:rPr>
              <a:t>Тәуелсіздігінің басты белгілеріне 30 жыл толды», Мемлекеттік рәміздерді жасау жөніндегі зерттеу авторлардың алдында тұрған міндет – мемлекеттік рәміздер эстетикалық талаптарға сай ғана емес, сонымен бірге тарихи, саяси, тіпті экономикалық символизмді де қамтуы тиіс</a:t>
            </a:r>
            <a:r>
              <a:rPr lang="kk-KZ" sz="1200" dirty="0" smtClean="0">
                <a:solidFill>
                  <a:srgbClr val="002060"/>
                </a:solidFill>
                <a:latin typeface="Arial" pitchFamily="34" charset="0"/>
                <a:cs typeface="Arial" pitchFamily="34" charset="0"/>
              </a:rPr>
              <a:t>. «</a:t>
            </a:r>
            <a:r>
              <a:rPr lang="kk-KZ" sz="1200" dirty="0">
                <a:solidFill>
                  <a:srgbClr val="002060"/>
                </a:solidFill>
                <a:latin typeface="Arial" pitchFamily="34" charset="0"/>
                <a:cs typeface="Arial" pitchFamily="34" charset="0"/>
              </a:rPr>
              <a:t>Мен бәрін білгім келеді!» викторина  өткізіледі.</a:t>
            </a:r>
            <a:endParaRPr lang="ru-RU" sz="1200" dirty="0">
              <a:solidFill>
                <a:srgbClr val="002060"/>
              </a:solidFill>
              <a:latin typeface="Arial" pitchFamily="34" charset="0"/>
              <a:cs typeface="Arial" pitchFamily="34" charset="0"/>
            </a:endParaRPr>
          </a:p>
        </p:txBody>
      </p:sp>
      <p:sp>
        <p:nvSpPr>
          <p:cNvPr id="6" name="Прямоугольник 5"/>
          <p:cNvSpPr/>
          <p:nvPr/>
        </p:nvSpPr>
        <p:spPr>
          <a:xfrm>
            <a:off x="179511" y="1802875"/>
            <a:ext cx="8496945" cy="1631216"/>
          </a:xfrm>
          <a:prstGeom prst="rect">
            <a:avLst/>
          </a:prstGeom>
        </p:spPr>
        <p:txBody>
          <a:bodyPr wrap="square">
            <a:spAutoFit/>
          </a:bodyPr>
          <a:lstStyle/>
          <a:p>
            <a:pPr algn="ctr"/>
            <a:r>
              <a:rPr lang="kk-KZ" sz="1200" b="1" dirty="0">
                <a:solidFill>
                  <a:srgbClr val="0070C0"/>
                </a:solidFill>
                <a:latin typeface="Arial" pitchFamily="34" charset="0"/>
                <a:cs typeface="Arial" pitchFamily="34" charset="0"/>
              </a:rPr>
              <a:t>«ТАРИХ ТОЛҚЫНЫНДА»</a:t>
            </a:r>
            <a:endParaRPr lang="ru-RU" sz="1200" dirty="0">
              <a:solidFill>
                <a:srgbClr val="0070C0"/>
              </a:solidFill>
              <a:latin typeface="Arial" pitchFamily="34" charset="0"/>
              <a:cs typeface="Arial" pitchFamily="34" charset="0"/>
            </a:endParaRPr>
          </a:p>
          <a:p>
            <a:pPr algn="ctr"/>
            <a:r>
              <a:rPr lang="kk-KZ" sz="1200" b="1" dirty="0">
                <a:solidFill>
                  <a:srgbClr val="0070C0"/>
                </a:solidFill>
                <a:latin typeface="Arial" pitchFamily="34" charset="0"/>
                <a:cs typeface="Arial" pitchFamily="34" charset="0"/>
              </a:rPr>
              <a:t>тарихи сауаттылық апталығының ІІ күні </a:t>
            </a:r>
            <a:endParaRPr lang="ru-RU" sz="1200" dirty="0">
              <a:solidFill>
                <a:srgbClr val="0070C0"/>
              </a:solidFill>
              <a:latin typeface="Arial" pitchFamily="34" charset="0"/>
              <a:cs typeface="Arial" pitchFamily="34" charset="0"/>
            </a:endParaRPr>
          </a:p>
          <a:p>
            <a:r>
              <a:rPr lang="kk-KZ" sz="1200" b="1" dirty="0">
                <a:solidFill>
                  <a:srgbClr val="0070C0"/>
                </a:solidFill>
                <a:latin typeface="Arial" pitchFamily="34" charset="0"/>
                <a:cs typeface="Arial" pitchFamily="34" charset="0"/>
              </a:rPr>
              <a:t> </a:t>
            </a:r>
            <a:endParaRPr lang="ru-RU" sz="1200" dirty="0">
              <a:solidFill>
                <a:srgbClr val="0070C0"/>
              </a:solidFill>
              <a:latin typeface="Arial" pitchFamily="34" charset="0"/>
              <a:cs typeface="Arial" pitchFamily="34" charset="0"/>
            </a:endParaRPr>
          </a:p>
          <a:p>
            <a:pPr algn="just"/>
            <a:r>
              <a:rPr lang="kk-KZ" sz="1200" b="1" dirty="0">
                <a:latin typeface="Arial" pitchFamily="34" charset="0"/>
                <a:cs typeface="Arial" pitchFamily="34" charset="0"/>
              </a:rPr>
              <a:t> </a:t>
            </a:r>
            <a:r>
              <a:rPr lang="ru-RU" sz="1200" dirty="0">
                <a:latin typeface="Arial" pitchFamily="34" charset="0"/>
                <a:cs typeface="Arial" pitchFamily="34" charset="0"/>
              </a:rPr>
              <a:t>	</a:t>
            </a:r>
            <a:r>
              <a:rPr lang="kk-KZ" sz="1200" b="1" dirty="0" smtClean="0">
                <a:solidFill>
                  <a:srgbClr val="0070C0"/>
                </a:solidFill>
                <a:latin typeface="Arial" pitchFamily="34" charset="0"/>
                <a:cs typeface="Arial" pitchFamily="34" charset="0"/>
              </a:rPr>
              <a:t>2023 </a:t>
            </a:r>
            <a:r>
              <a:rPr lang="kk-KZ" sz="1200" b="1" dirty="0">
                <a:solidFill>
                  <a:srgbClr val="0070C0"/>
                </a:solidFill>
                <a:latin typeface="Arial" pitchFamily="34" charset="0"/>
                <a:cs typeface="Arial" pitchFamily="34" charset="0"/>
              </a:rPr>
              <a:t>жылғы </a:t>
            </a:r>
            <a:r>
              <a:rPr lang="kk-KZ" sz="1200" b="1" dirty="0" smtClean="0">
                <a:solidFill>
                  <a:srgbClr val="0070C0"/>
                </a:solidFill>
                <a:latin typeface="Arial" pitchFamily="34" charset="0"/>
                <a:cs typeface="Arial" pitchFamily="34" charset="0"/>
              </a:rPr>
              <a:t>5 </a:t>
            </a:r>
            <a:r>
              <a:rPr lang="kk-KZ" sz="1200" b="1" dirty="0">
                <a:solidFill>
                  <a:srgbClr val="0070C0"/>
                </a:solidFill>
                <a:latin typeface="Arial" pitchFamily="34" charset="0"/>
                <a:cs typeface="Arial" pitchFamily="34" charset="0"/>
              </a:rPr>
              <a:t>желтоқсанда </a:t>
            </a:r>
            <a:r>
              <a:rPr lang="kk-KZ" sz="1200" dirty="0">
                <a:solidFill>
                  <a:srgbClr val="002060"/>
                </a:solidFill>
                <a:latin typeface="Arial" pitchFamily="34" charset="0"/>
                <a:cs typeface="Arial" pitchFamily="34" charset="0"/>
              </a:rPr>
              <a:t>Тарихи сауаттылық апталығы аясында «Менің өлкемнің тарихы» зияткерлік ойыны (Өлкетану оқулығының материалдары бойынша), «Менің Қазақстанымды гүлдет!», әлем халықтарының ертегілерін сахналау, «Қазақстан кеше, бүгін, ертең» дөңгелек үстелі, «Өнегелі өмір» жобасы аясында табысты тарихшылармен кездесу ұйымдастырылады.</a:t>
            </a:r>
            <a:endParaRPr lang="ru-RU" sz="1200" dirty="0">
              <a:solidFill>
                <a:srgbClr val="002060"/>
              </a:solidFill>
              <a:latin typeface="Arial" pitchFamily="34" charset="0"/>
              <a:cs typeface="Arial" pitchFamily="34" charset="0"/>
            </a:endParaRPr>
          </a:p>
          <a:p>
            <a:pPr algn="just"/>
            <a:r>
              <a:rPr lang="kk-KZ" sz="1600" b="1" dirty="0">
                <a:solidFill>
                  <a:srgbClr val="002060"/>
                </a:solidFill>
                <a:latin typeface="Arial" pitchFamily="34" charset="0"/>
                <a:cs typeface="Arial" pitchFamily="34" charset="0"/>
              </a:rPr>
              <a:t> </a:t>
            </a:r>
            <a:endParaRPr lang="ru-RU" sz="1600" dirty="0">
              <a:solidFill>
                <a:srgbClr val="002060"/>
              </a:solidFill>
              <a:latin typeface="Arial" pitchFamily="34" charset="0"/>
              <a:cs typeface="Arial" pitchFamily="34" charset="0"/>
            </a:endParaRPr>
          </a:p>
        </p:txBody>
      </p:sp>
      <p:sp>
        <p:nvSpPr>
          <p:cNvPr id="2" name="Прямоугольник 1"/>
          <p:cNvSpPr/>
          <p:nvPr/>
        </p:nvSpPr>
        <p:spPr>
          <a:xfrm>
            <a:off x="264663" y="3410998"/>
            <a:ext cx="8326642" cy="1661993"/>
          </a:xfrm>
          <a:prstGeom prst="rect">
            <a:avLst/>
          </a:prstGeom>
        </p:spPr>
        <p:txBody>
          <a:bodyPr wrap="square">
            <a:spAutoFit/>
          </a:bodyPr>
          <a:lstStyle/>
          <a:p>
            <a:pPr algn="ctr"/>
            <a:r>
              <a:rPr lang="kk-KZ" sz="1200" b="1" dirty="0">
                <a:solidFill>
                  <a:srgbClr val="0070C0"/>
                </a:solidFill>
                <a:latin typeface="Arial" pitchFamily="34" charset="0"/>
                <a:cs typeface="Arial" pitchFamily="34" charset="0"/>
              </a:rPr>
              <a:t>«ТАРИХ ТОЛҚЫНЫНДА»</a:t>
            </a:r>
          </a:p>
          <a:p>
            <a:pPr algn="ctr"/>
            <a:r>
              <a:rPr lang="kk-KZ" sz="1200" b="1" dirty="0">
                <a:solidFill>
                  <a:srgbClr val="0070C0"/>
                </a:solidFill>
                <a:latin typeface="Arial" pitchFamily="34" charset="0"/>
                <a:cs typeface="Arial" pitchFamily="34" charset="0"/>
              </a:rPr>
              <a:t>тарихи сауаттылық апталығының ІІІ күні </a:t>
            </a:r>
          </a:p>
          <a:p>
            <a:pPr algn="ctr"/>
            <a:endParaRPr lang="kk-KZ" sz="1200" b="1" dirty="0">
              <a:solidFill>
                <a:srgbClr val="0070C0"/>
              </a:solidFill>
              <a:latin typeface="Arial" pitchFamily="34" charset="0"/>
              <a:cs typeface="Arial" pitchFamily="34" charset="0"/>
            </a:endParaRPr>
          </a:p>
          <a:p>
            <a:pPr algn="just"/>
            <a:r>
              <a:rPr lang="kk-KZ" sz="1200" b="1" dirty="0">
                <a:solidFill>
                  <a:srgbClr val="0070C0"/>
                </a:solidFill>
                <a:latin typeface="Arial" pitchFamily="34" charset="0"/>
                <a:cs typeface="Arial" pitchFamily="34" charset="0"/>
              </a:rPr>
              <a:t>	</a:t>
            </a:r>
            <a:r>
              <a:rPr lang="kk-KZ" sz="1200" b="1" dirty="0" smtClean="0">
                <a:solidFill>
                  <a:srgbClr val="0070C0"/>
                </a:solidFill>
                <a:latin typeface="Arial" pitchFamily="34" charset="0"/>
                <a:cs typeface="Arial" pitchFamily="34" charset="0"/>
              </a:rPr>
              <a:t>2023 </a:t>
            </a:r>
            <a:r>
              <a:rPr lang="kk-KZ" sz="1200" b="1" dirty="0">
                <a:solidFill>
                  <a:srgbClr val="0070C0"/>
                </a:solidFill>
                <a:latin typeface="Arial" pitchFamily="34" charset="0"/>
                <a:cs typeface="Arial" pitchFamily="34" charset="0"/>
              </a:rPr>
              <a:t>жылғы </a:t>
            </a:r>
            <a:r>
              <a:rPr lang="kk-KZ" sz="1200" b="1" dirty="0" smtClean="0">
                <a:solidFill>
                  <a:srgbClr val="0070C0"/>
                </a:solidFill>
                <a:latin typeface="Arial" pitchFamily="34" charset="0"/>
                <a:cs typeface="Arial" pitchFamily="34" charset="0"/>
              </a:rPr>
              <a:t>6 </a:t>
            </a:r>
            <a:r>
              <a:rPr lang="kk-KZ" sz="1200" b="1" dirty="0">
                <a:solidFill>
                  <a:srgbClr val="0070C0"/>
                </a:solidFill>
                <a:latin typeface="Arial" pitchFamily="34" charset="0"/>
                <a:cs typeface="Arial" pitchFamily="34" charset="0"/>
              </a:rPr>
              <a:t>желтоқсанда </a:t>
            </a:r>
            <a:r>
              <a:rPr lang="kk-KZ" sz="1200" dirty="0">
                <a:solidFill>
                  <a:srgbClr val="002060"/>
                </a:solidFill>
                <a:latin typeface="Arial" pitchFamily="34" charset="0"/>
                <a:cs typeface="Arial" pitchFamily="34" charset="0"/>
              </a:rPr>
              <a:t>Тарихи сауаттылық апталығы шеңберінде: «Ақыл гимнастикасы» ребустар, сөзжұмбақтар шешу, «Тәуелсіздіктің қалыптасу мәселелері» ойын-соты, «Тарихи тұлғалар және олардың тәуелсіздіктің қалыптасуындағы рөлі» тарихи дебаттар, «Отырардың қазасы», «Мұстафа Шоқай», «Жаужүрек мың бала», «Сталинге сыйлық», «Біржан Сал», «Көшпенділер», «Моңғол» фильмдерін көру ұйымдастырылады</a:t>
            </a:r>
            <a:r>
              <a:rPr lang="kk-KZ" dirty="0">
                <a:solidFill>
                  <a:srgbClr val="002060"/>
                </a:solidFill>
                <a:latin typeface="Arial" pitchFamily="34" charset="0"/>
                <a:cs typeface="Arial" pitchFamily="34" charset="0"/>
              </a:rPr>
              <a:t>.</a:t>
            </a:r>
          </a:p>
        </p:txBody>
      </p:sp>
    </p:spTree>
    <p:extLst>
      <p:ext uri="{BB962C8B-B14F-4D97-AF65-F5344CB8AC3E}">
        <p14:creationId xmlns:p14="http://schemas.microsoft.com/office/powerpoint/2010/main" val="1668593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авнобедренный треугольник 2"/>
          <p:cNvSpPr/>
          <p:nvPr/>
        </p:nvSpPr>
        <p:spPr>
          <a:xfrm rot="16200000">
            <a:off x="8002099" y="3248980"/>
            <a:ext cx="1008112" cy="1224136"/>
          </a:xfrm>
          <a:prstGeom prst="triangl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5">
                  <a:lumMod val="60000"/>
                  <a:lumOff val="40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89332"/>
            <a:ext cx="914400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333239" y="692696"/>
            <a:ext cx="7776864" cy="1384995"/>
          </a:xfrm>
          <a:prstGeom prst="rect">
            <a:avLst/>
          </a:prstGeom>
        </p:spPr>
        <p:txBody>
          <a:bodyPr wrap="square">
            <a:spAutoFit/>
          </a:bodyPr>
          <a:lstStyle/>
          <a:p>
            <a:pPr algn="ctr"/>
            <a:r>
              <a:rPr lang="kk-KZ" sz="1200" b="1" dirty="0">
                <a:solidFill>
                  <a:srgbClr val="0070C0"/>
                </a:solidFill>
                <a:latin typeface="Arial" pitchFamily="34" charset="0"/>
                <a:cs typeface="Arial" pitchFamily="34" charset="0"/>
              </a:rPr>
              <a:t>«ТАРИХ ТОЛҚЫНЫНДА»</a:t>
            </a:r>
          </a:p>
          <a:p>
            <a:pPr algn="ctr"/>
            <a:r>
              <a:rPr lang="kk-KZ" sz="1200" b="1" dirty="0">
                <a:solidFill>
                  <a:srgbClr val="0070C0"/>
                </a:solidFill>
                <a:latin typeface="Arial" pitchFamily="34" charset="0"/>
                <a:cs typeface="Arial" pitchFamily="34" charset="0"/>
              </a:rPr>
              <a:t>тарихи сауаттылық апталығының І</a:t>
            </a:r>
            <a:r>
              <a:rPr lang="en-US" sz="1200" b="1" dirty="0">
                <a:solidFill>
                  <a:srgbClr val="0070C0"/>
                </a:solidFill>
                <a:latin typeface="Arial" pitchFamily="34" charset="0"/>
                <a:cs typeface="Arial" pitchFamily="34" charset="0"/>
              </a:rPr>
              <a:t>V </a:t>
            </a:r>
            <a:r>
              <a:rPr lang="kk-KZ" sz="1200" b="1" dirty="0">
                <a:solidFill>
                  <a:srgbClr val="0070C0"/>
                </a:solidFill>
                <a:latin typeface="Arial" pitchFamily="34" charset="0"/>
                <a:cs typeface="Arial" pitchFamily="34" charset="0"/>
              </a:rPr>
              <a:t>күні </a:t>
            </a:r>
          </a:p>
          <a:p>
            <a:pPr algn="ctr"/>
            <a:endParaRPr lang="kk-KZ" sz="1200" b="1" dirty="0">
              <a:solidFill>
                <a:srgbClr val="0070C0"/>
              </a:solidFill>
              <a:latin typeface="Arial" pitchFamily="34" charset="0"/>
              <a:cs typeface="Arial" pitchFamily="34" charset="0"/>
            </a:endParaRPr>
          </a:p>
          <a:p>
            <a:pPr algn="just"/>
            <a:r>
              <a:rPr lang="kk-KZ" sz="1200" b="1" dirty="0" smtClean="0">
                <a:solidFill>
                  <a:srgbClr val="0070C0"/>
                </a:solidFill>
                <a:latin typeface="Arial" pitchFamily="34" charset="0"/>
                <a:cs typeface="Arial" pitchFamily="34" charset="0"/>
              </a:rPr>
              <a:t>	2023 </a:t>
            </a:r>
            <a:r>
              <a:rPr lang="kk-KZ" sz="1200" b="1" dirty="0">
                <a:solidFill>
                  <a:srgbClr val="0070C0"/>
                </a:solidFill>
                <a:latin typeface="Arial" pitchFamily="34" charset="0"/>
                <a:cs typeface="Arial" pitchFamily="34" charset="0"/>
              </a:rPr>
              <a:t>жылғы </a:t>
            </a:r>
            <a:r>
              <a:rPr lang="kk-KZ" sz="1200" b="1" dirty="0" smtClean="0">
                <a:solidFill>
                  <a:srgbClr val="0070C0"/>
                </a:solidFill>
                <a:latin typeface="Arial" pitchFamily="34" charset="0"/>
                <a:cs typeface="Arial" pitchFamily="34" charset="0"/>
              </a:rPr>
              <a:t>7 </a:t>
            </a:r>
            <a:r>
              <a:rPr lang="kk-KZ" sz="1200" b="1" dirty="0">
                <a:solidFill>
                  <a:srgbClr val="0070C0"/>
                </a:solidFill>
                <a:latin typeface="Arial" pitchFamily="34" charset="0"/>
                <a:cs typeface="Arial" pitchFamily="34" charset="0"/>
              </a:rPr>
              <a:t>желтоқсанда </a:t>
            </a:r>
            <a:r>
              <a:rPr lang="kk-KZ" sz="1200" dirty="0">
                <a:solidFill>
                  <a:srgbClr val="002060"/>
                </a:solidFill>
                <a:latin typeface="Arial" pitchFamily="34" charset="0"/>
                <a:cs typeface="Arial" pitchFamily="34" charset="0"/>
              </a:rPr>
              <a:t>Тарихи сауаттылық апталығы аясында «Отбасы тарихы, салт-дәстүрлер» жалпы мектепішілік ата-аналар </a:t>
            </a:r>
            <a:r>
              <a:rPr lang="kk-KZ" sz="1200" dirty="0" smtClean="0">
                <a:solidFill>
                  <a:srgbClr val="002060"/>
                </a:solidFill>
                <a:latin typeface="Arial" pitchFamily="34" charset="0"/>
                <a:cs typeface="Arial" pitchFamily="34" charset="0"/>
              </a:rPr>
              <a:t>кездесуі, </a:t>
            </a:r>
            <a:r>
              <a:rPr lang="kk-KZ" sz="1200" dirty="0">
                <a:solidFill>
                  <a:srgbClr val="002060"/>
                </a:solidFill>
                <a:latin typeface="Arial" pitchFamily="34" charset="0"/>
                <a:cs typeface="Arial" pitchFamily="34" charset="0"/>
              </a:rPr>
              <a:t>«Туған қала көшелерінің топонимикасы» викторинасы, «Өткенді біле отырып, болашаққа батыл қара» диспуты, «Кітаптар еліне саяхат» кітапханалық сабақтары ұйымдастырылады.</a:t>
            </a:r>
          </a:p>
        </p:txBody>
      </p:sp>
      <p:sp>
        <p:nvSpPr>
          <p:cNvPr id="2" name="Прямоугольник 1"/>
          <p:cNvSpPr/>
          <p:nvPr/>
        </p:nvSpPr>
        <p:spPr>
          <a:xfrm>
            <a:off x="467544" y="2525995"/>
            <a:ext cx="7776864" cy="2769989"/>
          </a:xfrm>
          <a:prstGeom prst="rect">
            <a:avLst/>
          </a:prstGeom>
        </p:spPr>
        <p:txBody>
          <a:bodyPr wrap="square">
            <a:spAutoFit/>
          </a:bodyPr>
          <a:lstStyle/>
          <a:p>
            <a:pPr algn="ctr"/>
            <a:endParaRPr lang="kk-KZ" b="1" dirty="0">
              <a:solidFill>
                <a:srgbClr val="0070C0"/>
              </a:solidFill>
              <a:latin typeface="Arial" pitchFamily="34" charset="0"/>
              <a:cs typeface="Arial" pitchFamily="34" charset="0"/>
            </a:endParaRPr>
          </a:p>
          <a:p>
            <a:pPr algn="ctr"/>
            <a:r>
              <a:rPr lang="kk-KZ" sz="1200" b="1" dirty="0">
                <a:solidFill>
                  <a:srgbClr val="0070C0"/>
                </a:solidFill>
                <a:latin typeface="Arial" pitchFamily="34" charset="0"/>
                <a:cs typeface="Arial" pitchFamily="34" charset="0"/>
              </a:rPr>
              <a:t>«ТАРИХ ТОЛҚЫНЫНДА»</a:t>
            </a:r>
          </a:p>
          <a:p>
            <a:pPr algn="ctr"/>
            <a:r>
              <a:rPr lang="kk-KZ" sz="1200" b="1" dirty="0">
                <a:solidFill>
                  <a:srgbClr val="0070C0"/>
                </a:solidFill>
                <a:latin typeface="Arial" pitchFamily="34" charset="0"/>
                <a:cs typeface="Arial" pitchFamily="34" charset="0"/>
              </a:rPr>
              <a:t>Тарихи сауаттылық апталығының </a:t>
            </a:r>
            <a:r>
              <a:rPr lang="en-US" sz="1200" b="1" dirty="0">
                <a:solidFill>
                  <a:srgbClr val="0070C0"/>
                </a:solidFill>
                <a:latin typeface="Arial" pitchFamily="34" charset="0"/>
                <a:cs typeface="Arial" pitchFamily="34" charset="0"/>
              </a:rPr>
              <a:t>V </a:t>
            </a:r>
            <a:r>
              <a:rPr lang="kk-KZ" sz="1200" b="1" dirty="0">
                <a:solidFill>
                  <a:srgbClr val="0070C0"/>
                </a:solidFill>
                <a:latin typeface="Arial" pitchFamily="34" charset="0"/>
                <a:cs typeface="Arial" pitchFamily="34" charset="0"/>
              </a:rPr>
              <a:t>күні</a:t>
            </a:r>
          </a:p>
          <a:p>
            <a:pPr algn="ctr"/>
            <a:endParaRPr lang="kk-KZ" sz="1200" b="1" dirty="0">
              <a:solidFill>
                <a:srgbClr val="0070C0"/>
              </a:solidFill>
              <a:latin typeface="Arial" pitchFamily="34" charset="0"/>
              <a:cs typeface="Arial" pitchFamily="34" charset="0"/>
            </a:endParaRPr>
          </a:p>
          <a:p>
            <a:pPr algn="just"/>
            <a:r>
              <a:rPr lang="kk-KZ" sz="1200" dirty="0" smtClean="0">
                <a:solidFill>
                  <a:srgbClr val="0070C0"/>
                </a:solidFill>
                <a:latin typeface="Arial" pitchFamily="34" charset="0"/>
                <a:cs typeface="Arial" pitchFamily="34" charset="0"/>
              </a:rPr>
              <a:t>	2023 </a:t>
            </a:r>
            <a:r>
              <a:rPr lang="kk-KZ" sz="1200" dirty="0">
                <a:solidFill>
                  <a:srgbClr val="0070C0"/>
                </a:solidFill>
                <a:latin typeface="Arial" pitchFamily="34" charset="0"/>
                <a:cs typeface="Arial" pitchFamily="34" charset="0"/>
              </a:rPr>
              <a:t>жылғы </a:t>
            </a:r>
            <a:r>
              <a:rPr lang="kk-KZ" sz="1200" dirty="0" smtClean="0">
                <a:solidFill>
                  <a:srgbClr val="0070C0"/>
                </a:solidFill>
                <a:latin typeface="Arial" pitchFamily="34" charset="0"/>
                <a:cs typeface="Arial" pitchFamily="34" charset="0"/>
              </a:rPr>
              <a:t>8 </a:t>
            </a:r>
            <a:r>
              <a:rPr lang="kk-KZ" sz="1200" dirty="0">
                <a:solidFill>
                  <a:srgbClr val="0070C0"/>
                </a:solidFill>
                <a:latin typeface="Arial" pitchFamily="34" charset="0"/>
                <a:cs typeface="Arial" pitchFamily="34" charset="0"/>
              </a:rPr>
              <a:t>желтоқсанда </a:t>
            </a:r>
            <a:r>
              <a:rPr lang="kk-KZ" sz="1200" dirty="0">
                <a:solidFill>
                  <a:srgbClr val="002060"/>
                </a:solidFill>
                <a:latin typeface="Arial" pitchFamily="34" charset="0"/>
                <a:cs typeface="Arial" pitchFamily="34" charset="0"/>
              </a:rPr>
              <a:t>Тарихи сауаттылық апталығы аясында: аптаның салтанатты жабылуы, зияткерлік викториналар жеңімпаздарын марапаттау, дебат, сурет байқаулары, әлем халықтарының ертегілерін сахналау ұйымдастырылады</a:t>
            </a:r>
            <a:r>
              <a:rPr lang="kk-KZ" sz="1200" dirty="0" smtClean="0">
                <a:solidFill>
                  <a:srgbClr val="002060"/>
                </a:solidFill>
                <a:latin typeface="Arial" pitchFamily="34" charset="0"/>
                <a:cs typeface="Arial" pitchFamily="34" charset="0"/>
              </a:rPr>
              <a:t>.</a:t>
            </a:r>
          </a:p>
          <a:p>
            <a:pPr algn="just"/>
            <a:endParaRPr lang="kk-KZ" sz="1200" dirty="0" smtClean="0">
              <a:solidFill>
                <a:srgbClr val="002060"/>
              </a:solidFill>
              <a:latin typeface="Arial" pitchFamily="34" charset="0"/>
              <a:cs typeface="Arial" pitchFamily="34" charset="0"/>
            </a:endParaRPr>
          </a:p>
          <a:p>
            <a:pPr algn="ctr"/>
            <a:r>
              <a:rPr lang="kk-KZ" sz="1200" dirty="0">
                <a:solidFill>
                  <a:srgbClr val="002060"/>
                </a:solidFill>
                <a:latin typeface="Arial" pitchFamily="34" charset="0"/>
                <a:cs typeface="Arial" pitchFamily="34" charset="0"/>
              </a:rPr>
              <a:t>	</a:t>
            </a:r>
            <a:r>
              <a:rPr lang="kk-KZ" sz="1200" dirty="0" smtClean="0">
                <a:solidFill>
                  <a:srgbClr val="002060"/>
                </a:solidFill>
                <a:latin typeface="Arial" pitchFamily="34" charset="0"/>
                <a:cs typeface="Arial" pitchFamily="34" charset="0"/>
              </a:rPr>
              <a:t> </a:t>
            </a:r>
            <a:r>
              <a:rPr lang="kk-KZ" sz="1200" dirty="0">
                <a:solidFill>
                  <a:srgbClr val="0070C0"/>
                </a:solidFill>
                <a:latin typeface="Arial" pitchFamily="34" charset="0"/>
                <a:cs typeface="Arial" pitchFamily="34" charset="0"/>
              </a:rPr>
              <a:t>«Үздік тарихшы - </a:t>
            </a:r>
            <a:r>
              <a:rPr lang="kk-KZ" sz="1200" dirty="0" smtClean="0">
                <a:solidFill>
                  <a:srgbClr val="0070C0"/>
                </a:solidFill>
                <a:latin typeface="Arial" pitchFamily="34" charset="0"/>
                <a:cs typeface="Arial" pitchFamily="34" charset="0"/>
              </a:rPr>
              <a:t>2023» </a:t>
            </a:r>
            <a:r>
              <a:rPr lang="kk-KZ" sz="1200" dirty="0">
                <a:solidFill>
                  <a:srgbClr val="0070C0"/>
                </a:solidFill>
                <a:latin typeface="Arial" pitchFamily="34" charset="0"/>
                <a:cs typeface="Arial" pitchFamily="34" charset="0"/>
              </a:rPr>
              <a:t>байқауының финалдық туры </a:t>
            </a:r>
            <a:r>
              <a:rPr lang="kk-KZ" sz="1200" dirty="0" smtClean="0">
                <a:solidFill>
                  <a:srgbClr val="0070C0"/>
                </a:solidFill>
                <a:latin typeface="Arial" pitchFamily="34" charset="0"/>
                <a:cs typeface="Arial" pitchFamily="34" charset="0"/>
              </a:rPr>
              <a:t>2023 жылдың 3 желтоқсанында өткізіледі</a:t>
            </a:r>
            <a:r>
              <a:rPr lang="kk-KZ" sz="1200" dirty="0">
                <a:solidFill>
                  <a:srgbClr val="0070C0"/>
                </a:solidFill>
                <a:latin typeface="Arial" pitchFamily="34" charset="0"/>
                <a:cs typeface="Arial" pitchFamily="34" charset="0"/>
              </a:rPr>
              <a:t>. </a:t>
            </a:r>
            <a:endParaRPr lang="kk-KZ" sz="1200" dirty="0" smtClean="0">
              <a:solidFill>
                <a:srgbClr val="0070C0"/>
              </a:solidFill>
              <a:latin typeface="Arial" pitchFamily="34" charset="0"/>
              <a:cs typeface="Arial" pitchFamily="34" charset="0"/>
            </a:endParaRPr>
          </a:p>
          <a:p>
            <a:pPr algn="ctr"/>
            <a:r>
              <a:rPr lang="kk-KZ" sz="1200" dirty="0">
                <a:solidFill>
                  <a:srgbClr val="0070C0"/>
                </a:solidFill>
                <a:latin typeface="Arial" pitchFamily="34" charset="0"/>
                <a:cs typeface="Arial" pitchFamily="34" charset="0"/>
              </a:rPr>
              <a:t>	</a:t>
            </a:r>
            <a:r>
              <a:rPr lang="kk-KZ" sz="1200" dirty="0" smtClean="0">
                <a:solidFill>
                  <a:srgbClr val="0070C0"/>
                </a:solidFill>
                <a:latin typeface="Arial" pitchFamily="34" charset="0"/>
                <a:cs typeface="Arial" pitchFamily="34" charset="0"/>
              </a:rPr>
              <a:t>Өтетін </a:t>
            </a:r>
            <a:r>
              <a:rPr lang="kk-KZ" sz="1200" dirty="0">
                <a:solidFill>
                  <a:srgbClr val="0070C0"/>
                </a:solidFill>
                <a:latin typeface="Arial" pitchFamily="34" charset="0"/>
                <a:cs typeface="Arial" pitchFamily="34" charset="0"/>
              </a:rPr>
              <a:t>орны: Қарағанды қаласы, «С.Сейфуллин атындағы мектеп гимназия» КММ  (Ерубаева көшесі 43А).</a:t>
            </a:r>
          </a:p>
          <a:p>
            <a:pPr algn="just"/>
            <a:endParaRPr lang="kk-KZ" sz="1200" b="1" dirty="0">
              <a:solidFill>
                <a:srgbClr val="0070C0"/>
              </a:solidFill>
              <a:latin typeface="Arial" pitchFamily="34" charset="0"/>
              <a:cs typeface="Arial" pitchFamily="34" charset="0"/>
            </a:endParaRPr>
          </a:p>
          <a:p>
            <a:pPr algn="just"/>
            <a:endParaRPr lang="kk-KZ" sz="1200" b="1" dirty="0">
              <a:solidFill>
                <a:srgbClr val="0070C0"/>
              </a:solidFill>
              <a:latin typeface="Arial" pitchFamily="34" charset="0"/>
              <a:cs typeface="Arial" pitchFamily="34" charset="0"/>
            </a:endParaRPr>
          </a:p>
        </p:txBody>
      </p:sp>
    </p:spTree>
    <p:extLst>
      <p:ext uri="{BB962C8B-B14F-4D97-AF65-F5344CB8AC3E}">
        <p14:creationId xmlns:p14="http://schemas.microsoft.com/office/powerpoint/2010/main" val="191732589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581</TotalTime>
  <Words>49</Words>
  <Application>Microsoft Office PowerPoint</Application>
  <PresentationFormat>Экран (4:3)</PresentationFormat>
  <Paragraphs>27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Elesheva</dc:creator>
  <cp:lastModifiedBy>Svetlana</cp:lastModifiedBy>
  <cp:revision>33</cp:revision>
  <dcterms:created xsi:type="dcterms:W3CDTF">2021-09-01T05:53:19Z</dcterms:created>
  <dcterms:modified xsi:type="dcterms:W3CDTF">2023-11-08T08:14:47Z</dcterms:modified>
</cp:coreProperties>
</file>