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60" r:id="rId2"/>
    <p:sldId id="261" r:id="rId3"/>
    <p:sldId id="262" r:id="rId4"/>
    <p:sldId id="263" r:id="rId5"/>
    <p:sldId id="265" r:id="rId6"/>
    <p:sldId id="267" r:id="rId7"/>
    <p:sldId id="268" r:id="rId8"/>
    <p:sldId id="269" r:id="rId9"/>
    <p:sldId id="270" r:id="rId10"/>
    <p:sldId id="271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349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bar"/>
        <c:grouping val="clustered"/>
        <c:varyColors val="0"/>
        <c:ser>
          <c:idx val="0"/>
          <c:order val="0"/>
          <c:invertIfNegative val="0"/>
          <c:dLbls>
            <c:txPr>
              <a:bodyPr/>
              <a:lstStyle/>
              <a:p>
                <a:pPr>
                  <a:defRPr sz="1400" b="1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Лист1!$A$1:$A$10</c:f>
              <c:strCache>
                <c:ptCount val="10"/>
                <c:pt idx="0">
                  <c:v>открытых уроков </c:v>
                </c:pt>
                <c:pt idx="1">
                  <c:v>коучей</c:v>
                </c:pt>
                <c:pt idx="2">
                  <c:v>исследований в действии </c:v>
                </c:pt>
                <c:pt idx="3">
                  <c:v>системных программ </c:v>
                </c:pt>
                <c:pt idx="4">
                  <c:v>форумы</c:v>
                </c:pt>
                <c:pt idx="5">
                  <c:v>выставки портфолио </c:v>
                </c:pt>
                <c:pt idx="6">
                  <c:v>семинары</c:v>
                </c:pt>
                <c:pt idx="7">
                  <c:v>мастер-классы </c:v>
                </c:pt>
                <c:pt idx="8">
                  <c:v>публикации</c:v>
                </c:pt>
                <c:pt idx="9">
                  <c:v>магистрантов</c:v>
                </c:pt>
              </c:strCache>
            </c:strRef>
          </c:cat>
          <c:val>
            <c:numRef>
              <c:f>Лист1!$B$1:$B$10</c:f>
              <c:numCache>
                <c:formatCode>General</c:formatCode>
                <c:ptCount val="10"/>
                <c:pt idx="0">
                  <c:v>5000</c:v>
                </c:pt>
                <c:pt idx="1">
                  <c:v>200</c:v>
                </c:pt>
                <c:pt idx="2">
                  <c:v>407</c:v>
                </c:pt>
                <c:pt idx="3">
                  <c:v>38</c:v>
                </c:pt>
                <c:pt idx="4">
                  <c:v>1</c:v>
                </c:pt>
                <c:pt idx="5">
                  <c:v>3</c:v>
                </c:pt>
                <c:pt idx="6">
                  <c:v>144</c:v>
                </c:pt>
                <c:pt idx="7">
                  <c:v>131</c:v>
                </c:pt>
                <c:pt idx="8">
                  <c:v>177</c:v>
                </c:pt>
                <c:pt idx="9">
                  <c:v>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01401728"/>
        <c:axId val="101403264"/>
        <c:axId val="0"/>
      </c:bar3DChart>
      <c:catAx>
        <c:axId val="101401728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101403264"/>
        <c:crosses val="autoZero"/>
        <c:auto val="1"/>
        <c:lblAlgn val="ctr"/>
        <c:lblOffset val="100"/>
        <c:noMultiLvlLbl val="0"/>
      </c:catAx>
      <c:valAx>
        <c:axId val="101403264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10140172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D9328B-88B8-4A9B-812E-906A7414F3D4}" type="datetimeFigureOut">
              <a:rPr lang="ru-RU" smtClean="0"/>
              <a:t>25.03.2016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827AB5-477A-4B06-8462-FE6026CE3A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52364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2253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A9F0063-9246-4F1C-8706-14B3C389AAAA}" type="slidenum">
              <a:rPr lang="ru-RU" altLang="ru-RU" sz="1200">
                <a:solidFill>
                  <a:prstClr val="black"/>
                </a:solidFill>
              </a:rPr>
              <a:pPr/>
              <a:t>1</a:t>
            </a:fld>
            <a:endParaRPr lang="ru-RU" altLang="ru-RU" sz="120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 useBgFill="1">
        <p:nvSpPr>
          <p:cNvPr id="5" name="Rounded Rectangle 7"/>
          <p:cNvSpPr/>
          <p:nvPr/>
        </p:nvSpPr>
        <p:spPr>
          <a:xfrm>
            <a:off x="92075" y="101600"/>
            <a:ext cx="8959850" cy="6664325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6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7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8" name="Rectangle 12"/>
          <p:cNvSpPr/>
          <p:nvPr/>
        </p:nvSpPr>
        <p:spPr>
          <a:xfrm>
            <a:off x="7712075" y="3136900"/>
            <a:ext cx="911225" cy="2074863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9" name="Rectangle 13"/>
          <p:cNvSpPr/>
          <p:nvPr/>
        </p:nvSpPr>
        <p:spPr>
          <a:xfrm>
            <a:off x="446088" y="3055938"/>
            <a:ext cx="6946900" cy="2244725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10" name="Rectangle 10"/>
          <p:cNvSpPr/>
          <p:nvPr/>
        </p:nvSpPr>
        <p:spPr>
          <a:xfrm>
            <a:off x="541338" y="4559300"/>
            <a:ext cx="6756400" cy="663575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11" name="Rectangle 9"/>
          <p:cNvSpPr/>
          <p:nvPr/>
        </p:nvSpPr>
        <p:spPr>
          <a:xfrm>
            <a:off x="539750" y="3140075"/>
            <a:ext cx="6759575" cy="207645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464653"/>
              </a:solidFill>
            </a:endParaRP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464653"/>
              </a:solidFill>
            </a:endParaRP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688" y="4625975"/>
            <a:ext cx="762000" cy="457200"/>
          </a:xfrm>
        </p:spPr>
        <p:txBody>
          <a:bodyPr/>
          <a:lstStyle>
            <a:lvl1pPr algn="ctr">
              <a:defRPr sz="2800" smtClean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DA38AAD1-1B35-40B0-9728-69D3E1A13CD6}" type="slidenum">
              <a:rPr lang="en-GB">
                <a:solidFill>
                  <a:srgbClr val="727CA3">
                    <a:lumMod val="50000"/>
                  </a:srgbClr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727CA3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29855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46465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464653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BC5F2E-0486-4573-9346-889B2D3D0708}" type="slidenum">
              <a:rPr lang="en-GB">
                <a:solidFill>
                  <a:srgbClr val="464653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46465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87301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6861175" y="228600"/>
            <a:ext cx="1860550" cy="6122988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7"/>
          <p:cNvSpPr/>
          <p:nvPr/>
        </p:nvSpPr>
        <p:spPr>
          <a:xfrm>
            <a:off x="6954838" y="350838"/>
            <a:ext cx="1673225" cy="5876925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464653"/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464653"/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D3597-B8C5-422F-AE6B-7AE1EA1799EA}" type="slidenum">
              <a:rPr lang="en-GB">
                <a:solidFill>
                  <a:srgbClr val="464653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46465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08771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609600"/>
            <a:ext cx="6248400" cy="4873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219200"/>
            <a:ext cx="8229600" cy="5105400"/>
          </a:xfrm>
        </p:spPr>
        <p:txBody>
          <a:bodyPr rtlCol="0">
            <a:normAutofit/>
          </a:bodyPr>
          <a:lstStyle/>
          <a:p>
            <a:pPr lvl="0"/>
            <a:r>
              <a:rPr lang="ru-RU" noProof="0" smtClean="0"/>
              <a:t>Вставка таблицы</a:t>
            </a:r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64653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64653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E3F2F8-D497-49FA-A6B9-45CF239E708D}" type="slidenum">
              <a:rPr lang="en-US">
                <a:solidFill>
                  <a:srgbClr val="464653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6465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00998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46465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464653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CFE872-32A3-4B2B-B386-8231F6FE3E4E}" type="slidenum">
              <a:rPr lang="en-GB">
                <a:solidFill>
                  <a:srgbClr val="464653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46465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94582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 useBgFill="1">
        <p:nvSpPr>
          <p:cNvPr id="5" name="Rounded Rectangle 7"/>
          <p:cNvSpPr/>
          <p:nvPr/>
        </p:nvSpPr>
        <p:spPr>
          <a:xfrm>
            <a:off x="92075" y="101600"/>
            <a:ext cx="8959850" cy="6664325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6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7" name="Rectangle 15"/>
          <p:cNvSpPr/>
          <p:nvPr/>
        </p:nvSpPr>
        <p:spPr>
          <a:xfrm>
            <a:off x="568325" y="3048000"/>
            <a:ext cx="8032750" cy="2244725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8" name="Rectangle 14"/>
          <p:cNvSpPr/>
          <p:nvPr/>
        </p:nvSpPr>
        <p:spPr>
          <a:xfrm>
            <a:off x="676275" y="4541838"/>
            <a:ext cx="7816850" cy="663575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9" name="Rectangle 13"/>
          <p:cNvSpPr/>
          <p:nvPr/>
        </p:nvSpPr>
        <p:spPr>
          <a:xfrm>
            <a:off x="676275" y="3124200"/>
            <a:ext cx="7816850" cy="2078038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464653"/>
              </a:solidFill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464653"/>
              </a:solidFill>
            </a:endParaRP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0DD8BA-C342-4836-8660-F8C27928FFBF}" type="slidenum">
              <a:rPr lang="en-GB">
                <a:solidFill>
                  <a:srgbClr val="464653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46465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85071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464653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464653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699E65-D36C-4419-9B41-3562B16BF9BC}" type="slidenum">
              <a:rPr lang="en-GB">
                <a:solidFill>
                  <a:srgbClr val="464653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46465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14754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464653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464653"/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827A9A-DA23-4FAC-9D06-C29A8F783621}" type="slidenum">
              <a:rPr lang="en-GB">
                <a:solidFill>
                  <a:srgbClr val="464653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46465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13013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464653"/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464653"/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C24345-E763-47A6-B443-BAA44E73DBD6}" type="slidenum">
              <a:rPr lang="en-GB">
                <a:solidFill>
                  <a:srgbClr val="464653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46465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49936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 useBgFill="1">
        <p:nvSpPr>
          <p:cNvPr id="3" name="Rounded Rectangle 10"/>
          <p:cNvSpPr/>
          <p:nvPr/>
        </p:nvSpPr>
        <p:spPr>
          <a:xfrm>
            <a:off x="92075" y="101600"/>
            <a:ext cx="8959850" cy="6664325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464653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464653"/>
              </a:solidFill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585D2D-D113-4C2D-A519-2892E89CB2DA}" type="slidenum">
              <a:rPr lang="en-GB">
                <a:solidFill>
                  <a:srgbClr val="464653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46465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50296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 useBgFill="1">
        <p:nvSpPr>
          <p:cNvPr id="6" name="Rounded Rectangle 11"/>
          <p:cNvSpPr/>
          <p:nvPr/>
        </p:nvSpPr>
        <p:spPr>
          <a:xfrm>
            <a:off x="92075" y="101600"/>
            <a:ext cx="8959850" cy="6664325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7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8" name="Rectangle 9"/>
          <p:cNvSpPr/>
          <p:nvPr/>
        </p:nvSpPr>
        <p:spPr>
          <a:xfrm>
            <a:off x="676275" y="1643063"/>
            <a:ext cx="2484438" cy="3233737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/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464653"/>
              </a:solidFill>
            </a:endParaRPr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464653"/>
              </a:solidFill>
            </a:endParaRPr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741D8F-4363-487F-94EC-B9C106914A46}" type="slidenum">
              <a:rPr lang="en-GB">
                <a:solidFill>
                  <a:srgbClr val="464653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46465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55756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 useBgFill="1">
        <p:nvSpPr>
          <p:cNvPr id="6" name="Rounded Rectangle 8"/>
          <p:cNvSpPr/>
          <p:nvPr/>
        </p:nvSpPr>
        <p:spPr>
          <a:xfrm>
            <a:off x="92075" y="101600"/>
            <a:ext cx="8959850" cy="6664325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7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8" name="Rectangle 11"/>
          <p:cNvSpPr/>
          <p:nvPr/>
        </p:nvSpPr>
        <p:spPr>
          <a:xfrm>
            <a:off x="762000" y="5029200"/>
            <a:ext cx="7600950" cy="1203325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9" name="Rectangle 12"/>
          <p:cNvSpPr/>
          <p:nvPr/>
        </p:nvSpPr>
        <p:spPr>
          <a:xfrm>
            <a:off x="914400" y="5638800"/>
            <a:ext cx="7327900" cy="452438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10" name="Rectangle 10"/>
          <p:cNvSpPr/>
          <p:nvPr/>
        </p:nvSpPr>
        <p:spPr>
          <a:xfrm>
            <a:off x="604838" y="5075238"/>
            <a:ext cx="7947025" cy="1096962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464653"/>
              </a:solidFill>
            </a:endParaRPr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1504D5-4317-47D4-A30E-B8A5DB38C5CB}" type="slidenum">
              <a:rPr lang="en-GB">
                <a:solidFill>
                  <a:srgbClr val="464653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464653"/>
              </a:solidFill>
            </a:endParaRPr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46465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8425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 useBgFill="1">
        <p:nvSpPr>
          <p:cNvPr id="7" name="Rounded Rectangle 6"/>
          <p:cNvSpPr/>
          <p:nvPr/>
        </p:nvSpPr>
        <p:spPr>
          <a:xfrm>
            <a:off x="92075" y="101600"/>
            <a:ext cx="8959850" cy="6664325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752600"/>
            <a:ext cx="8229600" cy="437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464653"/>
              </a:solidFill>
              <a:latin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464653"/>
              </a:solidFill>
              <a:latin typeface="Times New Roman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2"/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DB010B53-69B8-4A36-8E8B-6E929B1A2D71}" type="slidenum">
              <a:rPr lang="en-GB">
                <a:solidFill>
                  <a:srgbClr val="464653"/>
                </a:solidFill>
                <a:latin typeface="Times New Roman" pitchFamily="18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>
              <a:solidFill>
                <a:srgbClr val="464653"/>
              </a:solidFill>
              <a:latin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3063" y="373063"/>
            <a:ext cx="8380412" cy="1117600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5450" y="407988"/>
            <a:ext cx="8261350" cy="10398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4856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3500" kern="1200" cap="all">
          <a:solidFill>
            <a:srgbClr val="525B7E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500">
          <a:solidFill>
            <a:srgbClr val="525B7E"/>
          </a:solidFill>
          <a:latin typeface="Book Antiqua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3500">
          <a:solidFill>
            <a:srgbClr val="525B7E"/>
          </a:solidFill>
          <a:latin typeface="Book Antiqua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3500">
          <a:solidFill>
            <a:srgbClr val="525B7E"/>
          </a:solidFill>
          <a:latin typeface="Book Antiqua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3500">
          <a:solidFill>
            <a:srgbClr val="525B7E"/>
          </a:solidFill>
          <a:latin typeface="Book Antiqu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500">
          <a:solidFill>
            <a:srgbClr val="525B7E"/>
          </a:solidFill>
          <a:latin typeface="Book Antiqu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500">
          <a:solidFill>
            <a:srgbClr val="525B7E"/>
          </a:solidFill>
          <a:latin typeface="Book Antiqu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500">
          <a:solidFill>
            <a:srgbClr val="525B7E"/>
          </a:solidFill>
          <a:latin typeface="Book Antiqu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500">
          <a:solidFill>
            <a:srgbClr val="525B7E"/>
          </a:solidFill>
          <a:latin typeface="Book Antiqua" pitchFamily="18" charset="0"/>
        </a:defRPr>
      </a:lvl9pPr>
    </p:titleStyle>
    <p:bodyStyle>
      <a:lvl1pPr marL="3429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39763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rtl="0" fontAlgn="base">
        <a:spcBef>
          <a:spcPct val="20000"/>
        </a:spcBef>
        <a:spcAft>
          <a:spcPct val="0"/>
        </a:spcAft>
        <a:buClr>
          <a:srgbClr val="D2DA7A"/>
        </a:buClr>
        <a:buFont typeface="Arial" pitchFamily="34" charset="0"/>
        <a:buChar char="•"/>
        <a:defRPr kern="1200">
          <a:solidFill>
            <a:schemeClr val="tx2"/>
          </a:solidFill>
          <a:latin typeface="+mn-lt"/>
          <a:ea typeface="+mn-ea"/>
          <a:cs typeface="+mn-cs"/>
        </a:defRPr>
      </a:lvl3pPr>
      <a:lvl4pPr marL="1279525" indent="-228600" algn="l" rtl="0" fontAlgn="base">
        <a:spcBef>
          <a:spcPct val="20000"/>
        </a:spcBef>
        <a:spcAft>
          <a:spcPct val="0"/>
        </a:spcAft>
        <a:buClr>
          <a:srgbClr val="FADA7A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163" indent="-228600" algn="l" rtl="0" fontAlgn="base">
        <a:spcBef>
          <a:spcPct val="20000"/>
        </a:spcBef>
        <a:spcAft>
          <a:spcPct val="0"/>
        </a:spcAft>
        <a:buClr>
          <a:srgbClr val="B88472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6" name="Rectangle 6"/>
          <p:cNvSpPr>
            <a:spLocks noGrp="1" noChangeArrowheads="1"/>
          </p:cNvSpPr>
          <p:nvPr>
            <p:ph type="ctrTitle"/>
          </p:nvPr>
        </p:nvSpPr>
        <p:spPr>
          <a:xfrm>
            <a:off x="395288" y="115888"/>
            <a:ext cx="8208962" cy="2665412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200" b="1" dirty="0" err="1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умц</a:t>
            </a:r>
            <a:r>
              <a:rPr lang="ru-RU" sz="2200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dirty="0" err="1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</a:t>
            </a:r>
            <a:r>
              <a:rPr lang="ru-RU" sz="22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Карагандинской </a:t>
            </a:r>
            <a:r>
              <a:rPr lang="ru-RU" sz="22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области</a:t>
            </a:r>
            <a:r>
              <a:rPr lang="ru-RU" sz="2200" b="1" dirty="0">
                <a:solidFill>
                  <a:srgbClr val="0000CC"/>
                </a:solidFill>
              </a:rPr>
              <a:t/>
            </a:r>
            <a:br>
              <a:rPr lang="ru-RU" sz="2200" b="1" dirty="0">
                <a:solidFill>
                  <a:srgbClr val="0000CC"/>
                </a:solidFill>
              </a:rPr>
            </a:br>
            <a:r>
              <a:rPr lang="en-US" sz="2200" b="1" dirty="0" smtClean="0">
                <a:solidFill>
                  <a:srgbClr val="002F8E"/>
                </a:solidFill>
              </a:rPr>
              <a:t/>
            </a:r>
            <a:br>
              <a:rPr lang="en-US" sz="2200" b="1" dirty="0" smtClean="0">
                <a:solidFill>
                  <a:srgbClr val="002F8E"/>
                </a:solidFill>
              </a:rPr>
            </a:br>
            <a:r>
              <a:rPr lang="en-US" sz="2200" b="1" dirty="0">
                <a:solidFill>
                  <a:srgbClr val="002F8E"/>
                </a:solidFill>
              </a:rPr>
              <a:t/>
            </a:r>
            <a:br>
              <a:rPr lang="en-US" sz="2200" b="1" dirty="0">
                <a:solidFill>
                  <a:srgbClr val="002F8E"/>
                </a:solidFill>
              </a:rPr>
            </a:br>
            <a:r>
              <a:rPr lang="ru-RU" sz="24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«Актуальные проблемы Ведущих школ: </a:t>
            </a:r>
            <a:r>
              <a:rPr lang="en-US" sz="2400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400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свежий </a:t>
            </a:r>
            <a:r>
              <a:rPr lang="ru-RU" sz="24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взгляд и новые подходы»</a:t>
            </a:r>
            <a:r>
              <a:rPr lang="en-US" sz="2200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200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b="1" dirty="0">
                <a:solidFill>
                  <a:srgbClr val="002F8E"/>
                </a:solidFill>
              </a:rPr>
              <a:t/>
            </a:r>
            <a:br>
              <a:rPr lang="en-US" sz="2200" b="1" dirty="0">
                <a:solidFill>
                  <a:srgbClr val="002F8E"/>
                </a:solidFill>
              </a:rPr>
            </a:br>
            <a:r>
              <a:rPr lang="ru-RU" sz="2200" b="1" dirty="0" smtClean="0">
                <a:solidFill>
                  <a:srgbClr val="002F8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rgbClr val="002F8E"/>
                </a:solidFill>
                <a:latin typeface="Times New Roman" pitchFamily="18" charset="0"/>
                <a:cs typeface="Times New Roman" pitchFamily="18" charset="0"/>
              </a:rPr>
            </a:br>
            <a:endParaRPr lang="en-GB" sz="2700" b="1" dirty="0" smtClean="0">
              <a:solidFill>
                <a:srgbClr val="002F8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635375" y="5949950"/>
            <a:ext cx="2942087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>
                <a:solidFill>
                  <a:srgbClr val="727CA3">
                    <a:lumMod val="50000"/>
                  </a:srgbClr>
                </a:solidFill>
                <a:latin typeface="Times New Roman" pitchFamily="18" charset="0"/>
              </a:rPr>
              <a:t>Караганда, </a:t>
            </a:r>
            <a:r>
              <a:rPr lang="ru-RU" sz="2400" b="1" dirty="0" smtClean="0">
                <a:solidFill>
                  <a:srgbClr val="727CA3">
                    <a:lumMod val="50000"/>
                  </a:srgbClr>
                </a:solidFill>
                <a:latin typeface="Times New Roman" pitchFamily="18" charset="0"/>
              </a:rPr>
              <a:t>201</a:t>
            </a:r>
            <a:r>
              <a:rPr lang="en-US" sz="2400" b="1" dirty="0" smtClean="0">
                <a:solidFill>
                  <a:srgbClr val="727CA3">
                    <a:lumMod val="50000"/>
                  </a:srgbClr>
                </a:solidFill>
                <a:latin typeface="Times New Roman" pitchFamily="18" charset="0"/>
              </a:rPr>
              <a:t>6</a:t>
            </a:r>
            <a:r>
              <a:rPr lang="ru-RU" sz="2400" b="1" dirty="0" smtClean="0">
                <a:solidFill>
                  <a:srgbClr val="727CA3">
                    <a:lumMod val="50000"/>
                  </a:srgbClr>
                </a:solidFill>
                <a:latin typeface="Times New Roman" pitchFamily="18" charset="0"/>
              </a:rPr>
              <a:t> </a:t>
            </a:r>
            <a:r>
              <a:rPr lang="ru-RU" sz="2400" b="1" dirty="0">
                <a:solidFill>
                  <a:srgbClr val="727CA3">
                    <a:lumMod val="50000"/>
                  </a:srgbClr>
                </a:solidFill>
                <a:latin typeface="Times New Roman" pitchFamily="18" charset="0"/>
              </a:rPr>
              <a:t>год</a:t>
            </a:r>
          </a:p>
        </p:txBody>
      </p:sp>
    </p:spTree>
    <p:extLst>
      <p:ext uri="{BB962C8B-B14F-4D97-AF65-F5344CB8AC3E}">
        <p14:creationId xmlns:p14="http://schemas.microsoft.com/office/powerpoint/2010/main" val="1746380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6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Апрель 2016 г.</a:t>
            </a:r>
            <a:endParaRPr lang="ru-RU" sz="3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err="1">
                <a:solidFill>
                  <a:srgbClr val="002060"/>
                </a:solidFill>
              </a:rPr>
              <a:t>Ельтайской</a:t>
            </a:r>
            <a:r>
              <a:rPr lang="ru-RU" dirty="0">
                <a:solidFill>
                  <a:srgbClr val="002060"/>
                </a:solidFill>
              </a:rPr>
              <a:t> СШ </a:t>
            </a:r>
            <a:r>
              <a:rPr lang="ru-RU" dirty="0" err="1">
                <a:solidFill>
                  <a:srgbClr val="002060"/>
                </a:solidFill>
              </a:rPr>
              <a:t>Бухаржырауского</a:t>
            </a:r>
            <a:r>
              <a:rPr lang="ru-RU" dirty="0">
                <a:solidFill>
                  <a:srgbClr val="002060"/>
                </a:solidFill>
              </a:rPr>
              <a:t> района;</a:t>
            </a:r>
          </a:p>
          <a:p>
            <a:pPr lvl="0"/>
            <a:r>
              <a:rPr lang="ru-RU" dirty="0">
                <a:solidFill>
                  <a:srgbClr val="002060"/>
                </a:solidFill>
              </a:rPr>
              <a:t>ОШ им. </a:t>
            </a:r>
            <a:r>
              <a:rPr lang="ru-RU" dirty="0" err="1">
                <a:solidFill>
                  <a:srgbClr val="002060"/>
                </a:solidFill>
              </a:rPr>
              <a:t>О.Жумабекова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Жанааркинского</a:t>
            </a:r>
            <a:r>
              <a:rPr lang="ru-RU" dirty="0">
                <a:solidFill>
                  <a:srgbClr val="002060"/>
                </a:solidFill>
              </a:rPr>
              <a:t> района;</a:t>
            </a:r>
          </a:p>
          <a:p>
            <a:pPr lvl="0"/>
            <a:r>
              <a:rPr lang="ru-RU" dirty="0">
                <a:solidFill>
                  <a:srgbClr val="002060"/>
                </a:solidFill>
              </a:rPr>
              <a:t>СШ №22 </a:t>
            </a:r>
            <a:r>
              <a:rPr lang="ru-RU" dirty="0" err="1">
                <a:solidFill>
                  <a:srgbClr val="002060"/>
                </a:solidFill>
              </a:rPr>
              <a:t>г.Жезказган</a:t>
            </a:r>
            <a:r>
              <a:rPr lang="ru-RU" dirty="0">
                <a:solidFill>
                  <a:srgbClr val="002060"/>
                </a:solidFill>
              </a:rPr>
              <a:t>;</a:t>
            </a:r>
          </a:p>
          <a:p>
            <a:pPr lvl="0"/>
            <a:r>
              <a:rPr lang="ru-RU" dirty="0">
                <a:solidFill>
                  <a:srgbClr val="002060"/>
                </a:solidFill>
              </a:rPr>
              <a:t>СШ №5 </a:t>
            </a:r>
            <a:r>
              <a:rPr lang="ru-RU" dirty="0" err="1">
                <a:solidFill>
                  <a:srgbClr val="002060"/>
                </a:solidFill>
              </a:rPr>
              <a:t>г.Темиртау</a:t>
            </a:r>
            <a:r>
              <a:rPr lang="ru-RU" dirty="0">
                <a:solidFill>
                  <a:srgbClr val="002060"/>
                </a:solidFill>
              </a:rPr>
              <a:t>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CFE872-32A3-4B2B-B386-8231F6FE3E4E}" type="slidenum">
              <a:rPr lang="en-GB" smtClean="0">
                <a:solidFill>
                  <a:srgbClr val="464653"/>
                </a:solidFill>
              </a:rPr>
              <a:pPr>
                <a:defRPr/>
              </a:pPr>
              <a:t>10</a:t>
            </a:fld>
            <a:endParaRPr lang="en-GB">
              <a:solidFill>
                <a:srgbClr val="46465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14454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Количественный состав сертифицированных учителей карагандинской области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CFE872-32A3-4B2B-B386-8231F6FE3E4E}" type="slidenum">
              <a:rPr lang="en-GB" smtClean="0">
                <a:solidFill>
                  <a:srgbClr val="464653"/>
                </a:solidFill>
              </a:rPr>
              <a:pPr>
                <a:defRPr/>
              </a:pPr>
              <a:t>2</a:t>
            </a:fld>
            <a:endParaRPr lang="en-GB">
              <a:solidFill>
                <a:srgbClr val="464653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700808"/>
            <a:ext cx="4180896" cy="25736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2713" y="1700808"/>
            <a:ext cx="4591050" cy="25736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274411"/>
            <a:ext cx="7056784" cy="25835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7524328" y="5134157"/>
            <a:ext cx="1469435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Данные </a:t>
            </a:r>
            <a:r>
              <a:rPr lang="ru-RU" sz="14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сентябрь 2015г</a:t>
            </a:r>
            <a:r>
              <a:rPr lang="ru-RU" sz="1400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b="1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99285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Нормативно-правовые документы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484784"/>
            <a:ext cx="9036496" cy="5373216"/>
          </a:xfrm>
        </p:spPr>
        <p:txBody>
          <a:bodyPr/>
          <a:lstStyle/>
          <a:p>
            <a:pPr lvl="0"/>
            <a:r>
              <a:rPr lang="ru-RU" sz="2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Положение о Ведущих школах;</a:t>
            </a:r>
          </a:p>
          <a:p>
            <a:pPr lvl="0"/>
            <a:r>
              <a:rPr lang="ru-RU" sz="2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Методические рекомендации по мониторингу деятельности учителей, прошедших обучение по уровневым программа;</a:t>
            </a:r>
          </a:p>
          <a:p>
            <a:pPr lvl="0"/>
            <a:r>
              <a:rPr lang="ru-RU" sz="2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Справочное руководство учетно-отчетной документации </a:t>
            </a:r>
            <a:r>
              <a:rPr lang="ru-RU" sz="23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ВШ и </a:t>
            </a:r>
            <a:r>
              <a:rPr lang="ru-RU" sz="23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МШ</a:t>
            </a:r>
            <a:endParaRPr lang="ru-RU" sz="23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3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Меморандум </a:t>
            </a:r>
            <a:r>
              <a:rPr lang="ru-RU" sz="2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взаимном сотрудничестве между Управлением образования</a:t>
            </a:r>
            <a:r>
              <a:rPr lang="kk-KZ" sz="2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филиалом ЦПМ и НИШ г.Караганды</a:t>
            </a:r>
            <a:r>
              <a:rPr lang="ru-RU" sz="2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lvl="0"/>
            <a:r>
              <a:rPr lang="ru-RU" sz="23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 </a:t>
            </a:r>
            <a:r>
              <a:rPr lang="ru-RU" sz="2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действий и программа семинаров </a:t>
            </a:r>
            <a:r>
              <a:rPr lang="kk-KZ" sz="2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трансляции опыта </a:t>
            </a:r>
            <a:r>
              <a:rPr lang="ru-RU" sz="2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АОО </a:t>
            </a:r>
            <a:r>
              <a:rPr lang="kk-KZ" sz="2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НИШ на 2015-2016 учебный год;</a:t>
            </a:r>
            <a:endParaRPr lang="ru-RU" sz="23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hangingPunct="0"/>
            <a:r>
              <a:rPr lang="ru-RU" sz="23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Положение </a:t>
            </a:r>
            <a:r>
              <a:rPr lang="ru-RU" sz="2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областного конкурса методических разработок </a:t>
            </a:r>
            <a:r>
              <a:rPr lang="ru-RU" sz="23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ВШ и МШ «Я </a:t>
            </a:r>
            <a:r>
              <a:rPr lang="ru-RU" sz="2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МЫ в пространстве ценностей обновленного содержания образования»;</a:t>
            </a:r>
          </a:p>
          <a:p>
            <a:pPr lvl="0"/>
            <a:r>
              <a:rPr lang="kk-KZ" sz="23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Планы </a:t>
            </a:r>
            <a:r>
              <a:rPr lang="kk-KZ" sz="2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 </a:t>
            </a:r>
            <a:r>
              <a:rPr lang="kk-KZ" sz="23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ВШ и МШ </a:t>
            </a:r>
            <a:r>
              <a:rPr lang="kk-KZ" sz="2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утвержденные районными и городскими отделами образования.</a:t>
            </a:r>
            <a:endParaRPr lang="ru-RU" sz="23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CFE872-32A3-4B2B-B386-8231F6FE3E4E}" type="slidenum">
              <a:rPr lang="en-GB" smtClean="0">
                <a:solidFill>
                  <a:srgbClr val="464653"/>
                </a:solidFill>
              </a:rPr>
              <a:pPr>
                <a:defRPr/>
              </a:pPr>
              <a:t>3</a:t>
            </a:fld>
            <a:endParaRPr lang="en-GB">
              <a:solidFill>
                <a:srgbClr val="46465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57114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Ведущая школа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844824"/>
            <a:ext cx="8229600" cy="4373563"/>
          </a:xfrm>
        </p:spPr>
        <p:txBody>
          <a:bodyPr/>
          <a:lstStyle/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главной функцией, 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внедрения нового содержания образования и повышение функциональной грамотности учащихся и </a:t>
            </a:r>
            <a:r>
              <a:rPr lang="kk-KZ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призваны оказывать поддержку, координировать и организовывать адресную методическую помощь всем учителям, в том числе и через учителей, прошедших обучение по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Программе курсов повышения квалификации педагогов общеобразовательных школ Республики Казахстан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CFE872-32A3-4B2B-B386-8231F6FE3E4E}" type="slidenum">
              <a:rPr lang="en-GB" smtClean="0">
                <a:solidFill>
                  <a:srgbClr val="464653"/>
                </a:solidFill>
              </a:rPr>
              <a:pPr>
                <a:defRPr/>
              </a:pPr>
              <a:t>4</a:t>
            </a:fld>
            <a:endParaRPr lang="en-GB">
              <a:solidFill>
                <a:srgbClr val="464653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533696" cy="16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Овал 5"/>
          <p:cNvSpPr/>
          <p:nvPr/>
        </p:nvSpPr>
        <p:spPr>
          <a:xfrm>
            <a:off x="514821" y="619397"/>
            <a:ext cx="504055" cy="39000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</a:t>
            </a:r>
            <a:endParaRPr lang="ru-RU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69050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ChangeArrowheads="1"/>
          </p:cNvSpPr>
          <p:nvPr/>
        </p:nvSpPr>
        <p:spPr bwMode="auto">
          <a:xfrm>
            <a:off x="250825" y="188913"/>
            <a:ext cx="8785225" cy="648017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2291" name="Oval 5"/>
          <p:cNvSpPr>
            <a:spLocks noChangeArrowheads="1"/>
          </p:cNvSpPr>
          <p:nvPr/>
        </p:nvSpPr>
        <p:spPr bwMode="auto">
          <a:xfrm>
            <a:off x="539750" y="260350"/>
            <a:ext cx="4319588" cy="3024188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2293" name="Rectangle 8"/>
          <p:cNvSpPr>
            <a:spLocks noChangeArrowheads="1"/>
          </p:cNvSpPr>
          <p:nvPr/>
        </p:nvSpPr>
        <p:spPr bwMode="auto">
          <a:xfrm>
            <a:off x="1476375" y="333375"/>
            <a:ext cx="2519363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1600" b="1" dirty="0" smtClean="0">
                <a:solidFill>
                  <a:schemeClr val="bg1"/>
                </a:solidFill>
              </a:rPr>
              <a:t>ВШ и МШ</a:t>
            </a:r>
            <a:endParaRPr lang="ru-RU" altLang="ru-RU" sz="1600" b="1" dirty="0">
              <a:solidFill>
                <a:schemeClr val="bg1"/>
              </a:solidFill>
            </a:endParaRPr>
          </a:p>
        </p:txBody>
      </p:sp>
      <p:sp>
        <p:nvSpPr>
          <p:cNvPr id="12294" name="Oval 9"/>
          <p:cNvSpPr>
            <a:spLocks noChangeArrowheads="1"/>
          </p:cNvSpPr>
          <p:nvPr/>
        </p:nvSpPr>
        <p:spPr bwMode="auto">
          <a:xfrm>
            <a:off x="3059113" y="908050"/>
            <a:ext cx="360362" cy="287338"/>
          </a:xfrm>
          <a:prstGeom prst="ellipse">
            <a:avLst/>
          </a:prstGeom>
          <a:solidFill>
            <a:srgbClr val="F7C4A7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135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2295" name="Oval 10"/>
          <p:cNvSpPr>
            <a:spLocks noChangeArrowheads="1"/>
          </p:cNvSpPr>
          <p:nvPr/>
        </p:nvSpPr>
        <p:spPr bwMode="auto">
          <a:xfrm>
            <a:off x="1258888" y="1700213"/>
            <a:ext cx="360362" cy="287337"/>
          </a:xfrm>
          <a:prstGeom prst="ellipse">
            <a:avLst/>
          </a:prstGeom>
          <a:solidFill>
            <a:srgbClr val="F7C4A7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135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2296" name="Oval 11"/>
          <p:cNvSpPr>
            <a:spLocks noChangeArrowheads="1"/>
          </p:cNvSpPr>
          <p:nvPr/>
        </p:nvSpPr>
        <p:spPr bwMode="auto">
          <a:xfrm>
            <a:off x="1258888" y="981075"/>
            <a:ext cx="360362" cy="287338"/>
          </a:xfrm>
          <a:prstGeom prst="ellipse">
            <a:avLst/>
          </a:prstGeom>
          <a:solidFill>
            <a:srgbClr val="F7C4A7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135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2297" name="Oval 12"/>
          <p:cNvSpPr>
            <a:spLocks noChangeArrowheads="1"/>
          </p:cNvSpPr>
          <p:nvPr/>
        </p:nvSpPr>
        <p:spPr bwMode="auto">
          <a:xfrm>
            <a:off x="971550" y="1268413"/>
            <a:ext cx="360363" cy="287337"/>
          </a:xfrm>
          <a:prstGeom prst="ellipse">
            <a:avLst/>
          </a:prstGeom>
          <a:solidFill>
            <a:srgbClr val="F7C4A7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135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2298" name="Oval 13"/>
          <p:cNvSpPr>
            <a:spLocks noChangeArrowheads="1"/>
          </p:cNvSpPr>
          <p:nvPr/>
        </p:nvSpPr>
        <p:spPr bwMode="auto">
          <a:xfrm>
            <a:off x="755650" y="1628775"/>
            <a:ext cx="360363" cy="287338"/>
          </a:xfrm>
          <a:prstGeom prst="ellipse">
            <a:avLst/>
          </a:prstGeom>
          <a:solidFill>
            <a:srgbClr val="F7C4A7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135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2299" name="Oval 14"/>
          <p:cNvSpPr>
            <a:spLocks noChangeArrowheads="1"/>
          </p:cNvSpPr>
          <p:nvPr/>
        </p:nvSpPr>
        <p:spPr bwMode="auto">
          <a:xfrm>
            <a:off x="827088" y="1989138"/>
            <a:ext cx="360362" cy="287337"/>
          </a:xfrm>
          <a:prstGeom prst="ellipse">
            <a:avLst/>
          </a:prstGeom>
          <a:solidFill>
            <a:srgbClr val="F7C4A7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135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2300" name="Oval 15"/>
          <p:cNvSpPr>
            <a:spLocks noChangeArrowheads="1"/>
          </p:cNvSpPr>
          <p:nvPr/>
        </p:nvSpPr>
        <p:spPr bwMode="auto">
          <a:xfrm>
            <a:off x="1258888" y="2349500"/>
            <a:ext cx="360362" cy="287338"/>
          </a:xfrm>
          <a:prstGeom prst="ellipse">
            <a:avLst/>
          </a:prstGeom>
          <a:solidFill>
            <a:srgbClr val="F7C4A7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135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2301" name="Oval 16"/>
          <p:cNvSpPr>
            <a:spLocks noChangeArrowheads="1"/>
          </p:cNvSpPr>
          <p:nvPr/>
        </p:nvSpPr>
        <p:spPr bwMode="auto">
          <a:xfrm>
            <a:off x="1908175" y="2492375"/>
            <a:ext cx="360363" cy="287338"/>
          </a:xfrm>
          <a:prstGeom prst="ellipse">
            <a:avLst/>
          </a:prstGeom>
          <a:solidFill>
            <a:srgbClr val="F7C4A7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135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2302" name="Oval 17"/>
          <p:cNvSpPr>
            <a:spLocks noChangeArrowheads="1"/>
          </p:cNvSpPr>
          <p:nvPr/>
        </p:nvSpPr>
        <p:spPr bwMode="auto">
          <a:xfrm>
            <a:off x="2700338" y="1125538"/>
            <a:ext cx="360362" cy="287337"/>
          </a:xfrm>
          <a:prstGeom prst="ellipse">
            <a:avLst/>
          </a:prstGeom>
          <a:solidFill>
            <a:srgbClr val="F7C4A7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135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2303" name="Oval 18"/>
          <p:cNvSpPr>
            <a:spLocks noChangeArrowheads="1"/>
          </p:cNvSpPr>
          <p:nvPr/>
        </p:nvSpPr>
        <p:spPr bwMode="auto">
          <a:xfrm>
            <a:off x="2268538" y="908050"/>
            <a:ext cx="360362" cy="287338"/>
          </a:xfrm>
          <a:prstGeom prst="ellipse">
            <a:avLst/>
          </a:prstGeom>
          <a:solidFill>
            <a:srgbClr val="F7C4A7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135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2304" name="Oval 19"/>
          <p:cNvSpPr>
            <a:spLocks noChangeArrowheads="1"/>
          </p:cNvSpPr>
          <p:nvPr/>
        </p:nvSpPr>
        <p:spPr bwMode="auto">
          <a:xfrm>
            <a:off x="1763713" y="765175"/>
            <a:ext cx="360362" cy="287338"/>
          </a:xfrm>
          <a:prstGeom prst="ellipse">
            <a:avLst/>
          </a:prstGeom>
          <a:solidFill>
            <a:srgbClr val="F7C4A7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135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2305" name="Oval 20"/>
          <p:cNvSpPr>
            <a:spLocks noChangeArrowheads="1"/>
          </p:cNvSpPr>
          <p:nvPr/>
        </p:nvSpPr>
        <p:spPr bwMode="auto">
          <a:xfrm>
            <a:off x="1547813" y="1341438"/>
            <a:ext cx="360362" cy="287337"/>
          </a:xfrm>
          <a:prstGeom prst="ellipse">
            <a:avLst/>
          </a:prstGeom>
          <a:solidFill>
            <a:srgbClr val="F7C4A7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135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2306" name="Oval 21"/>
          <p:cNvSpPr>
            <a:spLocks noChangeArrowheads="1"/>
          </p:cNvSpPr>
          <p:nvPr/>
        </p:nvSpPr>
        <p:spPr bwMode="auto">
          <a:xfrm>
            <a:off x="1619250" y="2060575"/>
            <a:ext cx="360363" cy="287338"/>
          </a:xfrm>
          <a:prstGeom prst="ellipse">
            <a:avLst/>
          </a:prstGeom>
          <a:solidFill>
            <a:srgbClr val="F7C4A7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135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2307" name="Oval 22"/>
          <p:cNvSpPr>
            <a:spLocks noChangeArrowheads="1"/>
          </p:cNvSpPr>
          <p:nvPr/>
        </p:nvSpPr>
        <p:spPr bwMode="auto">
          <a:xfrm>
            <a:off x="2124075" y="2133600"/>
            <a:ext cx="360363" cy="287338"/>
          </a:xfrm>
          <a:prstGeom prst="ellipse">
            <a:avLst/>
          </a:prstGeom>
          <a:solidFill>
            <a:srgbClr val="F7C4A7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135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2308" name="Oval 23"/>
          <p:cNvSpPr>
            <a:spLocks noChangeArrowheads="1"/>
          </p:cNvSpPr>
          <p:nvPr/>
        </p:nvSpPr>
        <p:spPr bwMode="auto">
          <a:xfrm>
            <a:off x="2484438" y="2492375"/>
            <a:ext cx="360362" cy="287338"/>
          </a:xfrm>
          <a:prstGeom prst="ellipse">
            <a:avLst/>
          </a:prstGeom>
          <a:solidFill>
            <a:srgbClr val="F7C4A7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135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2309" name="Oval 24"/>
          <p:cNvSpPr>
            <a:spLocks noChangeArrowheads="1"/>
          </p:cNvSpPr>
          <p:nvPr/>
        </p:nvSpPr>
        <p:spPr bwMode="auto">
          <a:xfrm>
            <a:off x="1908175" y="1628775"/>
            <a:ext cx="360363" cy="287338"/>
          </a:xfrm>
          <a:prstGeom prst="ellipse">
            <a:avLst/>
          </a:prstGeom>
          <a:solidFill>
            <a:srgbClr val="F7C4A7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135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2310" name="Oval 25"/>
          <p:cNvSpPr>
            <a:spLocks noChangeArrowheads="1"/>
          </p:cNvSpPr>
          <p:nvPr/>
        </p:nvSpPr>
        <p:spPr bwMode="auto">
          <a:xfrm>
            <a:off x="2195513" y="1268413"/>
            <a:ext cx="360362" cy="287337"/>
          </a:xfrm>
          <a:prstGeom prst="ellipse">
            <a:avLst/>
          </a:prstGeom>
          <a:solidFill>
            <a:srgbClr val="F7C4A7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135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2311" name="Oval 26"/>
          <p:cNvSpPr>
            <a:spLocks noChangeArrowheads="1"/>
          </p:cNvSpPr>
          <p:nvPr/>
        </p:nvSpPr>
        <p:spPr bwMode="auto">
          <a:xfrm>
            <a:off x="3255168" y="1794202"/>
            <a:ext cx="360362" cy="287337"/>
          </a:xfrm>
          <a:prstGeom prst="ellipse">
            <a:avLst/>
          </a:prstGeom>
          <a:solidFill>
            <a:srgbClr val="F7C4A7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135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2312" name="AutoShape 27"/>
          <p:cNvSpPr>
            <a:spLocks noChangeArrowheads="1"/>
          </p:cNvSpPr>
          <p:nvPr/>
        </p:nvSpPr>
        <p:spPr bwMode="auto">
          <a:xfrm>
            <a:off x="3526630" y="979488"/>
            <a:ext cx="3421634" cy="431800"/>
          </a:xfrm>
          <a:prstGeom prst="wedgeRectCallout">
            <a:avLst>
              <a:gd name="adj1" fmla="val -91866"/>
              <a:gd name="adj2" fmla="val 10257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441 Магнитная школа</a:t>
            </a:r>
            <a:endParaRPr lang="ru-RU" altLang="ru-RU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313" name="AutoShape 28"/>
          <p:cNvSpPr>
            <a:spLocks noChangeArrowheads="1"/>
          </p:cNvSpPr>
          <p:nvPr/>
        </p:nvSpPr>
        <p:spPr bwMode="auto">
          <a:xfrm>
            <a:off x="4356100" y="1794202"/>
            <a:ext cx="3024188" cy="431800"/>
          </a:xfrm>
          <a:prstGeom prst="wedgeRectCallout">
            <a:avLst>
              <a:gd name="adj1" fmla="val -73727"/>
              <a:gd name="adj2" fmla="val -3382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41 Ведущая школа</a:t>
            </a:r>
            <a:endParaRPr lang="ru-RU" altLang="ru-RU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AutoShape 27"/>
          <p:cNvSpPr>
            <a:spLocks noChangeArrowheads="1"/>
          </p:cNvSpPr>
          <p:nvPr/>
        </p:nvSpPr>
        <p:spPr bwMode="auto">
          <a:xfrm>
            <a:off x="3884194" y="2563813"/>
            <a:ext cx="3421634" cy="431800"/>
          </a:xfrm>
          <a:prstGeom prst="wedgeRectCallout">
            <a:avLst>
              <a:gd name="adj1" fmla="val -80517"/>
              <a:gd name="adj2" fmla="val -3956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55 координаторов</a:t>
            </a:r>
            <a:endParaRPr lang="ru-RU" altLang="ru-RU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490" y="4293096"/>
            <a:ext cx="8261350" cy="1042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42089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Статистика деятельности ВШ и МШ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12980811"/>
              </p:ext>
            </p:extLst>
          </p:nvPr>
        </p:nvGraphicFramePr>
        <p:xfrm>
          <a:off x="323528" y="1628800"/>
          <a:ext cx="8425184" cy="50621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12592"/>
                <a:gridCol w="4212592"/>
              </a:tblGrid>
              <a:tr h="66859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Аналитические</a:t>
                      </a:r>
                      <a:r>
                        <a:rPr lang="ru-RU" baseline="0" dirty="0" smtClean="0"/>
                        <a:t> отчеты не представили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Планы деятельности в которых</a:t>
                      </a:r>
                      <a:r>
                        <a:rPr lang="ru-RU" baseline="0" dirty="0" smtClean="0"/>
                        <a:t> не отражена работа МШ</a:t>
                      </a:r>
                      <a:endParaRPr lang="ru-RU" dirty="0"/>
                    </a:p>
                  </a:txBody>
                  <a:tcPr/>
                </a:tc>
              </a:tr>
              <a:tr h="4393603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КШДС </a:t>
                      </a:r>
                      <a:r>
                        <a:rPr lang="ru-RU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Шашубай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Актогайского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района. 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СШ №3 п. </a:t>
                      </a:r>
                      <a:r>
                        <a:rPr lang="ru-RU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Киевка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Нуринского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района, 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СШ </a:t>
                      </a:r>
                      <a:r>
                        <a:rPr lang="ru-RU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им.Ш.Батталова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Шетский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район, 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СШ №5 г. Темиртау.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СШ№6 </a:t>
                      </a:r>
                      <a:r>
                        <a:rPr lang="ru-RU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Жездинская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Улытауский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район;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Гимназия №26 </a:t>
                      </a:r>
                      <a:r>
                        <a:rPr lang="ru-RU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г.Жезказган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;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СШ №19, СШ №1 </a:t>
                      </a:r>
                      <a:r>
                        <a:rPr lang="ru-RU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Талды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Каркаралинский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район;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Школа - лицей №14 </a:t>
                      </a:r>
                      <a:r>
                        <a:rPr lang="ru-RU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Абайский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район;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Школа-гимназия им. </a:t>
                      </a:r>
                      <a:r>
                        <a:rPr lang="ru-RU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Ы.Алтынсарина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ШЛ </a:t>
                      </a:r>
                      <a:r>
                        <a:rPr lang="ru-RU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им.Ю.Гагарина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СШ Жарык </a:t>
                      </a:r>
                      <a:r>
                        <a:rPr lang="ru-RU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Шетский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район;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СШ </a:t>
                      </a:r>
                      <a:r>
                        <a:rPr lang="ru-RU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им.Байсеитова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Актогайский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район;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СШ </a:t>
                      </a:r>
                      <a:r>
                        <a:rPr lang="ru-RU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Уштобинская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Бухаржырауский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район.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CFE872-32A3-4B2B-B386-8231F6FE3E4E}" type="slidenum">
              <a:rPr lang="en-GB" smtClean="0">
                <a:solidFill>
                  <a:srgbClr val="464653"/>
                </a:solidFill>
              </a:rPr>
              <a:pPr>
                <a:defRPr/>
              </a:pPr>
              <a:t>6</a:t>
            </a:fld>
            <a:endParaRPr lang="en-GB">
              <a:solidFill>
                <a:srgbClr val="46465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53844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Статистика деятельности ВШ и МШ</a:t>
            </a:r>
            <a:endParaRPr lang="ru-RU" sz="28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CFE872-32A3-4B2B-B386-8231F6FE3E4E}" type="slidenum">
              <a:rPr lang="en-GB" smtClean="0">
                <a:solidFill>
                  <a:srgbClr val="464653"/>
                </a:solidFill>
              </a:rPr>
              <a:pPr>
                <a:defRPr/>
              </a:pPr>
              <a:t>7</a:t>
            </a:fld>
            <a:endParaRPr lang="en-GB">
              <a:solidFill>
                <a:srgbClr val="464653"/>
              </a:solidFill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9599671"/>
              </p:ext>
            </p:extLst>
          </p:nvPr>
        </p:nvGraphicFramePr>
        <p:xfrm>
          <a:off x="179512" y="1628800"/>
          <a:ext cx="8784976" cy="5112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546962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8712968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3138" y="396379"/>
            <a:ext cx="8261350" cy="103981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Сетевое сообщество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Дата проведения </a:t>
            </a:r>
            <a:r>
              <a:rPr lang="ru-RU" dirty="0" err="1" smtClean="0">
                <a:solidFill>
                  <a:srgbClr val="002060"/>
                </a:solidFill>
              </a:rPr>
              <a:t>вебинара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>
                <a:solidFill>
                  <a:srgbClr val="002060"/>
                </a:solidFill>
              </a:rPr>
              <a:t>по обмену опытом Ведущих школ Карагандинской, </a:t>
            </a:r>
            <a:r>
              <a:rPr lang="ru-RU" dirty="0" err="1">
                <a:solidFill>
                  <a:srgbClr val="002060"/>
                </a:solidFill>
              </a:rPr>
              <a:t>Костанайской</a:t>
            </a:r>
            <a:r>
              <a:rPr lang="ru-RU" dirty="0">
                <a:solidFill>
                  <a:srgbClr val="002060"/>
                </a:solidFill>
              </a:rPr>
              <a:t> областей</a:t>
            </a:r>
            <a:r>
              <a:rPr lang="ru-RU" dirty="0" smtClean="0">
                <a:solidFill>
                  <a:srgbClr val="002060"/>
                </a:solidFill>
              </a:rPr>
              <a:t>: 04.03.2016г.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Цель </a:t>
            </a:r>
            <a:r>
              <a:rPr lang="ru-RU" b="1" dirty="0" err="1">
                <a:solidFill>
                  <a:srgbClr val="002060"/>
                </a:solidFill>
              </a:rPr>
              <a:t>Вебинара</a:t>
            </a:r>
            <a:r>
              <a:rPr lang="ru-RU" dirty="0">
                <a:solidFill>
                  <a:srgbClr val="002060"/>
                </a:solidFill>
              </a:rPr>
              <a:t>: обсуждение круга проблем, связанных с деятельностью Ведущих школ, обмен мнениями, опытом и результатами организации работы Ведущих школ.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CFE872-32A3-4B2B-B386-8231F6FE3E4E}" type="slidenum">
              <a:rPr lang="en-GB" smtClean="0">
                <a:solidFill>
                  <a:srgbClr val="464653"/>
                </a:solidFill>
              </a:rPr>
              <a:pPr>
                <a:defRPr/>
              </a:pPr>
              <a:t>8</a:t>
            </a:fld>
            <a:endParaRPr lang="en-GB">
              <a:solidFill>
                <a:srgbClr val="464653"/>
              </a:solidFill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721248"/>
            <a:ext cx="2016224" cy="1867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4671690"/>
            <a:ext cx="2735263" cy="188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3384" y="4659063"/>
            <a:ext cx="3447313" cy="19299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523629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61350" cy="1652860"/>
          </a:xfrm>
        </p:spPr>
        <p:txBody>
          <a:bodyPr>
            <a:noAutofit/>
          </a:bodyPr>
          <a:lstStyle/>
          <a:p>
            <a:r>
              <a:rPr lang="ru-RU" sz="2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областной конкурс </a:t>
            </a:r>
            <a:r>
              <a:rPr lang="ru-RU" sz="2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методическихь</a:t>
            </a:r>
            <a:r>
              <a:rPr lang="ru-RU" sz="2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разработок «</a:t>
            </a:r>
            <a:r>
              <a:rPr lang="ru-RU" sz="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и МЫ в пространстве ценностей обновленного содержания образования»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556792"/>
            <a:ext cx="8229600" cy="4373563"/>
          </a:xfrm>
        </p:spPr>
        <p:txBody>
          <a:bodyPr/>
          <a:lstStyle/>
          <a:p>
            <a:pPr lvl="1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Цели Конкурса: 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содействие развитию ВШ и МШ, повышению престижа профессии учителя; </a:t>
            </a:r>
          </a:p>
          <a:p>
            <a:pPr lvl="0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образовательных связей, понимание идей обновленного содержания образования; </a:t>
            </a:r>
          </a:p>
          <a:p>
            <a:pPr lvl="0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привлечение внимания педагогической общественности к образовательным проблемам и поиску возможных путей их решения.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CFE872-32A3-4B2B-B386-8231F6FE3E4E}" type="slidenum">
              <a:rPr lang="en-GB" smtClean="0">
                <a:solidFill>
                  <a:srgbClr val="464653"/>
                </a:solidFill>
              </a:rPr>
              <a:pPr>
                <a:defRPr/>
              </a:pPr>
              <a:t>9</a:t>
            </a:fld>
            <a:endParaRPr lang="en-GB">
              <a:solidFill>
                <a:srgbClr val="464653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6035915"/>
              </p:ext>
            </p:extLst>
          </p:nvPr>
        </p:nvGraphicFramePr>
        <p:xfrm>
          <a:off x="899592" y="4653136"/>
          <a:ext cx="7200800" cy="208823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788067"/>
                <a:gridCol w="4412733"/>
              </a:tblGrid>
              <a:tr h="348039">
                <a:tc>
                  <a:txBody>
                    <a:bodyPr/>
                    <a:lstStyle/>
                    <a:p>
                      <a:pPr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 этап: 18-25 марта 2016 г.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Подача заявок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696077">
                <a:tc>
                  <a:txBody>
                    <a:bodyPr/>
                    <a:lstStyle/>
                    <a:p>
                      <a:pPr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 этап: до 25 апреля 2016 г.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Отправка конкурсных материалов (в электронном и бумажном виде) в оргкомитет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48039">
                <a:tc>
                  <a:txBody>
                    <a:bodyPr/>
                    <a:lstStyle/>
                    <a:p>
                      <a:pPr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 этап: 26 – 30 апреля 2016 г.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Экспертная оценка жюри конкурсных материалов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696077">
                <a:tc>
                  <a:txBody>
                    <a:bodyPr/>
                    <a:lstStyle/>
                    <a:p>
                      <a:pPr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            30 апреля 2016 г.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Финальные мероприятия, церемония награждения, демонстрация конкурсных работ на выставке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9395787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281</TotalTime>
  <Words>462</Words>
  <Application>Microsoft Office PowerPoint</Application>
  <PresentationFormat>Экран (4:3)</PresentationFormat>
  <Paragraphs>64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Аптека</vt:lpstr>
      <vt:lpstr>умц ро Карагандинской области   «Актуальные проблемы Ведущих школ:  свежий взгляд и новые подходы»   </vt:lpstr>
      <vt:lpstr>Количественный состав сертифицированных учителей карагандинской области</vt:lpstr>
      <vt:lpstr>Нормативно-правовые документы</vt:lpstr>
      <vt:lpstr>Ведущая школа</vt:lpstr>
      <vt:lpstr>Презентация PowerPoint</vt:lpstr>
      <vt:lpstr>Статистика деятельности ВШ и МШ</vt:lpstr>
      <vt:lpstr>Статистика деятельности ВШ и МШ</vt:lpstr>
      <vt:lpstr>Сетевое сообщество</vt:lpstr>
      <vt:lpstr>областной конкурс методическихь разработок «Я и МЫ в пространстве ценностей обновленного содержания образования»</vt:lpstr>
      <vt:lpstr>Апрель 2016 г.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УМЦ</dc:creator>
  <cp:lastModifiedBy>УМЦ</cp:lastModifiedBy>
  <cp:revision>15</cp:revision>
  <dcterms:created xsi:type="dcterms:W3CDTF">2016-03-24T11:39:19Z</dcterms:created>
  <dcterms:modified xsi:type="dcterms:W3CDTF">2016-03-25T10:25:40Z</dcterms:modified>
</cp:coreProperties>
</file>