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8E6DC65-212D-4235-A9D3-B780DFBACF6C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240EB21-0768-477A-9AE4-1AF2BD9ECC9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4048" y="476672"/>
            <a:ext cx="4032448" cy="4104456"/>
          </a:xfrm>
        </p:spPr>
        <p:txBody>
          <a:bodyPr>
            <a:noAutofit/>
          </a:bodyPr>
          <a:lstStyle/>
          <a:p>
            <a:r>
              <a:rPr lang="ru-RU" sz="3200" dirty="0" smtClean="0"/>
              <a:t>Типовые правила деятельности видов организаций технического и</a:t>
            </a:r>
            <a:br>
              <a:rPr lang="ru-RU" sz="3200" dirty="0" smtClean="0"/>
            </a:br>
            <a:r>
              <a:rPr lang="ru-RU" sz="3200" dirty="0" smtClean="0"/>
              <a:t>профессионального, </a:t>
            </a:r>
            <a:r>
              <a:rPr lang="ru-RU" sz="3200" dirty="0" err="1" smtClean="0"/>
              <a:t>послесреднего</a:t>
            </a:r>
            <a:r>
              <a:rPr lang="ru-RU" sz="3200" dirty="0" smtClean="0"/>
              <a:t> образования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Утверждены          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приказом Министра     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образования и науки    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Республики Казахстан   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от 11 сентября 2013 года № 369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3" y="0"/>
            <a:ext cx="1993900" cy="187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7015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Порядок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23. Участниками образовательного процесса колледжа являются: обучающиеся и родители, педагогические работники и законные представители несовершеннолетних обучающихся.</a:t>
            </a:r>
          </a:p>
          <a:p>
            <a:r>
              <a:rPr lang="ru-RU" dirty="0" smtClean="0"/>
              <a:t>      24. Количество и перечень должностей педагогических работников в колледжах определяется на основе Типовых штатов работников государственных организаций образования и перечня должностей педагогических работников и приравненных к ним лиц, утвержденных постановлением Правительства Республики Казахстан от 30 января 2008 года № 77 (далее - Типовых штатов).</a:t>
            </a:r>
          </a:p>
          <a:p>
            <a:r>
              <a:rPr lang="ru-RU" dirty="0" smtClean="0"/>
              <a:t>      25. Руководство колледжа создает условия для повышения квалификации работников.</a:t>
            </a:r>
          </a:p>
          <a:p>
            <a:r>
              <a:rPr lang="ru-RU" dirty="0" smtClean="0"/>
              <a:t>      26. За успехи в учебной, методической, научной и воспитательной работе и другой деятельности колледжа для работников устанавливаются формы морального и материального поощрения.</a:t>
            </a:r>
          </a:p>
          <a:p>
            <a:r>
              <a:rPr lang="ru-RU" dirty="0" smtClean="0"/>
              <a:t>      27. Замещение должностей педагогических работников колледжей независимо от форм собственности и ведомственной подчиненности осуществляется в порядке, установленном законодательством Республики Казахстан в области образования.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566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Подразделения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6400" dirty="0" smtClean="0"/>
              <a:t>28. Для управления учебно-воспитательным процессом в зависимости от профиля подготовки кадров по специальностям в колледжах создаются отделения по группам специальностей (профессий) и другие структурные подразделения.</a:t>
            </a:r>
          </a:p>
          <a:p>
            <a:r>
              <a:rPr lang="ru-RU" sz="6400" dirty="0" smtClean="0"/>
              <a:t>      Отделения (очное, заочное, вечернее) создаются при подготовке кадров по одной или нескольким родственным специальностям и профессиям.</a:t>
            </a:r>
          </a:p>
          <a:p>
            <a:pPr marL="0" indent="0">
              <a:buNone/>
            </a:pPr>
            <a:r>
              <a:rPr lang="ru-RU" sz="6400" dirty="0" smtClean="0"/>
              <a:t>29. Руководство отделением осуществляется заведующим, назначаемым руководителем колледжа.</a:t>
            </a:r>
          </a:p>
          <a:p>
            <a:r>
              <a:rPr lang="ru-RU" sz="6400" dirty="0" smtClean="0"/>
              <a:t>      Заведующий отделением обеспечивает:</a:t>
            </a:r>
          </a:p>
          <a:p>
            <a:r>
              <a:rPr lang="ru-RU" sz="6400" dirty="0" smtClean="0"/>
              <a:t>      1) организацию и непосредственное руководство учебной и воспитательной работой на отделении;</a:t>
            </a:r>
          </a:p>
          <a:p>
            <a:r>
              <a:rPr lang="ru-RU" sz="6400" dirty="0" smtClean="0"/>
              <a:t>      2) выполнение учебных планов и программ;</a:t>
            </a:r>
          </a:p>
          <a:p>
            <a:r>
              <a:rPr lang="ru-RU" sz="6400" dirty="0" smtClean="0"/>
              <a:t>      3) организацию учета успеваемости обучающихся;</a:t>
            </a:r>
          </a:p>
          <a:p>
            <a:r>
              <a:rPr lang="ru-RU" sz="6400" dirty="0" smtClean="0"/>
              <a:t>      4) контроль за дисциплиной обучающихся;</a:t>
            </a:r>
          </a:p>
          <a:p>
            <a:r>
              <a:rPr lang="ru-RU" sz="6400" dirty="0" smtClean="0"/>
              <a:t>      5) контроль за работой обучающихся в период курсового и дипломного проектирования;</a:t>
            </a:r>
          </a:p>
          <a:p>
            <a:r>
              <a:rPr lang="ru-RU" sz="6400" dirty="0" smtClean="0"/>
              <a:t>      6) участие в работе стипендиальной комиссии (очная форма);</a:t>
            </a:r>
          </a:p>
          <a:p>
            <a:r>
              <a:rPr lang="ru-RU" sz="6400" dirty="0" smtClean="0"/>
              <a:t>      7) учет работы по отделению и представление отчетности.</a:t>
            </a:r>
          </a:p>
          <a:p>
            <a:r>
              <a:rPr lang="ru-RU" sz="6400" dirty="0" smtClean="0"/>
              <a:t>      30. Отделения в колледжах (кроме колледжей Министерства обороны Республики Казахстан) создаются при наличии:</a:t>
            </a:r>
          </a:p>
          <a:p>
            <a:r>
              <a:rPr lang="ru-RU" sz="6400" dirty="0" smtClean="0"/>
              <a:t>      1) не менее 150 обучающихся по одной или нескольким родственным специальностям и профессиям при очной форме обучения;</a:t>
            </a:r>
          </a:p>
          <a:p>
            <a:r>
              <a:rPr lang="ru-RU" sz="6400" dirty="0" smtClean="0"/>
              <a:t>      2) не менее 100 обучающихся при вечерней, заочной формах обучения.</a:t>
            </a:r>
            <a:endParaRPr lang="ru-RU" sz="6400" dirty="0"/>
          </a:p>
        </p:txBody>
      </p:sp>
    </p:spTree>
    <p:extLst>
      <p:ext uri="{BB962C8B-B14F-4D97-AF65-F5344CB8AC3E}">
        <p14:creationId xmlns:p14="http://schemas.microsoft.com/office/powerpoint/2010/main" val="3164561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Производственное обучение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32. Производственное обучение обучающихся осуществляется в учебно-производственных мастерских, лабораториях, на полигонах, в учебных хозяйствах колледжей, на ученических местах, предоставляемых работодателями на основе договоров.</a:t>
            </a:r>
          </a:p>
          <a:p>
            <a:r>
              <a:rPr lang="ru-RU" dirty="0" smtClean="0"/>
              <a:t>      Выполнение учебно-производственных работ в соответствии с учебными программами производственного обучения предусматривает организацию выпуска товаров (работ и услуг).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7021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1008112"/>
          </a:xfrm>
        </p:spPr>
        <p:txBody>
          <a:bodyPr/>
          <a:lstStyle/>
          <a:p>
            <a:pPr algn="ctr"/>
            <a:r>
              <a:rPr lang="ru-RU" dirty="0" smtClean="0"/>
              <a:t>Профессиональная практика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62500" lnSpcReduction="20000"/>
          </a:bodyPr>
          <a:lstStyle/>
          <a:p>
            <a:r>
              <a:rPr lang="ru-RU" sz="2500" dirty="0" smtClean="0"/>
              <a:t>33. Профессиональная практика проводится в учебно-производственных мастерских, лабораториях, на полигонах, в учебных хозяйствах колледжей и предприятиях, организациях, определенных в качестве баз практик на договорной основе с ними.</a:t>
            </a:r>
          </a:p>
          <a:p>
            <a:r>
              <a:rPr lang="ru-RU" sz="2500" dirty="0" smtClean="0"/>
              <a:t>      Договоры с организациями, являющимися базами практики, заключаются на основе Типовой формы договора на проведение профессиональной практики обучающихся, утвержденной приказом Министра образования и науки Республики Казахстан от 29 ноября 2007 года № 582 (Зарегистрирован в Реестре государственной регистрации нормативных правовых актов № 5053) (далее - Типовой договор).</a:t>
            </a:r>
          </a:p>
          <a:p>
            <a:r>
              <a:rPr lang="ru-RU" sz="2500" dirty="0" smtClean="0"/>
              <a:t>      34. Учебные производственные мастерские являются учебной и производственной базой, обеспечивающей:</a:t>
            </a:r>
          </a:p>
          <a:p>
            <a:r>
              <a:rPr lang="ru-RU" sz="2500" dirty="0" smtClean="0"/>
              <a:t>      1) сочетание теоретического обучения с производственным трудом;</a:t>
            </a:r>
          </a:p>
          <a:p>
            <a:r>
              <a:rPr lang="ru-RU" sz="2500" dirty="0" smtClean="0"/>
              <a:t>      2) получение обучающимися профессиональных навыков в соответствии с учебными планами и программами;</a:t>
            </a:r>
          </a:p>
          <a:p>
            <a:r>
              <a:rPr lang="ru-RU" sz="2500" dirty="0" smtClean="0"/>
              <a:t>      3) организацию выпуска продукции, изготовление инструментов и приспособлений для мастерских, наглядных пособий и приборов для кабинетов и лабораторий, а также ремонта оборудования, машин и механизмов;</a:t>
            </a:r>
          </a:p>
          <a:p>
            <a:r>
              <a:rPr lang="ru-RU" sz="2500" dirty="0" smtClean="0"/>
              <a:t>      4) оказание платных услуг предприятиям, организациям и населению в рамках выполнений требований учебных планов и программ.</a:t>
            </a:r>
          </a:p>
          <a:p>
            <a:r>
              <a:rPr lang="ru-RU" sz="2500" dirty="0" smtClean="0"/>
              <a:t>      В учебных хозяйствах проводятся лабораторно-практические занятия и сельскохозяйственные работы по технологии растениеводства и животноводства (на полях и фермах учебного хозяйства).</a:t>
            </a:r>
          </a:p>
          <a:p>
            <a:r>
              <a:rPr lang="ru-RU" sz="2500" dirty="0" smtClean="0"/>
              <a:t>      На учебных полигонах проводится обучение по вождению автомобилей, тракторов, самоходных машин по обслуживанию и эксплуатации оборудования и механизмов.</a:t>
            </a:r>
          </a:p>
          <a:p>
            <a:r>
              <a:rPr lang="ru-RU" sz="2500" dirty="0" smtClean="0"/>
              <a:t>      35. Перечень, содержание и требования по выполнению учебно-производственных работ в учебных мастерских, учебных хозяйствах определяются колледжем.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328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Управление колледжем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36. Управление в колледжах осуществляется в соответствии с законодательством Республики Казахстан, настоящими Типовыми правилами и уставом колледжа на принципах единоначалия и коллегиальности.</a:t>
            </a:r>
          </a:p>
          <a:p>
            <a:r>
              <a:rPr lang="ru-RU" dirty="0" smtClean="0"/>
              <a:t>      Непосредственное управление колледжем осуществляет руководитель.</a:t>
            </a:r>
          </a:p>
          <a:p>
            <a:r>
              <a:rPr lang="ru-RU" dirty="0" smtClean="0"/>
              <a:t>      37. В целях повышения качества обучения и воспитания обучающих, педагогического мастерства преподавателей и совершенствования методической работы в колледжах создаются коллегиальные органы управления.</a:t>
            </a:r>
          </a:p>
          <a:p>
            <a:r>
              <a:rPr lang="ru-RU" dirty="0" smtClean="0"/>
              <a:t>      Формами коллегиального управления колледжа являются педагогический, учебно-методический, попечительские советы.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5023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положения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Настоящие Типовые правила деятельности видов организаций технического и профессионального, </a:t>
            </a:r>
            <a:r>
              <a:rPr lang="ru-RU" dirty="0" err="1" smtClean="0"/>
              <a:t>послесреднего</a:t>
            </a:r>
            <a:r>
              <a:rPr lang="ru-RU" dirty="0" smtClean="0"/>
              <a:t> образования (далее - Типовые правила) разработаны в соответствии с подпунктом 44-5) статьи 5 Закона Республики Казахстан от 27 июля 2007 года «Об образовании», постановлением Правительства Республики Казахстан от 17 мая 2013 года № 499 «Об утверждении Типовых правил деятельности организаций образования соответствующих типов, в том числе Типовых правил организаций образования, реализующих дополнительные образовательные программы для детей».</a:t>
            </a:r>
          </a:p>
          <a:p>
            <a:r>
              <a:rPr lang="ru-RU" dirty="0" smtClean="0"/>
              <a:t>      2. Типовые правила определяют порядок деятельности организаций технического и профессионального, </a:t>
            </a:r>
            <a:r>
              <a:rPr lang="ru-RU" dirty="0" err="1" smtClean="0"/>
              <a:t>послесреднего</a:t>
            </a:r>
            <a:r>
              <a:rPr lang="ru-RU" dirty="0" smtClean="0"/>
              <a:t> образования независимо от форм собственности и ведомственной подчиненности.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1056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Основными задачами организации технического и профессионального, </a:t>
            </a:r>
            <a:r>
              <a:rPr lang="ru-RU" sz="2800" dirty="0" err="1" smtClean="0"/>
              <a:t>послесреднего</a:t>
            </a:r>
            <a:r>
              <a:rPr lang="ru-RU" sz="2800" dirty="0" smtClean="0"/>
              <a:t> образования являются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1) создание необходимых условий для получения качественного образования, направленных на формирование, развитие и профессиональное становление личности на основе национальных и общечеловеческих ценностей, достижений науки и практики;</a:t>
            </a:r>
            <a:endParaRPr lang="en-US" dirty="0" smtClean="0"/>
          </a:p>
          <a:p>
            <a:r>
              <a:rPr lang="ru-RU" dirty="0" smtClean="0"/>
              <a:t>2) обеспечение профессиональной ориентационной работы с обучающимися;</a:t>
            </a:r>
            <a:endParaRPr lang="en-US" dirty="0" smtClean="0"/>
          </a:p>
          <a:p>
            <a:r>
              <a:rPr lang="ru-RU" dirty="0" smtClean="0"/>
              <a:t> 3) обеспечение взаимосвязи между теоретическим и производственным обучением в соответствии с потребностями рынка труда;</a:t>
            </a:r>
          </a:p>
          <a:p>
            <a:r>
              <a:rPr lang="ru-RU" dirty="0" smtClean="0"/>
              <a:t> 4) внедрение новых технологий обучения, способствующих своевременной адаптации профессионального образования к изменяющимся потребностям общества и рынка труда;</a:t>
            </a:r>
          </a:p>
          <a:p>
            <a:r>
              <a:rPr lang="ru-RU" dirty="0" smtClean="0"/>
              <a:t>5) интеграция образовательных программ по техническому и профессиональному, </a:t>
            </a:r>
            <a:r>
              <a:rPr lang="ru-RU" dirty="0" err="1" smtClean="0"/>
              <a:t>послесреднему</a:t>
            </a:r>
            <a:r>
              <a:rPr lang="ru-RU" dirty="0" smtClean="0"/>
              <a:t> образованию с производством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64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Порядок деятельности видов организаций</a:t>
            </a:r>
            <a:r>
              <a:rPr lang="en-US" sz="2800" dirty="0" smtClean="0"/>
              <a:t> </a:t>
            </a:r>
            <a:r>
              <a:rPr lang="ru-RU" sz="2800" dirty="0" smtClean="0"/>
              <a:t>технического и</a:t>
            </a:r>
            <a:br>
              <a:rPr lang="ru-RU" sz="2800" dirty="0" smtClean="0"/>
            </a:br>
            <a:r>
              <a:rPr lang="ru-RU" sz="2800" dirty="0" smtClean="0"/>
              <a:t>профессионального, </a:t>
            </a:r>
            <a:r>
              <a:rPr lang="ru-RU" sz="2800" dirty="0" err="1" smtClean="0"/>
              <a:t>послесреднего</a:t>
            </a:r>
            <a:r>
              <a:rPr lang="ru-RU" sz="2800" dirty="0" smtClean="0"/>
              <a:t> образования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Параграф 1. Колледж (колледж для детей с ограниченными</a:t>
            </a:r>
            <a:r>
              <a:rPr lang="en-US" dirty="0" smtClean="0"/>
              <a:t> </a:t>
            </a:r>
            <a:r>
              <a:rPr lang="ru-RU" dirty="0" smtClean="0"/>
              <a:t>возможностями)</a:t>
            </a:r>
          </a:p>
          <a:p>
            <a:r>
              <a:rPr lang="ru-RU" dirty="0" smtClean="0"/>
              <a:t> 9. Колледж осуществляют свою деятельность в соответствии с Конституцией, законами Республики Казахстан, а также настоящими Типовыми правилами.</a:t>
            </a:r>
          </a:p>
          <a:p>
            <a:r>
              <a:rPr lang="ru-RU" dirty="0" smtClean="0"/>
              <a:t>10. Колледжи самостоятельны в формировании своей структуры и в организации учебно-воспитательного процесса, подборе и расстановке кадров, учебно-методической, финансово–хозяйственной деятельности.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1188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Формы 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зависимости от содержания образовательных учебных программ с учетом потребностей и возможностей личности, создания условий доступности получения образования в организациях технического и профессионального образования обучение осуществляется в следующих формах: </a:t>
            </a:r>
            <a:r>
              <a:rPr lang="ru-RU" dirty="0" smtClean="0">
                <a:solidFill>
                  <a:srgbClr val="FF0000"/>
                </a:solidFill>
              </a:rPr>
              <a:t>очное, вечернее, заочное</a:t>
            </a:r>
            <a:r>
              <a:rPr lang="ru-RU" dirty="0" smtClean="0"/>
              <a:t> отделение (кроме отдельных профессий и специальностей, получение которых в заочной, вечерней форме не допускается).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4897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Порядок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12. Колледжи самостоятельны в выборе и порядке использования новых форм, методик и технологий обучения.</a:t>
            </a:r>
          </a:p>
          <a:p>
            <a:r>
              <a:rPr lang="ru-RU" dirty="0" smtClean="0"/>
              <a:t>13. Учет учебной работы в колледжах осуществляется путем ведения журналов учета теоретического и производственного обучения и табелей учета выполнения учебных программ в учебных часах.</a:t>
            </a:r>
          </a:p>
          <a:p>
            <a:r>
              <a:rPr lang="ru-RU" dirty="0" smtClean="0"/>
              <a:t>14. Для граждан, имеющих техническое и профессиональное, </a:t>
            </a:r>
            <a:r>
              <a:rPr lang="ru-RU" dirty="0" err="1" smtClean="0"/>
              <a:t>послесреднее</a:t>
            </a:r>
            <a:r>
              <a:rPr lang="ru-RU" dirty="0" smtClean="0"/>
              <a:t> образование или высшее образование для обучения по сокращенной программе, форма сдачи вступительных экзаменов устанавливается организацией образования.</a:t>
            </a:r>
          </a:p>
          <a:p>
            <a:r>
              <a:rPr lang="ru-RU" dirty="0" smtClean="0"/>
              <a:t>15. К обучающимся колледжа относятся студенты (курсанты) и слушатели.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4908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Промежуточная и итоговая аттестация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16. Права и обязанности обучающихся, педагогических работников в колледже определяются законодательством Республики Казахстан в области образования.</a:t>
            </a:r>
          </a:p>
          <a:p>
            <a:r>
              <a:rPr lang="ru-RU" dirty="0" smtClean="0"/>
              <a:t>17. Текущий контроль успеваемости, промежуточная и итоговая аттестация обучающихся осуществляется в соответствии с Типовыми правилами проведения текущего контроля успеваемости, промежуточной и итоговой аттестации обучающихся, утвержденными приказом Министра образования и науки Республики Казахстан от 18 марта 2008 года № 125 (Зарегистрирован в Реестре государственной регистрации нормативных правовых актов № 5191) (далее - Типовыми правилами проведения текущего контроля). Для обучающихся, имеющие по результатам промежуточной аттестации не более 2-х удовлетворительных оценок «3», допускается пересдача экзамена на более высокий уровень оценки.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893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График и расписание учебного процесса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18. В колледжах, независимо от форм собственности и ведомственной подчиненности, учебный год начинается и заканчивается согласно графику учебного процесса.</a:t>
            </a:r>
          </a:p>
          <a:p>
            <a:r>
              <a:rPr lang="ru-RU" dirty="0" smtClean="0"/>
              <a:t>      Не менее двух раз в течение полного учебного года для обучающихся устанавливаются каникулы общей продолжительностью не более 11 недель в год, в том числе в зимний период – не менее 2 недель.</a:t>
            </a:r>
          </a:p>
          <a:p>
            <a:r>
              <a:rPr lang="ru-RU" dirty="0" smtClean="0"/>
              <a:t>      Расписание занятий в колледжах составляется в соответствии с графиком учебного процесса и рабочими учебными планами.</a:t>
            </a:r>
          </a:p>
          <a:p>
            <a:r>
              <a:rPr lang="ru-RU" dirty="0" smtClean="0"/>
              <a:t>      Для всех видов аудиторных занятий устанавливается академический час продолжительностью 45 минут с перерывом 5 минут, допускаются спаренные занятия с перерывом 10 минут после 2-х академических часов.</a:t>
            </a:r>
          </a:p>
          <a:p>
            <a:r>
              <a:rPr lang="ru-RU" dirty="0" smtClean="0"/>
              <a:t>      Для питания и активного отдыха обучающихся после 2-х спаренных занятий предусматривается перерыв длительностью не менее 15 минут.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7877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Организация учебного процесса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400" dirty="0" smtClean="0"/>
              <a:t>19. В колледжах учебные занятия проводятся в виде уроков, лекций, семинаров, практических занятий, лабораторных, контрольных и самостоятельных работ, консультаций, бесед, факультативных занятий, курсовых и дипломных проектов, работ, в том числе реальных проектов, и других форм учебных занятий.</a:t>
            </a:r>
          </a:p>
          <a:p>
            <a:r>
              <a:rPr lang="ru-RU" sz="3400" dirty="0" smtClean="0"/>
              <a:t>      20. Для организации и проведения учебных занятий с обучающимися в организациях технического и профессионального образования создаются учебные группы.</a:t>
            </a:r>
          </a:p>
          <a:p>
            <a:r>
              <a:rPr lang="ru-RU" sz="3400" dirty="0" smtClean="0"/>
              <a:t>      21. Учебные группы в учебных заведениях технического и профессионального образования комплектуются по специальностям численностью не более 25 человек (по военным специальностям до 30 человек) при очной форме обучения, не менее 15 человек при заочной, вечерней формах обучения. </a:t>
            </a:r>
          </a:p>
          <a:p>
            <a:r>
              <a:rPr lang="ru-RU" sz="3400" dirty="0" smtClean="0"/>
              <a:t>      Исходя из специфики профиля профессии или специальности, в организациях технического и профессионального образования с обучающимися проводятся индивидуальные занятия. </a:t>
            </a:r>
          </a:p>
          <a:p>
            <a:r>
              <a:rPr lang="ru-RU" sz="3400" dirty="0" smtClean="0"/>
              <a:t>22. При проведении лабораторных работ, практических занятий, в том числе по физическому воспитанию и занятий по отдельным предметам, производственного обучения в мастерских (на учебных полигонах и в учебных хозяйствах), перечень которых определяется в соответствии с учебным планом, учебные группы делятся на подгруппы численностью не более 13 человек, для медицинских и фармацевтических организаций образования по клиническим дисциплинам учебные группы делятся на подгруппы численностью не более 8 человек.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767889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141</TotalTime>
  <Words>1593</Words>
  <Application>Microsoft Office PowerPoint</Application>
  <PresentationFormat>Экран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Паркет</vt:lpstr>
      <vt:lpstr>Типовые правила деятельности видов организаций технического и профессионального, послесреднего образования </vt:lpstr>
      <vt:lpstr>Общие положения</vt:lpstr>
      <vt:lpstr>Основными задачами организации технического и профессионального, послесреднего образования являются</vt:lpstr>
      <vt:lpstr>Порядок деятельности видов организаций технического и профессионального, послесреднего образования</vt:lpstr>
      <vt:lpstr>Формы обучения</vt:lpstr>
      <vt:lpstr>Порядок деятельности</vt:lpstr>
      <vt:lpstr>Промежуточная и итоговая аттестация</vt:lpstr>
      <vt:lpstr>График и расписание учебного процесса</vt:lpstr>
      <vt:lpstr>Организация учебного процесса</vt:lpstr>
      <vt:lpstr>Порядок деятельности</vt:lpstr>
      <vt:lpstr>Подразделения</vt:lpstr>
      <vt:lpstr>Производственное обучение </vt:lpstr>
      <vt:lpstr>Профессиональная практика </vt:lpstr>
      <vt:lpstr>Управление колледжем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Типовые правила деятельности видов организаций технического и профессионального, послесреднего образования</dc:title>
  <dc:creator>User</dc:creator>
  <cp:lastModifiedBy>Пользователь</cp:lastModifiedBy>
  <cp:revision>9</cp:revision>
  <dcterms:created xsi:type="dcterms:W3CDTF">2014-02-04T07:53:54Z</dcterms:created>
  <dcterms:modified xsi:type="dcterms:W3CDTF">2014-10-24T09:09:19Z</dcterms:modified>
</cp:coreProperties>
</file>