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58" r:id="rId3"/>
    <p:sldId id="257" r:id="rId4"/>
    <p:sldId id="259" r:id="rId5"/>
    <p:sldId id="260" r:id="rId6"/>
    <p:sldId id="269" r:id="rId7"/>
    <p:sldId id="261" r:id="rId8"/>
    <p:sldId id="262" r:id="rId9"/>
    <p:sldId id="263" r:id="rId10"/>
    <p:sldId id="264" r:id="rId11"/>
    <p:sldId id="265" r:id="rId12"/>
    <p:sldId id="266" r:id="rId13"/>
    <p:sldId id="267" r:id="rId14"/>
    <p:sldId id="268" r:id="rId15"/>
    <p:sldId id="271" r:id="rId16"/>
    <p:sldId id="270"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6983A6-3E1B-4ED4-9741-604E8BF1E2B6}"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2479A611-7292-4781-9914-2C3F6FF4FF5D}">
      <dgm:prSet phldrT="[Текст]"/>
      <dgm:spPr/>
      <dgm:t>
        <a:bodyPr/>
        <a:lstStyle/>
        <a:p>
          <a:r>
            <a:rPr lang="ru-RU" dirty="0" smtClean="0">
              <a:solidFill>
                <a:schemeClr val="bg1"/>
              </a:solidFill>
            </a:rPr>
            <a:t>В комиссию представляются следующие материалы и документы: </a:t>
          </a:r>
          <a:endParaRPr lang="ru-RU" dirty="0">
            <a:solidFill>
              <a:schemeClr val="bg1"/>
            </a:solidFill>
          </a:endParaRPr>
        </a:p>
      </dgm:t>
    </dgm:pt>
    <dgm:pt modelId="{7F37F9D7-F366-4005-8241-61527AECC8FD}" type="parTrans" cxnId="{31794988-8BA4-4FAC-BA6E-71AAE73E548A}">
      <dgm:prSet/>
      <dgm:spPr/>
      <dgm:t>
        <a:bodyPr/>
        <a:lstStyle/>
        <a:p>
          <a:endParaRPr lang="ru-RU">
            <a:solidFill>
              <a:schemeClr val="bg1"/>
            </a:solidFill>
          </a:endParaRPr>
        </a:p>
      </dgm:t>
    </dgm:pt>
    <dgm:pt modelId="{037A942B-EABF-4990-856C-BC8702D45523}" type="sibTrans" cxnId="{31794988-8BA4-4FAC-BA6E-71AAE73E548A}">
      <dgm:prSet/>
      <dgm:spPr/>
      <dgm:t>
        <a:bodyPr/>
        <a:lstStyle/>
        <a:p>
          <a:endParaRPr lang="ru-RU">
            <a:solidFill>
              <a:schemeClr val="bg1"/>
            </a:solidFill>
          </a:endParaRPr>
        </a:p>
      </dgm:t>
    </dgm:pt>
    <dgm:pt modelId="{EF59B961-4D1B-4653-AFE2-09BB7A0F401B}">
      <dgm:prSet phldrT="[Текст]"/>
      <dgm:spPr/>
      <dgm:t>
        <a:bodyPr/>
        <a:lstStyle/>
        <a:p>
          <a:r>
            <a:rPr lang="ru-RU" dirty="0" smtClean="0">
              <a:solidFill>
                <a:schemeClr val="bg1"/>
              </a:solidFill>
            </a:rPr>
            <a:t>государственный общеобязательный стандарт образования по специальности (профессии); </a:t>
          </a:r>
          <a:endParaRPr lang="ru-RU" dirty="0">
            <a:solidFill>
              <a:schemeClr val="bg1"/>
            </a:solidFill>
          </a:endParaRPr>
        </a:p>
      </dgm:t>
    </dgm:pt>
    <dgm:pt modelId="{DE6DF312-A444-4854-8A36-85D8C97909D9}" type="parTrans" cxnId="{F1EBF2AC-3752-40AD-A04E-E409EF8E41FA}">
      <dgm:prSet/>
      <dgm:spPr/>
      <dgm:t>
        <a:bodyPr/>
        <a:lstStyle/>
        <a:p>
          <a:endParaRPr lang="ru-RU">
            <a:solidFill>
              <a:schemeClr val="bg1"/>
            </a:solidFill>
          </a:endParaRPr>
        </a:p>
      </dgm:t>
    </dgm:pt>
    <dgm:pt modelId="{7074BDB9-4673-4BC2-AA68-9A95BB21B60D}" type="sibTrans" cxnId="{F1EBF2AC-3752-40AD-A04E-E409EF8E41FA}">
      <dgm:prSet/>
      <dgm:spPr/>
      <dgm:t>
        <a:bodyPr/>
        <a:lstStyle/>
        <a:p>
          <a:endParaRPr lang="ru-RU">
            <a:solidFill>
              <a:schemeClr val="bg1"/>
            </a:solidFill>
          </a:endParaRPr>
        </a:p>
      </dgm:t>
    </dgm:pt>
    <dgm:pt modelId="{DFC25D2B-A38F-4B20-92D8-FB8F24724AAB}">
      <dgm:prSet phldrT="[Текст]"/>
      <dgm:spPr/>
      <dgm:t>
        <a:bodyPr/>
        <a:lstStyle/>
        <a:p>
          <a:r>
            <a:rPr lang="ru-RU" dirty="0" smtClean="0">
              <a:solidFill>
                <a:schemeClr val="bg1"/>
              </a:solidFill>
            </a:rPr>
            <a:t>приказ руководителя профессионального лицея, колледжа о допуске обучающихся к итоговой аттестации; </a:t>
          </a:r>
          <a:endParaRPr lang="ru-RU" dirty="0">
            <a:solidFill>
              <a:schemeClr val="bg1"/>
            </a:solidFill>
          </a:endParaRPr>
        </a:p>
      </dgm:t>
    </dgm:pt>
    <dgm:pt modelId="{895D517E-F3E7-4E0F-9CFC-F830B81263BD}" type="parTrans" cxnId="{CFB64B96-5311-4D9B-9316-E784A76A5FCD}">
      <dgm:prSet/>
      <dgm:spPr/>
      <dgm:t>
        <a:bodyPr/>
        <a:lstStyle/>
        <a:p>
          <a:endParaRPr lang="ru-RU">
            <a:solidFill>
              <a:schemeClr val="bg1"/>
            </a:solidFill>
          </a:endParaRPr>
        </a:p>
      </dgm:t>
    </dgm:pt>
    <dgm:pt modelId="{20603D91-1330-44E2-8B12-92D3106F640D}" type="sibTrans" cxnId="{CFB64B96-5311-4D9B-9316-E784A76A5FCD}">
      <dgm:prSet/>
      <dgm:spPr/>
      <dgm:t>
        <a:bodyPr/>
        <a:lstStyle/>
        <a:p>
          <a:endParaRPr lang="ru-RU">
            <a:solidFill>
              <a:schemeClr val="bg1"/>
            </a:solidFill>
          </a:endParaRPr>
        </a:p>
      </dgm:t>
    </dgm:pt>
    <dgm:pt modelId="{D2BE8DE7-4330-44E3-BC45-698E56ED874A}">
      <dgm:prSet phldrT="[Текст]"/>
      <dgm:spPr/>
      <dgm:t>
        <a:bodyPr/>
        <a:lstStyle/>
        <a:p>
          <a:r>
            <a:rPr lang="ru-RU" dirty="0" smtClean="0">
              <a:solidFill>
                <a:schemeClr val="bg1"/>
              </a:solidFill>
            </a:rPr>
            <a:t>сводные ведомости итоговых оценок обучающихся; </a:t>
          </a:r>
        </a:p>
      </dgm:t>
    </dgm:pt>
    <dgm:pt modelId="{000E975A-7F2C-477D-ACBB-C1DF026C774D}" type="parTrans" cxnId="{9B0DFFD7-0B9E-4222-9C30-E2C13D80C69A}">
      <dgm:prSet/>
      <dgm:spPr/>
      <dgm:t>
        <a:bodyPr/>
        <a:lstStyle/>
        <a:p>
          <a:endParaRPr lang="ru-RU">
            <a:solidFill>
              <a:schemeClr val="bg1"/>
            </a:solidFill>
          </a:endParaRPr>
        </a:p>
      </dgm:t>
    </dgm:pt>
    <dgm:pt modelId="{DB427613-3E27-43F3-8081-C398E2DA5F5A}" type="sibTrans" cxnId="{9B0DFFD7-0B9E-4222-9C30-E2C13D80C69A}">
      <dgm:prSet/>
      <dgm:spPr/>
      <dgm:t>
        <a:bodyPr/>
        <a:lstStyle/>
        <a:p>
          <a:endParaRPr lang="ru-RU">
            <a:solidFill>
              <a:schemeClr val="bg1"/>
            </a:solidFill>
          </a:endParaRPr>
        </a:p>
      </dgm:t>
    </dgm:pt>
    <dgm:pt modelId="{99233850-0AED-40D7-9210-ADD9771CEB35}">
      <dgm:prSet/>
      <dgm:spPr/>
      <dgm:t>
        <a:bodyPr/>
        <a:lstStyle/>
        <a:p>
          <a:r>
            <a:rPr lang="ru-RU" dirty="0" smtClean="0">
              <a:solidFill>
                <a:schemeClr val="bg1"/>
              </a:solidFill>
            </a:rPr>
            <a:t>комплект экзаменационных билетов и перечень вопросов, выносимых на итоговые экзамены, согласно учебной программы; </a:t>
          </a:r>
          <a:endParaRPr lang="ru-RU" dirty="0">
            <a:solidFill>
              <a:schemeClr val="bg1"/>
            </a:solidFill>
          </a:endParaRPr>
        </a:p>
      </dgm:t>
    </dgm:pt>
    <dgm:pt modelId="{9A9DA271-9C73-4000-9E00-405D4F49B01A}" type="parTrans" cxnId="{77544A3D-5361-42CC-82AC-DFFD96F96DD0}">
      <dgm:prSet/>
      <dgm:spPr/>
      <dgm:t>
        <a:bodyPr/>
        <a:lstStyle/>
        <a:p>
          <a:endParaRPr lang="ru-RU">
            <a:solidFill>
              <a:schemeClr val="bg1"/>
            </a:solidFill>
          </a:endParaRPr>
        </a:p>
      </dgm:t>
    </dgm:pt>
    <dgm:pt modelId="{6E1A29C5-9E81-4741-81D4-80FE3CF870D0}" type="sibTrans" cxnId="{77544A3D-5361-42CC-82AC-DFFD96F96DD0}">
      <dgm:prSet/>
      <dgm:spPr/>
      <dgm:t>
        <a:bodyPr/>
        <a:lstStyle/>
        <a:p>
          <a:endParaRPr lang="ru-RU">
            <a:solidFill>
              <a:schemeClr val="bg1"/>
            </a:solidFill>
          </a:endParaRPr>
        </a:p>
      </dgm:t>
    </dgm:pt>
    <dgm:pt modelId="{A3831166-66B5-447B-AB7F-B401111A81AA}">
      <dgm:prSet/>
      <dgm:spPr/>
      <dgm:t>
        <a:bodyPr/>
        <a:lstStyle/>
        <a:p>
          <a:r>
            <a:rPr lang="ru-RU" dirty="0" smtClean="0">
              <a:solidFill>
                <a:schemeClr val="bg1"/>
              </a:solidFill>
            </a:rPr>
            <a:t>      документы, подтверждающие право обучающегося на перенос сроков итоговой аттестации по состоянию здоровья. </a:t>
          </a:r>
          <a:endParaRPr lang="ru-RU" dirty="0">
            <a:solidFill>
              <a:schemeClr val="bg1"/>
            </a:solidFill>
          </a:endParaRPr>
        </a:p>
      </dgm:t>
    </dgm:pt>
    <dgm:pt modelId="{F3E16009-BB9E-4E9C-B2B4-A12529C8A3BE}" type="parTrans" cxnId="{97D64C48-4248-4445-A61F-A71B2D9DE01A}">
      <dgm:prSet/>
      <dgm:spPr/>
      <dgm:t>
        <a:bodyPr/>
        <a:lstStyle/>
        <a:p>
          <a:endParaRPr lang="ru-RU">
            <a:solidFill>
              <a:schemeClr val="bg1"/>
            </a:solidFill>
          </a:endParaRPr>
        </a:p>
      </dgm:t>
    </dgm:pt>
    <dgm:pt modelId="{BA8A2DE6-A12D-4CA7-912F-C202F1BFEB75}" type="sibTrans" cxnId="{97D64C48-4248-4445-A61F-A71B2D9DE01A}">
      <dgm:prSet/>
      <dgm:spPr/>
      <dgm:t>
        <a:bodyPr/>
        <a:lstStyle/>
        <a:p>
          <a:endParaRPr lang="ru-RU">
            <a:solidFill>
              <a:schemeClr val="bg1"/>
            </a:solidFill>
          </a:endParaRPr>
        </a:p>
      </dgm:t>
    </dgm:pt>
    <dgm:pt modelId="{46E14EC3-2E68-4A10-A61E-EC30317FF2DE}" type="pres">
      <dgm:prSet presAssocID="{4A6983A6-3E1B-4ED4-9741-604E8BF1E2B6}" presName="Name0" presStyleCnt="0">
        <dgm:presLayoutVars>
          <dgm:chPref val="1"/>
          <dgm:dir/>
          <dgm:animOne val="branch"/>
          <dgm:animLvl val="lvl"/>
          <dgm:resizeHandles val="exact"/>
        </dgm:presLayoutVars>
      </dgm:prSet>
      <dgm:spPr/>
      <dgm:t>
        <a:bodyPr/>
        <a:lstStyle/>
        <a:p>
          <a:endParaRPr lang="ru-RU"/>
        </a:p>
      </dgm:t>
    </dgm:pt>
    <dgm:pt modelId="{6313EE65-EEA2-4B0F-993E-91071B811C3A}" type="pres">
      <dgm:prSet presAssocID="{2479A611-7292-4781-9914-2C3F6FF4FF5D}" presName="root1" presStyleCnt="0"/>
      <dgm:spPr/>
    </dgm:pt>
    <dgm:pt modelId="{00751301-76BB-439A-B17E-9C801EA01492}" type="pres">
      <dgm:prSet presAssocID="{2479A611-7292-4781-9914-2C3F6FF4FF5D}" presName="LevelOneTextNode" presStyleLbl="node0" presStyleIdx="0" presStyleCnt="1" custScaleY="128879">
        <dgm:presLayoutVars>
          <dgm:chPref val="3"/>
        </dgm:presLayoutVars>
      </dgm:prSet>
      <dgm:spPr/>
      <dgm:t>
        <a:bodyPr/>
        <a:lstStyle/>
        <a:p>
          <a:endParaRPr lang="ru-RU"/>
        </a:p>
      </dgm:t>
    </dgm:pt>
    <dgm:pt modelId="{B2312176-9C55-4A85-9AD3-6A3A5F072BE1}" type="pres">
      <dgm:prSet presAssocID="{2479A611-7292-4781-9914-2C3F6FF4FF5D}" presName="level2hierChild" presStyleCnt="0"/>
      <dgm:spPr/>
    </dgm:pt>
    <dgm:pt modelId="{D9CC2167-3A0A-48E1-B4F3-DCAC39446219}" type="pres">
      <dgm:prSet presAssocID="{DE6DF312-A444-4854-8A36-85D8C97909D9}" presName="conn2-1" presStyleLbl="parChTrans1D2" presStyleIdx="0" presStyleCnt="5"/>
      <dgm:spPr/>
      <dgm:t>
        <a:bodyPr/>
        <a:lstStyle/>
        <a:p>
          <a:endParaRPr lang="ru-RU"/>
        </a:p>
      </dgm:t>
    </dgm:pt>
    <dgm:pt modelId="{BA2C0CBA-2192-49C3-BD8A-7C9E33EE538C}" type="pres">
      <dgm:prSet presAssocID="{DE6DF312-A444-4854-8A36-85D8C97909D9}" presName="connTx" presStyleLbl="parChTrans1D2" presStyleIdx="0" presStyleCnt="5"/>
      <dgm:spPr/>
      <dgm:t>
        <a:bodyPr/>
        <a:lstStyle/>
        <a:p>
          <a:endParaRPr lang="ru-RU"/>
        </a:p>
      </dgm:t>
    </dgm:pt>
    <dgm:pt modelId="{BB5B3F63-E3E8-484C-BB7B-AEAFBFEE3C56}" type="pres">
      <dgm:prSet presAssocID="{EF59B961-4D1B-4653-AFE2-09BB7A0F401B}" presName="root2" presStyleCnt="0"/>
      <dgm:spPr/>
    </dgm:pt>
    <dgm:pt modelId="{0CEB4D10-74B6-47BB-8962-B9D51C30F2A5}" type="pres">
      <dgm:prSet presAssocID="{EF59B961-4D1B-4653-AFE2-09BB7A0F401B}" presName="LevelTwoTextNode" presStyleLbl="node2" presStyleIdx="0" presStyleCnt="5" custScaleX="244856">
        <dgm:presLayoutVars>
          <dgm:chPref val="3"/>
        </dgm:presLayoutVars>
      </dgm:prSet>
      <dgm:spPr/>
      <dgm:t>
        <a:bodyPr/>
        <a:lstStyle/>
        <a:p>
          <a:endParaRPr lang="ru-RU"/>
        </a:p>
      </dgm:t>
    </dgm:pt>
    <dgm:pt modelId="{A8D01342-BB7B-45F7-AA45-9DCC3493BCA7}" type="pres">
      <dgm:prSet presAssocID="{EF59B961-4D1B-4653-AFE2-09BB7A0F401B}" presName="level3hierChild" presStyleCnt="0"/>
      <dgm:spPr/>
    </dgm:pt>
    <dgm:pt modelId="{EF68F11D-43D4-4859-B917-AC25881A9E66}" type="pres">
      <dgm:prSet presAssocID="{895D517E-F3E7-4E0F-9CFC-F830B81263BD}" presName="conn2-1" presStyleLbl="parChTrans1D2" presStyleIdx="1" presStyleCnt="5"/>
      <dgm:spPr/>
      <dgm:t>
        <a:bodyPr/>
        <a:lstStyle/>
        <a:p>
          <a:endParaRPr lang="ru-RU"/>
        </a:p>
      </dgm:t>
    </dgm:pt>
    <dgm:pt modelId="{75595DF7-3759-47D8-8263-552C0F86D425}" type="pres">
      <dgm:prSet presAssocID="{895D517E-F3E7-4E0F-9CFC-F830B81263BD}" presName="connTx" presStyleLbl="parChTrans1D2" presStyleIdx="1" presStyleCnt="5"/>
      <dgm:spPr/>
      <dgm:t>
        <a:bodyPr/>
        <a:lstStyle/>
        <a:p>
          <a:endParaRPr lang="ru-RU"/>
        </a:p>
      </dgm:t>
    </dgm:pt>
    <dgm:pt modelId="{099B3818-4B52-410C-9B5A-6715BC784EA6}" type="pres">
      <dgm:prSet presAssocID="{DFC25D2B-A38F-4B20-92D8-FB8F24724AAB}" presName="root2" presStyleCnt="0"/>
      <dgm:spPr/>
    </dgm:pt>
    <dgm:pt modelId="{1A81F4D7-809A-404B-845D-8317103E2D9B}" type="pres">
      <dgm:prSet presAssocID="{DFC25D2B-A38F-4B20-92D8-FB8F24724AAB}" presName="LevelTwoTextNode" presStyleLbl="node2" presStyleIdx="1" presStyleCnt="5" custScaleX="244735">
        <dgm:presLayoutVars>
          <dgm:chPref val="3"/>
        </dgm:presLayoutVars>
      </dgm:prSet>
      <dgm:spPr/>
      <dgm:t>
        <a:bodyPr/>
        <a:lstStyle/>
        <a:p>
          <a:endParaRPr lang="ru-RU"/>
        </a:p>
      </dgm:t>
    </dgm:pt>
    <dgm:pt modelId="{7CEB27E6-A52B-46A6-96F6-F0883C64F388}" type="pres">
      <dgm:prSet presAssocID="{DFC25D2B-A38F-4B20-92D8-FB8F24724AAB}" presName="level3hierChild" presStyleCnt="0"/>
      <dgm:spPr/>
    </dgm:pt>
    <dgm:pt modelId="{D8696672-CDCE-4ED0-BB36-A3A6E58134F5}" type="pres">
      <dgm:prSet presAssocID="{000E975A-7F2C-477D-ACBB-C1DF026C774D}" presName="conn2-1" presStyleLbl="parChTrans1D2" presStyleIdx="2" presStyleCnt="5"/>
      <dgm:spPr/>
      <dgm:t>
        <a:bodyPr/>
        <a:lstStyle/>
        <a:p>
          <a:endParaRPr lang="ru-RU"/>
        </a:p>
      </dgm:t>
    </dgm:pt>
    <dgm:pt modelId="{13A7D61C-270F-4647-8B8C-EF1E820C4C43}" type="pres">
      <dgm:prSet presAssocID="{000E975A-7F2C-477D-ACBB-C1DF026C774D}" presName="connTx" presStyleLbl="parChTrans1D2" presStyleIdx="2" presStyleCnt="5"/>
      <dgm:spPr/>
      <dgm:t>
        <a:bodyPr/>
        <a:lstStyle/>
        <a:p>
          <a:endParaRPr lang="ru-RU"/>
        </a:p>
      </dgm:t>
    </dgm:pt>
    <dgm:pt modelId="{E06DCFD4-A779-4434-A83E-81681F7D33FD}" type="pres">
      <dgm:prSet presAssocID="{D2BE8DE7-4330-44E3-BC45-698E56ED874A}" presName="root2" presStyleCnt="0"/>
      <dgm:spPr/>
    </dgm:pt>
    <dgm:pt modelId="{C502C3DF-6100-49FB-B082-B69FA3D9A473}" type="pres">
      <dgm:prSet presAssocID="{D2BE8DE7-4330-44E3-BC45-698E56ED874A}" presName="LevelTwoTextNode" presStyleLbl="node2" presStyleIdx="2" presStyleCnt="5" custScaleX="245024">
        <dgm:presLayoutVars>
          <dgm:chPref val="3"/>
        </dgm:presLayoutVars>
      </dgm:prSet>
      <dgm:spPr/>
      <dgm:t>
        <a:bodyPr/>
        <a:lstStyle/>
        <a:p>
          <a:endParaRPr lang="ru-RU"/>
        </a:p>
      </dgm:t>
    </dgm:pt>
    <dgm:pt modelId="{299225C6-1AB3-44C0-B078-257EB140EB1F}" type="pres">
      <dgm:prSet presAssocID="{D2BE8DE7-4330-44E3-BC45-698E56ED874A}" presName="level3hierChild" presStyleCnt="0"/>
      <dgm:spPr/>
    </dgm:pt>
    <dgm:pt modelId="{1A9F582F-1E11-42DC-AFAA-E1561A28B54B}" type="pres">
      <dgm:prSet presAssocID="{9A9DA271-9C73-4000-9E00-405D4F49B01A}" presName="conn2-1" presStyleLbl="parChTrans1D2" presStyleIdx="3" presStyleCnt="5"/>
      <dgm:spPr/>
      <dgm:t>
        <a:bodyPr/>
        <a:lstStyle/>
        <a:p>
          <a:endParaRPr lang="ru-RU"/>
        </a:p>
      </dgm:t>
    </dgm:pt>
    <dgm:pt modelId="{1C80D638-003D-4C63-A314-3B7DED0EBB8F}" type="pres">
      <dgm:prSet presAssocID="{9A9DA271-9C73-4000-9E00-405D4F49B01A}" presName="connTx" presStyleLbl="parChTrans1D2" presStyleIdx="3" presStyleCnt="5"/>
      <dgm:spPr/>
      <dgm:t>
        <a:bodyPr/>
        <a:lstStyle/>
        <a:p>
          <a:endParaRPr lang="ru-RU"/>
        </a:p>
      </dgm:t>
    </dgm:pt>
    <dgm:pt modelId="{3A3CF88D-9F3C-4D65-8398-FA23135D9306}" type="pres">
      <dgm:prSet presAssocID="{99233850-0AED-40D7-9210-ADD9771CEB35}" presName="root2" presStyleCnt="0"/>
      <dgm:spPr/>
    </dgm:pt>
    <dgm:pt modelId="{093668BF-3889-4835-B08D-DA3B711E6952}" type="pres">
      <dgm:prSet presAssocID="{99233850-0AED-40D7-9210-ADD9771CEB35}" presName="LevelTwoTextNode" presStyleLbl="node2" presStyleIdx="3" presStyleCnt="5" custScaleX="241685" custLinFactNeighborX="4065" custLinFactNeighborY="-5888">
        <dgm:presLayoutVars>
          <dgm:chPref val="3"/>
        </dgm:presLayoutVars>
      </dgm:prSet>
      <dgm:spPr/>
      <dgm:t>
        <a:bodyPr/>
        <a:lstStyle/>
        <a:p>
          <a:endParaRPr lang="ru-RU"/>
        </a:p>
      </dgm:t>
    </dgm:pt>
    <dgm:pt modelId="{10D4D09A-496C-471E-BEB1-D782E431BE3C}" type="pres">
      <dgm:prSet presAssocID="{99233850-0AED-40D7-9210-ADD9771CEB35}" presName="level3hierChild" presStyleCnt="0"/>
      <dgm:spPr/>
    </dgm:pt>
    <dgm:pt modelId="{6E7DA916-365E-40E4-A32C-A7604A42CFCC}" type="pres">
      <dgm:prSet presAssocID="{F3E16009-BB9E-4E9C-B2B4-A12529C8A3BE}" presName="conn2-1" presStyleLbl="parChTrans1D2" presStyleIdx="4" presStyleCnt="5"/>
      <dgm:spPr/>
      <dgm:t>
        <a:bodyPr/>
        <a:lstStyle/>
        <a:p>
          <a:endParaRPr lang="ru-RU"/>
        </a:p>
      </dgm:t>
    </dgm:pt>
    <dgm:pt modelId="{B8C9B0A5-4FF7-4234-B2C1-A5B8FF1B339D}" type="pres">
      <dgm:prSet presAssocID="{F3E16009-BB9E-4E9C-B2B4-A12529C8A3BE}" presName="connTx" presStyleLbl="parChTrans1D2" presStyleIdx="4" presStyleCnt="5"/>
      <dgm:spPr/>
      <dgm:t>
        <a:bodyPr/>
        <a:lstStyle/>
        <a:p>
          <a:endParaRPr lang="ru-RU"/>
        </a:p>
      </dgm:t>
    </dgm:pt>
    <dgm:pt modelId="{BCD043D7-67C9-4593-9BC8-2984F32184CB}" type="pres">
      <dgm:prSet presAssocID="{A3831166-66B5-447B-AB7F-B401111A81AA}" presName="root2" presStyleCnt="0"/>
      <dgm:spPr/>
    </dgm:pt>
    <dgm:pt modelId="{5F96E0E2-9BC5-4CF9-BE94-00ABA92CA6EF}" type="pres">
      <dgm:prSet presAssocID="{A3831166-66B5-447B-AB7F-B401111A81AA}" presName="LevelTwoTextNode" presStyleLbl="node2" presStyleIdx="4" presStyleCnt="5" custScaleX="246011" custLinFactNeighborX="2590" custLinFactNeighborY="-3122">
        <dgm:presLayoutVars>
          <dgm:chPref val="3"/>
        </dgm:presLayoutVars>
      </dgm:prSet>
      <dgm:spPr/>
      <dgm:t>
        <a:bodyPr/>
        <a:lstStyle/>
        <a:p>
          <a:endParaRPr lang="ru-RU"/>
        </a:p>
      </dgm:t>
    </dgm:pt>
    <dgm:pt modelId="{09B1DF4C-AB07-46CE-8CB4-BD42C70744CD}" type="pres">
      <dgm:prSet presAssocID="{A3831166-66B5-447B-AB7F-B401111A81AA}" presName="level3hierChild" presStyleCnt="0"/>
      <dgm:spPr/>
    </dgm:pt>
  </dgm:ptLst>
  <dgm:cxnLst>
    <dgm:cxn modelId="{1C53A722-84DD-44D4-8B9D-E9B7789B65C4}" type="presOf" srcId="{DE6DF312-A444-4854-8A36-85D8C97909D9}" destId="{BA2C0CBA-2192-49C3-BD8A-7C9E33EE538C}" srcOrd="1" destOrd="0" presId="urn:microsoft.com/office/officeart/2008/layout/HorizontalMultiLevelHierarchy"/>
    <dgm:cxn modelId="{32FEAD33-4CF4-49AF-B51F-A9F38349EDFD}" type="presOf" srcId="{000E975A-7F2C-477D-ACBB-C1DF026C774D}" destId="{D8696672-CDCE-4ED0-BB36-A3A6E58134F5}" srcOrd="0" destOrd="0" presId="urn:microsoft.com/office/officeart/2008/layout/HorizontalMultiLevelHierarchy"/>
    <dgm:cxn modelId="{2041D174-3C2D-4F19-A047-A1F7106AE1F2}" type="presOf" srcId="{F3E16009-BB9E-4E9C-B2B4-A12529C8A3BE}" destId="{6E7DA916-365E-40E4-A32C-A7604A42CFCC}" srcOrd="0" destOrd="0" presId="urn:microsoft.com/office/officeart/2008/layout/HorizontalMultiLevelHierarchy"/>
    <dgm:cxn modelId="{876A1C64-E761-4CBB-83C4-A694FBA94A8A}" type="presOf" srcId="{895D517E-F3E7-4E0F-9CFC-F830B81263BD}" destId="{EF68F11D-43D4-4859-B917-AC25881A9E66}" srcOrd="0" destOrd="0" presId="urn:microsoft.com/office/officeart/2008/layout/HorizontalMultiLevelHierarchy"/>
    <dgm:cxn modelId="{5BE64821-C3AC-4BC0-B91A-B48BD27DD02D}" type="presOf" srcId="{4A6983A6-3E1B-4ED4-9741-604E8BF1E2B6}" destId="{46E14EC3-2E68-4A10-A61E-EC30317FF2DE}" srcOrd="0" destOrd="0" presId="urn:microsoft.com/office/officeart/2008/layout/HorizontalMultiLevelHierarchy"/>
    <dgm:cxn modelId="{5B4CD5BA-E532-4A80-B520-B438D8B52429}" type="presOf" srcId="{9A9DA271-9C73-4000-9E00-405D4F49B01A}" destId="{1C80D638-003D-4C63-A314-3B7DED0EBB8F}" srcOrd="1" destOrd="0" presId="urn:microsoft.com/office/officeart/2008/layout/HorizontalMultiLevelHierarchy"/>
    <dgm:cxn modelId="{6AF6E56F-A6D8-4AC9-A1AF-B5ED1761CF89}" type="presOf" srcId="{DFC25D2B-A38F-4B20-92D8-FB8F24724AAB}" destId="{1A81F4D7-809A-404B-845D-8317103E2D9B}" srcOrd="0" destOrd="0" presId="urn:microsoft.com/office/officeart/2008/layout/HorizontalMultiLevelHierarchy"/>
    <dgm:cxn modelId="{31794988-8BA4-4FAC-BA6E-71AAE73E548A}" srcId="{4A6983A6-3E1B-4ED4-9741-604E8BF1E2B6}" destId="{2479A611-7292-4781-9914-2C3F6FF4FF5D}" srcOrd="0" destOrd="0" parTransId="{7F37F9D7-F366-4005-8241-61527AECC8FD}" sibTransId="{037A942B-EABF-4990-856C-BC8702D45523}"/>
    <dgm:cxn modelId="{59992DCB-612A-41E4-9251-BFF3F1C5C485}" type="presOf" srcId="{D2BE8DE7-4330-44E3-BC45-698E56ED874A}" destId="{C502C3DF-6100-49FB-B082-B69FA3D9A473}" srcOrd="0" destOrd="0" presId="urn:microsoft.com/office/officeart/2008/layout/HorizontalMultiLevelHierarchy"/>
    <dgm:cxn modelId="{CFB64B96-5311-4D9B-9316-E784A76A5FCD}" srcId="{2479A611-7292-4781-9914-2C3F6FF4FF5D}" destId="{DFC25D2B-A38F-4B20-92D8-FB8F24724AAB}" srcOrd="1" destOrd="0" parTransId="{895D517E-F3E7-4E0F-9CFC-F830B81263BD}" sibTransId="{20603D91-1330-44E2-8B12-92D3106F640D}"/>
    <dgm:cxn modelId="{CBF6AFDF-4B15-4547-B267-B1CE07A731A1}" type="presOf" srcId="{000E975A-7F2C-477D-ACBB-C1DF026C774D}" destId="{13A7D61C-270F-4647-8B8C-EF1E820C4C43}" srcOrd="1" destOrd="0" presId="urn:microsoft.com/office/officeart/2008/layout/HorizontalMultiLevelHierarchy"/>
    <dgm:cxn modelId="{77544A3D-5361-42CC-82AC-DFFD96F96DD0}" srcId="{2479A611-7292-4781-9914-2C3F6FF4FF5D}" destId="{99233850-0AED-40D7-9210-ADD9771CEB35}" srcOrd="3" destOrd="0" parTransId="{9A9DA271-9C73-4000-9E00-405D4F49B01A}" sibTransId="{6E1A29C5-9E81-4741-81D4-80FE3CF870D0}"/>
    <dgm:cxn modelId="{97D64C48-4248-4445-A61F-A71B2D9DE01A}" srcId="{2479A611-7292-4781-9914-2C3F6FF4FF5D}" destId="{A3831166-66B5-447B-AB7F-B401111A81AA}" srcOrd="4" destOrd="0" parTransId="{F3E16009-BB9E-4E9C-B2B4-A12529C8A3BE}" sibTransId="{BA8A2DE6-A12D-4CA7-912F-C202F1BFEB75}"/>
    <dgm:cxn modelId="{A9C8907F-47F4-459A-BD8B-20CBF21A6313}" type="presOf" srcId="{895D517E-F3E7-4E0F-9CFC-F830B81263BD}" destId="{75595DF7-3759-47D8-8263-552C0F86D425}" srcOrd="1" destOrd="0" presId="urn:microsoft.com/office/officeart/2008/layout/HorizontalMultiLevelHierarchy"/>
    <dgm:cxn modelId="{9802C4FE-C774-43C3-BE60-2B00FE9B5F40}" type="presOf" srcId="{A3831166-66B5-447B-AB7F-B401111A81AA}" destId="{5F96E0E2-9BC5-4CF9-BE94-00ABA92CA6EF}" srcOrd="0" destOrd="0" presId="urn:microsoft.com/office/officeart/2008/layout/HorizontalMultiLevelHierarchy"/>
    <dgm:cxn modelId="{9B0DFFD7-0B9E-4222-9C30-E2C13D80C69A}" srcId="{2479A611-7292-4781-9914-2C3F6FF4FF5D}" destId="{D2BE8DE7-4330-44E3-BC45-698E56ED874A}" srcOrd="2" destOrd="0" parTransId="{000E975A-7F2C-477D-ACBB-C1DF026C774D}" sibTransId="{DB427613-3E27-43F3-8081-C398E2DA5F5A}"/>
    <dgm:cxn modelId="{A0CCA0AF-74D0-493D-8764-82F74705DB73}" type="presOf" srcId="{DE6DF312-A444-4854-8A36-85D8C97909D9}" destId="{D9CC2167-3A0A-48E1-B4F3-DCAC39446219}" srcOrd="0" destOrd="0" presId="urn:microsoft.com/office/officeart/2008/layout/HorizontalMultiLevelHierarchy"/>
    <dgm:cxn modelId="{6B0F9904-77B3-41F7-94F0-6A898987D5F7}" type="presOf" srcId="{2479A611-7292-4781-9914-2C3F6FF4FF5D}" destId="{00751301-76BB-439A-B17E-9C801EA01492}" srcOrd="0" destOrd="0" presId="urn:microsoft.com/office/officeart/2008/layout/HorizontalMultiLevelHierarchy"/>
    <dgm:cxn modelId="{7563B6C6-0D53-4310-9B84-D3EC9DD3C883}" type="presOf" srcId="{F3E16009-BB9E-4E9C-B2B4-A12529C8A3BE}" destId="{B8C9B0A5-4FF7-4234-B2C1-A5B8FF1B339D}" srcOrd="1" destOrd="0" presId="urn:microsoft.com/office/officeart/2008/layout/HorizontalMultiLevelHierarchy"/>
    <dgm:cxn modelId="{F1EBF2AC-3752-40AD-A04E-E409EF8E41FA}" srcId="{2479A611-7292-4781-9914-2C3F6FF4FF5D}" destId="{EF59B961-4D1B-4653-AFE2-09BB7A0F401B}" srcOrd="0" destOrd="0" parTransId="{DE6DF312-A444-4854-8A36-85D8C97909D9}" sibTransId="{7074BDB9-4673-4BC2-AA68-9A95BB21B60D}"/>
    <dgm:cxn modelId="{354A00AC-7930-4242-A5FD-36CBE8167C05}" type="presOf" srcId="{99233850-0AED-40D7-9210-ADD9771CEB35}" destId="{093668BF-3889-4835-B08D-DA3B711E6952}" srcOrd="0" destOrd="0" presId="urn:microsoft.com/office/officeart/2008/layout/HorizontalMultiLevelHierarchy"/>
    <dgm:cxn modelId="{89BE914E-9B19-4C08-9898-4756745B1EB6}" type="presOf" srcId="{EF59B961-4D1B-4653-AFE2-09BB7A0F401B}" destId="{0CEB4D10-74B6-47BB-8962-B9D51C30F2A5}" srcOrd="0" destOrd="0" presId="urn:microsoft.com/office/officeart/2008/layout/HorizontalMultiLevelHierarchy"/>
    <dgm:cxn modelId="{8D2A2D33-DBEB-4E8D-8790-E3B9066B556D}" type="presOf" srcId="{9A9DA271-9C73-4000-9E00-405D4F49B01A}" destId="{1A9F582F-1E11-42DC-AFAA-E1561A28B54B}" srcOrd="0" destOrd="0" presId="urn:microsoft.com/office/officeart/2008/layout/HorizontalMultiLevelHierarchy"/>
    <dgm:cxn modelId="{84A24B31-EFCB-4130-A3D8-906BA6213696}" type="presParOf" srcId="{46E14EC3-2E68-4A10-A61E-EC30317FF2DE}" destId="{6313EE65-EEA2-4B0F-993E-91071B811C3A}" srcOrd="0" destOrd="0" presId="urn:microsoft.com/office/officeart/2008/layout/HorizontalMultiLevelHierarchy"/>
    <dgm:cxn modelId="{1AFD0542-FF2C-48BC-8C15-7C3169D5C699}" type="presParOf" srcId="{6313EE65-EEA2-4B0F-993E-91071B811C3A}" destId="{00751301-76BB-439A-B17E-9C801EA01492}" srcOrd="0" destOrd="0" presId="urn:microsoft.com/office/officeart/2008/layout/HorizontalMultiLevelHierarchy"/>
    <dgm:cxn modelId="{B7B17314-3900-4495-A0E1-64DC3115EF95}" type="presParOf" srcId="{6313EE65-EEA2-4B0F-993E-91071B811C3A}" destId="{B2312176-9C55-4A85-9AD3-6A3A5F072BE1}" srcOrd="1" destOrd="0" presId="urn:microsoft.com/office/officeart/2008/layout/HorizontalMultiLevelHierarchy"/>
    <dgm:cxn modelId="{717296FC-6090-47D7-8EF6-BADE7A288EB1}" type="presParOf" srcId="{B2312176-9C55-4A85-9AD3-6A3A5F072BE1}" destId="{D9CC2167-3A0A-48E1-B4F3-DCAC39446219}" srcOrd="0" destOrd="0" presId="urn:microsoft.com/office/officeart/2008/layout/HorizontalMultiLevelHierarchy"/>
    <dgm:cxn modelId="{2F550AA6-32E7-4242-A791-BEF2DD0A2D4F}" type="presParOf" srcId="{D9CC2167-3A0A-48E1-B4F3-DCAC39446219}" destId="{BA2C0CBA-2192-49C3-BD8A-7C9E33EE538C}" srcOrd="0" destOrd="0" presId="urn:microsoft.com/office/officeart/2008/layout/HorizontalMultiLevelHierarchy"/>
    <dgm:cxn modelId="{30E204E5-44A8-4092-9723-155CA96DEBAC}" type="presParOf" srcId="{B2312176-9C55-4A85-9AD3-6A3A5F072BE1}" destId="{BB5B3F63-E3E8-484C-BB7B-AEAFBFEE3C56}" srcOrd="1" destOrd="0" presId="urn:microsoft.com/office/officeart/2008/layout/HorizontalMultiLevelHierarchy"/>
    <dgm:cxn modelId="{0CDDD114-5E16-4385-981B-353321B6AE88}" type="presParOf" srcId="{BB5B3F63-E3E8-484C-BB7B-AEAFBFEE3C56}" destId="{0CEB4D10-74B6-47BB-8962-B9D51C30F2A5}" srcOrd="0" destOrd="0" presId="urn:microsoft.com/office/officeart/2008/layout/HorizontalMultiLevelHierarchy"/>
    <dgm:cxn modelId="{09692C72-7AAD-49DC-A357-2E17385938C8}" type="presParOf" srcId="{BB5B3F63-E3E8-484C-BB7B-AEAFBFEE3C56}" destId="{A8D01342-BB7B-45F7-AA45-9DCC3493BCA7}" srcOrd="1" destOrd="0" presId="urn:microsoft.com/office/officeart/2008/layout/HorizontalMultiLevelHierarchy"/>
    <dgm:cxn modelId="{74B9A450-9AA2-4C43-8486-29E1CBC30A1C}" type="presParOf" srcId="{B2312176-9C55-4A85-9AD3-6A3A5F072BE1}" destId="{EF68F11D-43D4-4859-B917-AC25881A9E66}" srcOrd="2" destOrd="0" presId="urn:microsoft.com/office/officeart/2008/layout/HorizontalMultiLevelHierarchy"/>
    <dgm:cxn modelId="{7165CE17-439E-4B8F-98BB-6AD8EED699A6}" type="presParOf" srcId="{EF68F11D-43D4-4859-B917-AC25881A9E66}" destId="{75595DF7-3759-47D8-8263-552C0F86D425}" srcOrd="0" destOrd="0" presId="urn:microsoft.com/office/officeart/2008/layout/HorizontalMultiLevelHierarchy"/>
    <dgm:cxn modelId="{D7FDAFD1-1CEC-4911-BFC5-560B731C490A}" type="presParOf" srcId="{B2312176-9C55-4A85-9AD3-6A3A5F072BE1}" destId="{099B3818-4B52-410C-9B5A-6715BC784EA6}" srcOrd="3" destOrd="0" presId="urn:microsoft.com/office/officeart/2008/layout/HorizontalMultiLevelHierarchy"/>
    <dgm:cxn modelId="{34679FF8-A6A0-4921-82A5-89A428736D1F}" type="presParOf" srcId="{099B3818-4B52-410C-9B5A-6715BC784EA6}" destId="{1A81F4D7-809A-404B-845D-8317103E2D9B}" srcOrd="0" destOrd="0" presId="urn:microsoft.com/office/officeart/2008/layout/HorizontalMultiLevelHierarchy"/>
    <dgm:cxn modelId="{9E78090B-183E-4415-89B7-5356F7B77020}" type="presParOf" srcId="{099B3818-4B52-410C-9B5A-6715BC784EA6}" destId="{7CEB27E6-A52B-46A6-96F6-F0883C64F388}" srcOrd="1" destOrd="0" presId="urn:microsoft.com/office/officeart/2008/layout/HorizontalMultiLevelHierarchy"/>
    <dgm:cxn modelId="{6A21E8B9-E4FD-49AB-97A8-2C6969FBBEB1}" type="presParOf" srcId="{B2312176-9C55-4A85-9AD3-6A3A5F072BE1}" destId="{D8696672-CDCE-4ED0-BB36-A3A6E58134F5}" srcOrd="4" destOrd="0" presId="urn:microsoft.com/office/officeart/2008/layout/HorizontalMultiLevelHierarchy"/>
    <dgm:cxn modelId="{4D96CFF3-A0B3-4859-A690-0AB4F9C9F3D6}" type="presParOf" srcId="{D8696672-CDCE-4ED0-BB36-A3A6E58134F5}" destId="{13A7D61C-270F-4647-8B8C-EF1E820C4C43}" srcOrd="0" destOrd="0" presId="urn:microsoft.com/office/officeart/2008/layout/HorizontalMultiLevelHierarchy"/>
    <dgm:cxn modelId="{C79D69D9-BF15-4AB4-A0D6-AE5CB153E020}" type="presParOf" srcId="{B2312176-9C55-4A85-9AD3-6A3A5F072BE1}" destId="{E06DCFD4-A779-4434-A83E-81681F7D33FD}" srcOrd="5" destOrd="0" presId="urn:microsoft.com/office/officeart/2008/layout/HorizontalMultiLevelHierarchy"/>
    <dgm:cxn modelId="{0DA7B40B-E19D-4B09-ACF5-D625197B4C0C}" type="presParOf" srcId="{E06DCFD4-A779-4434-A83E-81681F7D33FD}" destId="{C502C3DF-6100-49FB-B082-B69FA3D9A473}" srcOrd="0" destOrd="0" presId="urn:microsoft.com/office/officeart/2008/layout/HorizontalMultiLevelHierarchy"/>
    <dgm:cxn modelId="{71F2CC23-B542-4376-8DBC-B332A5E83C8A}" type="presParOf" srcId="{E06DCFD4-A779-4434-A83E-81681F7D33FD}" destId="{299225C6-1AB3-44C0-B078-257EB140EB1F}" srcOrd="1" destOrd="0" presId="urn:microsoft.com/office/officeart/2008/layout/HorizontalMultiLevelHierarchy"/>
    <dgm:cxn modelId="{79C36383-0541-43FC-ACF3-2B86C9B13834}" type="presParOf" srcId="{B2312176-9C55-4A85-9AD3-6A3A5F072BE1}" destId="{1A9F582F-1E11-42DC-AFAA-E1561A28B54B}" srcOrd="6" destOrd="0" presId="urn:microsoft.com/office/officeart/2008/layout/HorizontalMultiLevelHierarchy"/>
    <dgm:cxn modelId="{8EAA32AC-473E-4A77-B30B-7F492580CC91}" type="presParOf" srcId="{1A9F582F-1E11-42DC-AFAA-E1561A28B54B}" destId="{1C80D638-003D-4C63-A314-3B7DED0EBB8F}" srcOrd="0" destOrd="0" presId="urn:microsoft.com/office/officeart/2008/layout/HorizontalMultiLevelHierarchy"/>
    <dgm:cxn modelId="{6A6D12DB-FF3C-4377-AD83-EE6090CA1A0F}" type="presParOf" srcId="{B2312176-9C55-4A85-9AD3-6A3A5F072BE1}" destId="{3A3CF88D-9F3C-4D65-8398-FA23135D9306}" srcOrd="7" destOrd="0" presId="urn:microsoft.com/office/officeart/2008/layout/HorizontalMultiLevelHierarchy"/>
    <dgm:cxn modelId="{65393C63-2361-4D10-98F1-F93FF22539DA}" type="presParOf" srcId="{3A3CF88D-9F3C-4D65-8398-FA23135D9306}" destId="{093668BF-3889-4835-B08D-DA3B711E6952}" srcOrd="0" destOrd="0" presId="urn:microsoft.com/office/officeart/2008/layout/HorizontalMultiLevelHierarchy"/>
    <dgm:cxn modelId="{4849B0C7-A502-4381-B523-D392D5A1948B}" type="presParOf" srcId="{3A3CF88D-9F3C-4D65-8398-FA23135D9306}" destId="{10D4D09A-496C-471E-BEB1-D782E431BE3C}" srcOrd="1" destOrd="0" presId="urn:microsoft.com/office/officeart/2008/layout/HorizontalMultiLevelHierarchy"/>
    <dgm:cxn modelId="{8227FA6E-CBE9-488F-B47F-4345B0A438B7}" type="presParOf" srcId="{B2312176-9C55-4A85-9AD3-6A3A5F072BE1}" destId="{6E7DA916-365E-40E4-A32C-A7604A42CFCC}" srcOrd="8" destOrd="0" presId="urn:microsoft.com/office/officeart/2008/layout/HorizontalMultiLevelHierarchy"/>
    <dgm:cxn modelId="{6EECBD6F-DCE2-4886-A9C8-11B9F0920A08}" type="presParOf" srcId="{6E7DA916-365E-40E4-A32C-A7604A42CFCC}" destId="{B8C9B0A5-4FF7-4234-B2C1-A5B8FF1B339D}" srcOrd="0" destOrd="0" presId="urn:microsoft.com/office/officeart/2008/layout/HorizontalMultiLevelHierarchy"/>
    <dgm:cxn modelId="{9988980A-CDDC-4096-9E2C-EFBC94074403}" type="presParOf" srcId="{B2312176-9C55-4A85-9AD3-6A3A5F072BE1}" destId="{BCD043D7-67C9-4593-9BC8-2984F32184CB}" srcOrd="9" destOrd="0" presId="urn:microsoft.com/office/officeart/2008/layout/HorizontalMultiLevelHierarchy"/>
    <dgm:cxn modelId="{F8C2A9F2-A08A-480C-B84F-8FE071D261D3}" type="presParOf" srcId="{BCD043D7-67C9-4593-9BC8-2984F32184CB}" destId="{5F96E0E2-9BC5-4CF9-BE94-00ABA92CA6EF}" srcOrd="0" destOrd="0" presId="urn:microsoft.com/office/officeart/2008/layout/HorizontalMultiLevelHierarchy"/>
    <dgm:cxn modelId="{02F76F58-C446-469F-B4F6-FC6680480E4C}" type="presParOf" srcId="{BCD043D7-67C9-4593-9BC8-2984F32184CB}" destId="{09B1DF4C-AB07-46CE-8CB4-BD42C70744C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DA916-365E-40E4-A32C-A7604A42CFCC}">
      <dsp:nvSpPr>
        <dsp:cNvPr id="0" name=""/>
        <dsp:cNvSpPr/>
      </dsp:nvSpPr>
      <dsp:spPr>
        <a:xfrm>
          <a:off x="827116" y="2968761"/>
          <a:ext cx="544396" cy="2028991"/>
        </a:xfrm>
        <a:custGeom>
          <a:avLst/>
          <a:gdLst/>
          <a:ahLst/>
          <a:cxnLst/>
          <a:rect l="0" t="0" r="0" b="0"/>
          <a:pathLst>
            <a:path>
              <a:moveTo>
                <a:pt x="0" y="0"/>
              </a:moveTo>
              <a:lnTo>
                <a:pt x="272198" y="0"/>
              </a:lnTo>
              <a:lnTo>
                <a:pt x="272198" y="2028991"/>
              </a:lnTo>
              <a:lnTo>
                <a:pt x="544396" y="20289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RU" sz="700" kern="1200">
            <a:solidFill>
              <a:schemeClr val="bg1"/>
            </a:solidFill>
          </a:endParaRPr>
        </a:p>
      </dsp:txBody>
      <dsp:txXfrm>
        <a:off x="1046795" y="3930738"/>
        <a:ext cx="105037" cy="105037"/>
      </dsp:txXfrm>
    </dsp:sp>
    <dsp:sp modelId="{1A9F582F-1E11-42DC-AFAA-E1561A28B54B}">
      <dsp:nvSpPr>
        <dsp:cNvPr id="0" name=""/>
        <dsp:cNvSpPr/>
      </dsp:nvSpPr>
      <dsp:spPr>
        <a:xfrm>
          <a:off x="827116" y="2968761"/>
          <a:ext cx="648720" cy="978933"/>
        </a:xfrm>
        <a:custGeom>
          <a:avLst/>
          <a:gdLst/>
          <a:ahLst/>
          <a:cxnLst/>
          <a:rect l="0" t="0" r="0" b="0"/>
          <a:pathLst>
            <a:path>
              <a:moveTo>
                <a:pt x="0" y="0"/>
              </a:moveTo>
              <a:lnTo>
                <a:pt x="324360" y="0"/>
              </a:lnTo>
              <a:lnTo>
                <a:pt x="324360" y="978933"/>
              </a:lnTo>
              <a:lnTo>
                <a:pt x="648720" y="9789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solidFill>
              <a:schemeClr val="bg1"/>
            </a:solidFill>
          </a:endParaRPr>
        </a:p>
      </dsp:txBody>
      <dsp:txXfrm>
        <a:off x="1122117" y="3428869"/>
        <a:ext cx="58718" cy="58718"/>
      </dsp:txXfrm>
    </dsp:sp>
    <dsp:sp modelId="{D8696672-CDCE-4ED0-BB36-A3A6E58134F5}">
      <dsp:nvSpPr>
        <dsp:cNvPr id="0" name=""/>
        <dsp:cNvSpPr/>
      </dsp:nvSpPr>
      <dsp:spPr>
        <a:xfrm>
          <a:off x="827116" y="2923041"/>
          <a:ext cx="539140" cy="91440"/>
        </a:xfrm>
        <a:custGeom>
          <a:avLst/>
          <a:gdLst/>
          <a:ahLst/>
          <a:cxnLst/>
          <a:rect l="0" t="0" r="0" b="0"/>
          <a:pathLst>
            <a:path>
              <a:moveTo>
                <a:pt x="0" y="45720"/>
              </a:moveTo>
              <a:lnTo>
                <a:pt x="539140"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solidFill>
              <a:schemeClr val="bg1"/>
            </a:solidFill>
          </a:endParaRPr>
        </a:p>
      </dsp:txBody>
      <dsp:txXfrm>
        <a:off x="1083207" y="2955282"/>
        <a:ext cx="26957" cy="26957"/>
      </dsp:txXfrm>
    </dsp:sp>
    <dsp:sp modelId="{EF68F11D-43D4-4859-B917-AC25881A9E66}">
      <dsp:nvSpPr>
        <dsp:cNvPr id="0" name=""/>
        <dsp:cNvSpPr/>
      </dsp:nvSpPr>
      <dsp:spPr>
        <a:xfrm>
          <a:off x="827116" y="1941436"/>
          <a:ext cx="539140" cy="1027324"/>
        </a:xfrm>
        <a:custGeom>
          <a:avLst/>
          <a:gdLst/>
          <a:ahLst/>
          <a:cxnLst/>
          <a:rect l="0" t="0" r="0" b="0"/>
          <a:pathLst>
            <a:path>
              <a:moveTo>
                <a:pt x="0" y="1027324"/>
              </a:moveTo>
              <a:lnTo>
                <a:pt x="269570" y="1027324"/>
              </a:lnTo>
              <a:lnTo>
                <a:pt x="269570" y="0"/>
              </a:lnTo>
              <a:lnTo>
                <a:pt x="53914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solidFill>
              <a:schemeClr val="bg1"/>
            </a:solidFill>
          </a:endParaRPr>
        </a:p>
      </dsp:txBody>
      <dsp:txXfrm>
        <a:off x="1067681" y="2426094"/>
        <a:ext cx="58010" cy="58010"/>
      </dsp:txXfrm>
    </dsp:sp>
    <dsp:sp modelId="{D9CC2167-3A0A-48E1-B4F3-DCAC39446219}">
      <dsp:nvSpPr>
        <dsp:cNvPr id="0" name=""/>
        <dsp:cNvSpPr/>
      </dsp:nvSpPr>
      <dsp:spPr>
        <a:xfrm>
          <a:off x="827116" y="914111"/>
          <a:ext cx="539140" cy="2054649"/>
        </a:xfrm>
        <a:custGeom>
          <a:avLst/>
          <a:gdLst/>
          <a:ahLst/>
          <a:cxnLst/>
          <a:rect l="0" t="0" r="0" b="0"/>
          <a:pathLst>
            <a:path>
              <a:moveTo>
                <a:pt x="0" y="2054649"/>
              </a:moveTo>
              <a:lnTo>
                <a:pt x="269570" y="2054649"/>
              </a:lnTo>
              <a:lnTo>
                <a:pt x="269570" y="0"/>
              </a:lnTo>
              <a:lnTo>
                <a:pt x="53914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RU" sz="700" kern="1200">
            <a:solidFill>
              <a:schemeClr val="bg1"/>
            </a:solidFill>
          </a:endParaRPr>
        </a:p>
      </dsp:txBody>
      <dsp:txXfrm>
        <a:off x="1043581" y="1888331"/>
        <a:ext cx="106210" cy="106210"/>
      </dsp:txXfrm>
    </dsp:sp>
    <dsp:sp modelId="{00751301-76BB-439A-B17E-9C801EA01492}">
      <dsp:nvSpPr>
        <dsp:cNvPr id="0" name=""/>
        <dsp:cNvSpPr/>
      </dsp:nvSpPr>
      <dsp:spPr>
        <a:xfrm rot="16200000">
          <a:off x="-2371194" y="2557831"/>
          <a:ext cx="5574762"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ru-RU" sz="2600" kern="1200" dirty="0" smtClean="0">
              <a:solidFill>
                <a:schemeClr val="bg1"/>
              </a:solidFill>
            </a:rPr>
            <a:t>В комиссию представляются следующие материалы и документы: </a:t>
          </a:r>
          <a:endParaRPr lang="ru-RU" sz="2600" kern="1200" dirty="0">
            <a:solidFill>
              <a:schemeClr val="bg1"/>
            </a:solidFill>
          </a:endParaRPr>
        </a:p>
      </dsp:txBody>
      <dsp:txXfrm>
        <a:off x="-2371194" y="2557831"/>
        <a:ext cx="5574762" cy="821859"/>
      </dsp:txXfrm>
    </dsp:sp>
    <dsp:sp modelId="{0CEB4D10-74B6-47BB-8962-B9D51C30F2A5}">
      <dsp:nvSpPr>
        <dsp:cNvPr id="0" name=""/>
        <dsp:cNvSpPr/>
      </dsp:nvSpPr>
      <dsp:spPr>
        <a:xfrm>
          <a:off x="1366256" y="503181"/>
          <a:ext cx="6600584"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ru-RU" sz="1500" kern="1200" dirty="0" smtClean="0">
              <a:solidFill>
                <a:schemeClr val="bg1"/>
              </a:solidFill>
            </a:rPr>
            <a:t>государственный общеобязательный стандарт образования по специальности (профессии); </a:t>
          </a:r>
          <a:endParaRPr lang="ru-RU" sz="1500" kern="1200" dirty="0">
            <a:solidFill>
              <a:schemeClr val="bg1"/>
            </a:solidFill>
          </a:endParaRPr>
        </a:p>
      </dsp:txBody>
      <dsp:txXfrm>
        <a:off x="1366256" y="503181"/>
        <a:ext cx="6600584" cy="821859"/>
      </dsp:txXfrm>
    </dsp:sp>
    <dsp:sp modelId="{1A81F4D7-809A-404B-845D-8317103E2D9B}">
      <dsp:nvSpPr>
        <dsp:cNvPr id="0" name=""/>
        <dsp:cNvSpPr/>
      </dsp:nvSpPr>
      <dsp:spPr>
        <a:xfrm>
          <a:off x="1366256" y="1530506"/>
          <a:ext cx="6597322"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solidFill>
                <a:schemeClr val="bg1"/>
              </a:solidFill>
            </a:rPr>
            <a:t>приказ руководителя профессионального лицея, колледжа о допуске обучающихся к итоговой аттестации; </a:t>
          </a:r>
          <a:endParaRPr lang="ru-RU" sz="1400" kern="1200" dirty="0">
            <a:solidFill>
              <a:schemeClr val="bg1"/>
            </a:solidFill>
          </a:endParaRPr>
        </a:p>
      </dsp:txBody>
      <dsp:txXfrm>
        <a:off x="1366256" y="1530506"/>
        <a:ext cx="6597322" cy="821859"/>
      </dsp:txXfrm>
    </dsp:sp>
    <dsp:sp modelId="{C502C3DF-6100-49FB-B082-B69FA3D9A473}">
      <dsp:nvSpPr>
        <dsp:cNvPr id="0" name=""/>
        <dsp:cNvSpPr/>
      </dsp:nvSpPr>
      <dsp:spPr>
        <a:xfrm>
          <a:off x="1366256" y="2557831"/>
          <a:ext cx="6605112"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solidFill>
                <a:schemeClr val="bg1"/>
              </a:solidFill>
            </a:rPr>
            <a:t>сводные ведомости итоговых оценок обучающихся; </a:t>
          </a:r>
        </a:p>
      </dsp:txBody>
      <dsp:txXfrm>
        <a:off x="1366256" y="2557831"/>
        <a:ext cx="6605112" cy="821859"/>
      </dsp:txXfrm>
    </dsp:sp>
    <dsp:sp modelId="{093668BF-3889-4835-B08D-DA3B711E6952}">
      <dsp:nvSpPr>
        <dsp:cNvPr id="0" name=""/>
        <dsp:cNvSpPr/>
      </dsp:nvSpPr>
      <dsp:spPr>
        <a:xfrm>
          <a:off x="1475836" y="3536765"/>
          <a:ext cx="6515103"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solidFill>
                <a:schemeClr val="bg1"/>
              </a:solidFill>
            </a:rPr>
            <a:t>комплект экзаменационных билетов и перечень вопросов, выносимых на итоговые экзамены, согласно учебной программы; </a:t>
          </a:r>
          <a:endParaRPr lang="ru-RU" sz="1400" kern="1200" dirty="0">
            <a:solidFill>
              <a:schemeClr val="bg1"/>
            </a:solidFill>
          </a:endParaRPr>
        </a:p>
      </dsp:txBody>
      <dsp:txXfrm>
        <a:off x="1475836" y="3536765"/>
        <a:ext cx="6515103" cy="821859"/>
      </dsp:txXfrm>
    </dsp:sp>
    <dsp:sp modelId="{5F96E0E2-9BC5-4CF9-BE94-00ABA92CA6EF}">
      <dsp:nvSpPr>
        <dsp:cNvPr id="0" name=""/>
        <dsp:cNvSpPr/>
      </dsp:nvSpPr>
      <dsp:spPr>
        <a:xfrm>
          <a:off x="1371512" y="4586822"/>
          <a:ext cx="6631719" cy="8218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solidFill>
                <a:schemeClr val="bg1"/>
              </a:solidFill>
            </a:rPr>
            <a:t>      документы, подтверждающие право обучающегося на перенос сроков итоговой аттестации по состоянию здоровья. </a:t>
          </a:r>
          <a:endParaRPr lang="ru-RU" sz="1400" kern="1200" dirty="0">
            <a:solidFill>
              <a:schemeClr val="bg1"/>
            </a:solidFill>
          </a:endParaRPr>
        </a:p>
      </dsp:txBody>
      <dsp:txXfrm>
        <a:off x="1371512" y="4586822"/>
        <a:ext cx="6631719" cy="82185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1DF8BB-D40C-47C4-AA83-EB7D76D4F906}" type="datetimeFigureOut">
              <a:rPr lang="ru-RU" smtClean="0"/>
              <a:t>05.11.2014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1EA3B7-0FC1-4735-A9FD-634FB67770A7}" type="slidenum">
              <a:rPr lang="ru-RU" smtClean="0"/>
              <a:t>‹#›</a:t>
            </a:fld>
            <a:endParaRPr lang="ru-RU"/>
          </a:p>
        </p:txBody>
      </p:sp>
    </p:spTree>
    <p:extLst>
      <p:ext uri="{BB962C8B-B14F-4D97-AF65-F5344CB8AC3E}">
        <p14:creationId xmlns:p14="http://schemas.microsoft.com/office/powerpoint/2010/main" val="375586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D1EA3B7-0FC1-4735-A9FD-634FB67770A7}" type="slidenum">
              <a:rPr lang="ru-RU" smtClean="0"/>
              <a:t>1</a:t>
            </a:fld>
            <a:endParaRPr lang="ru-RU"/>
          </a:p>
        </p:txBody>
      </p:sp>
    </p:spTree>
    <p:extLst>
      <p:ext uri="{BB962C8B-B14F-4D97-AF65-F5344CB8AC3E}">
        <p14:creationId xmlns:p14="http://schemas.microsoft.com/office/powerpoint/2010/main" val="703521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C595803-4AAA-409A-A17A-546BFDD76C11}" type="datetimeFigureOut">
              <a:rPr lang="ru-RU" smtClean="0"/>
              <a:t>05.11.2014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C595803-4AAA-409A-A17A-546BFDD76C11}" type="datetimeFigureOut">
              <a:rPr lang="ru-RU" smtClean="0"/>
              <a:t>05.11.2014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C595803-4AAA-409A-A17A-546BFDD76C11}" type="datetimeFigureOut">
              <a:rPr lang="ru-RU" smtClean="0"/>
              <a:t>05.11.2014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C595803-4AAA-409A-A17A-546BFDD76C11}" type="datetimeFigureOut">
              <a:rPr lang="ru-RU" smtClean="0"/>
              <a:t>05.11.2014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C595803-4AAA-409A-A17A-546BFDD76C11}" type="datetimeFigureOut">
              <a:rPr lang="ru-RU" smtClean="0"/>
              <a:t>05.11.2014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C595803-4AAA-409A-A17A-546BFDD76C11}" type="datetimeFigureOut">
              <a:rPr lang="ru-RU" smtClean="0"/>
              <a:t>05.11.2014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EC595803-4AAA-409A-A17A-546BFDD76C11}" type="datetimeFigureOut">
              <a:rPr lang="ru-RU" smtClean="0"/>
              <a:t>05.11.2014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EC595803-4AAA-409A-A17A-546BFDD76C11}" type="datetimeFigureOut">
              <a:rPr lang="ru-RU" smtClean="0"/>
              <a:t>05.11.2014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95803-4AAA-409A-A17A-546BFDD76C11}" type="datetimeFigureOut">
              <a:rPr lang="ru-RU" smtClean="0"/>
              <a:t>05.11.2014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7E7A68D-FC7F-4E1E-9A95-9EEF3E07063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C595803-4AAA-409A-A17A-546BFDD76C11}" type="datetimeFigureOut">
              <a:rPr lang="ru-RU" smtClean="0"/>
              <a:t>05.11.2014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E7A68D-FC7F-4E1E-9A95-9EEF3E07063E}" type="slidenum">
              <a:rPr lang="ru-RU" smtClean="0"/>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EC595803-4AAA-409A-A17A-546BFDD76C11}" type="datetimeFigureOut">
              <a:rPr lang="ru-RU" smtClean="0"/>
              <a:t>05.11.2014</a:t>
            </a:fld>
            <a:endParaRPr lang="ru-RU"/>
          </a:p>
        </p:txBody>
      </p:sp>
      <p:sp>
        <p:nvSpPr>
          <p:cNvPr id="9" name="Slide Number Placeholder 8"/>
          <p:cNvSpPr>
            <a:spLocks noGrp="1"/>
          </p:cNvSpPr>
          <p:nvPr>
            <p:ph type="sldNum" sz="quarter" idx="11"/>
          </p:nvPr>
        </p:nvSpPr>
        <p:spPr/>
        <p:txBody>
          <a:bodyPr/>
          <a:lstStyle/>
          <a:p>
            <a:fld id="{57E7A68D-FC7F-4E1E-9A95-9EEF3E07063E}"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7E7A68D-FC7F-4E1E-9A95-9EEF3E07063E}" type="slidenum">
              <a:rPr lang="ru-RU" smtClean="0"/>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C595803-4AAA-409A-A17A-546BFDD76C11}" type="datetimeFigureOut">
              <a:rPr lang="ru-RU" smtClean="0"/>
              <a:t>05.11.2014</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scene3d>
              <a:camera prst="orthographicFront"/>
              <a:lightRig rig="soft" dir="t"/>
            </a:scene3d>
            <a:sp3d extrusionH="57150" prstMaterial="softEdge">
              <a:bevelT w="25400" h="25400" prst="coolSlant"/>
            </a:sp3d>
          </a:bodyPr>
          <a:lstStyle/>
          <a:p>
            <a:r>
              <a:rPr lang="ru-RU" sz="2800" dirty="0" smtClean="0"/>
              <a:t>Проведение текущего контроля успеваемости, </a:t>
            </a:r>
            <a:br>
              <a:rPr lang="ru-RU" sz="2800" dirty="0" smtClean="0"/>
            </a:br>
            <a:r>
              <a:rPr lang="ru-RU" sz="2800" dirty="0" smtClean="0"/>
              <a:t>промежуточной и итоговой аттестации обучающихся в организациях </a:t>
            </a:r>
            <a:br>
              <a:rPr lang="ru-RU" sz="2800" dirty="0" smtClean="0"/>
            </a:br>
            <a:r>
              <a:rPr lang="ru-RU" sz="2800" dirty="0" smtClean="0"/>
              <a:t>технического и профессионального, </a:t>
            </a:r>
            <a:r>
              <a:rPr lang="ru-RU" sz="2800" dirty="0" err="1" smtClean="0"/>
              <a:t>послесреднего</a:t>
            </a:r>
            <a:r>
              <a:rPr lang="ru-RU" sz="2800" dirty="0" smtClean="0"/>
              <a:t> образования </a:t>
            </a:r>
            <a:br>
              <a:rPr lang="ru-RU" sz="2800" dirty="0" smtClean="0"/>
            </a:br>
            <a:endParaRPr lang="ru-RU" sz="2800" dirty="0"/>
          </a:p>
        </p:txBody>
      </p:sp>
      <p:sp>
        <p:nvSpPr>
          <p:cNvPr id="3" name="Подзаголовок 2"/>
          <p:cNvSpPr>
            <a:spLocks noGrp="1"/>
          </p:cNvSpPr>
          <p:nvPr>
            <p:ph type="subTitle" idx="1"/>
          </p:nvPr>
        </p:nvSpPr>
        <p:spPr/>
        <p:txBody>
          <a:bodyPr>
            <a:scene3d>
              <a:camera prst="orthographicFront"/>
              <a:lightRig rig="threePt" dir="t"/>
            </a:scene3d>
            <a:sp3d extrusionH="57150">
              <a:bevelT w="38100" h="38100" prst="convex"/>
            </a:sp3d>
          </a:bodyPr>
          <a:lstStyle/>
          <a:p>
            <a:r>
              <a:rPr lang="kk-KZ" dirty="0" smtClean="0"/>
              <a:t>УЧЕБНО-МЕТОДИЧЕСКИЙ ЦЕНТР РАЗВИТИЯ ОБРАЗОВАНИЯ КАРАГАНДИНСКОЙ ОБЛАСТИ </a:t>
            </a:r>
          </a:p>
          <a:p>
            <a:r>
              <a:rPr lang="kk-KZ" dirty="0" smtClean="0"/>
              <a:t>ОТДЕЛ ТИПО</a:t>
            </a:r>
            <a:endParaRPr lang="ru-RU" dirty="0"/>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5975" y="5488821"/>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0659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Оценка знаний обучающихся </a:t>
            </a:r>
            <a:endParaRPr lang="ru-RU" dirty="0"/>
          </a:p>
        </p:txBody>
      </p:sp>
      <p:sp>
        <p:nvSpPr>
          <p:cNvPr id="3" name="Объект 2"/>
          <p:cNvSpPr>
            <a:spLocks noGrp="1"/>
          </p:cNvSpPr>
          <p:nvPr>
            <p:ph sz="half" idx="1"/>
          </p:nvPr>
        </p:nvSpPr>
        <p:spPr>
          <a:xfrm>
            <a:off x="107504" y="1600200"/>
            <a:ext cx="4388296" cy="4525963"/>
          </a:xfrm>
        </p:spPr>
        <p:txBody>
          <a:bodyPr>
            <a:normAutofit fontScale="62500" lnSpcReduction="20000"/>
          </a:bodyPr>
          <a:lstStyle/>
          <a:p>
            <a:r>
              <a:rPr lang="ru-RU" dirty="0" smtClean="0"/>
              <a:t>производится по цифровой пятибалльной системе: (5-"отлично, 4-"хорошо", 3-"удовлетворительно", 2-"неудовлетворительно")</a:t>
            </a:r>
            <a:endParaRPr lang="ru-RU" dirty="0"/>
          </a:p>
        </p:txBody>
      </p:sp>
      <p:sp>
        <p:nvSpPr>
          <p:cNvPr id="4" name="Объект 3"/>
          <p:cNvSpPr>
            <a:spLocks noGrp="1"/>
          </p:cNvSpPr>
          <p:nvPr>
            <p:ph sz="half" idx="2"/>
          </p:nvPr>
        </p:nvSpPr>
        <p:spPr/>
        <p:txBody>
          <a:bodyPr>
            <a:normAutofit fontScale="62500" lnSpcReduction="20000"/>
          </a:bodyPr>
          <a:lstStyle/>
          <a:p>
            <a:r>
              <a:rPr lang="ru-RU" dirty="0" smtClean="0"/>
              <a:t>Пересдача экзамена, при получении оценки "неудовлетворительно" (не зачтено), допускается не более одного раза по одной и той же дисциплине. </a:t>
            </a:r>
          </a:p>
          <a:p>
            <a:r>
              <a:rPr lang="ru-RU" dirty="0" smtClean="0"/>
              <a:t>      Пересдача экзамена (зачета) допускается с письменного разрешения заведующего отделением, в установленные им сроки тому же преподавателю, ведущему дисциплин (или в отсутствии ведущего преподавателя другому преподавателю, имеющему квалификацию, соответствующую профилю данной дисциплины). </a:t>
            </a:r>
          </a:p>
          <a:p>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487" y="5517232"/>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6513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79512" y="548680"/>
            <a:ext cx="8229600" cy="5904656"/>
          </a:xfrm>
        </p:spPr>
        <p:style>
          <a:lnRef idx="0">
            <a:schemeClr val="accent1"/>
          </a:lnRef>
          <a:fillRef idx="3">
            <a:schemeClr val="accent1"/>
          </a:fillRef>
          <a:effectRef idx="3">
            <a:schemeClr val="accent1"/>
          </a:effectRef>
          <a:fontRef idx="minor">
            <a:schemeClr val="lt1"/>
          </a:fontRef>
        </p:style>
        <p:txBody>
          <a:bodyPr>
            <a:noAutofit/>
          </a:bodyPr>
          <a:lstStyle/>
          <a:p>
            <a:pPr algn="l"/>
            <a:r>
              <a:rPr lang="ru-RU" sz="2000" dirty="0" smtClean="0">
                <a:latin typeface="Arial" pitchFamily="34" charset="0"/>
                <a:cs typeface="Arial" pitchFamily="34" charset="0"/>
              </a:rPr>
              <a:t>19. Обучающиеся, имеющие по результатам промежуточной аттестации более трех неудовлетворительных оценок, отчисляются из организации образования по решению педсовета приказом руководителя организации технического и профессионального, </a:t>
            </a:r>
            <a:r>
              <a:rPr lang="ru-RU" sz="2000" dirty="0" err="1" smtClean="0">
                <a:latin typeface="Arial" pitchFamily="34" charset="0"/>
                <a:cs typeface="Arial" pitchFamily="34" charset="0"/>
              </a:rPr>
              <a:t>послесреднего</a:t>
            </a:r>
            <a:r>
              <a:rPr lang="ru-RU" sz="2000" dirty="0" smtClean="0">
                <a:latin typeface="Arial" pitchFamily="34" charset="0"/>
                <a:cs typeface="Arial" pitchFamily="34" charset="0"/>
              </a:rPr>
              <a:t> образования с выдачей ему (ей) справки установленного образца. </a:t>
            </a:r>
            <a:r>
              <a:rPr lang="ru-RU" sz="2000" dirty="0">
                <a:latin typeface="Arial" pitchFamily="34" charset="0"/>
                <a:cs typeface="Arial" pitchFamily="34" charset="0"/>
              </a:rPr>
              <a:t/>
            </a:r>
            <a:br>
              <a:rPr lang="ru-RU" sz="2000" dirty="0">
                <a:latin typeface="Arial" pitchFamily="34" charset="0"/>
                <a:cs typeface="Arial" pitchFamily="34" charset="0"/>
              </a:rPr>
            </a:br>
            <a:r>
              <a:rPr lang="ru-RU" sz="2000" dirty="0" smtClean="0">
                <a:latin typeface="Arial" pitchFamily="34" charset="0"/>
                <a:cs typeface="Arial" pitchFamily="34" charset="0"/>
              </a:rPr>
              <a:t> 20. Обучающиеся, полностью выполнившие требования учебного плана определенного курса, успешно сдавшие все зачеты и экзамены промежуточной аттестации, переводятся на следующий курс приказом руководителя организации технического и профессионального, </a:t>
            </a:r>
            <a:r>
              <a:rPr lang="ru-RU" sz="2000" dirty="0" err="1" smtClean="0">
                <a:latin typeface="Arial" pitchFamily="34" charset="0"/>
                <a:cs typeface="Arial" pitchFamily="34" charset="0"/>
              </a:rPr>
              <a:t>послесреднего</a:t>
            </a:r>
            <a:r>
              <a:rPr lang="ru-RU" sz="2000" dirty="0" smtClean="0">
                <a:latin typeface="Arial" pitchFamily="34" charset="0"/>
                <a:cs typeface="Arial" pitchFamily="34" charset="0"/>
              </a:rPr>
              <a:t> образования. </a:t>
            </a:r>
            <a:br>
              <a:rPr lang="ru-RU" sz="2000" dirty="0" smtClean="0">
                <a:latin typeface="Arial" pitchFamily="34" charset="0"/>
                <a:cs typeface="Arial" pitchFamily="34" charset="0"/>
              </a:rPr>
            </a:br>
            <a:r>
              <a:rPr lang="ru-RU" sz="2000" dirty="0" smtClean="0">
                <a:latin typeface="Arial" pitchFamily="34" charset="0"/>
                <a:cs typeface="Arial" pitchFamily="34" charset="0"/>
              </a:rPr>
              <a:t>22. К досрочной сдаче экзаменов промежуточной аттестации без освобождения от текущих учебных занятий приказом руководителя организации технического и профессионального, </a:t>
            </a:r>
            <a:r>
              <a:rPr lang="ru-RU" sz="2000" dirty="0" err="1" smtClean="0">
                <a:latin typeface="Arial" pitchFamily="34" charset="0"/>
                <a:cs typeface="Arial" pitchFamily="34" charset="0"/>
              </a:rPr>
              <a:t>послесреднего</a:t>
            </a:r>
            <a:r>
              <a:rPr lang="ru-RU" sz="2000" dirty="0" smtClean="0">
                <a:latin typeface="Arial" pitchFamily="34" charset="0"/>
                <a:cs typeface="Arial" pitchFamily="34" charset="0"/>
              </a:rPr>
              <a:t> образования допускаются успевающие обучающиеся, выполнившие лабораторные, практические, расчетно-графические и курсовые работы (проекты), зачеты согласно типовым учебным программам по дисциплинам текущего семестра с оценкой "отлично". </a:t>
            </a:r>
            <a:br>
              <a:rPr lang="ru-RU" sz="2000" dirty="0" smtClean="0">
                <a:latin typeface="Arial" pitchFamily="34" charset="0"/>
                <a:cs typeface="Arial" pitchFamily="34" charset="0"/>
              </a:rPr>
            </a:br>
            <a:endParaRPr lang="ru-RU" sz="2000" dirty="0">
              <a:latin typeface="Arial" pitchFamily="34" charset="0"/>
              <a:cs typeface="Arial"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2120" y="5445224"/>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0793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t>Проведение итоговой аттестации обучающихся </a:t>
            </a:r>
            <a:endParaRPr lang="ru-RU" dirty="0"/>
          </a:p>
        </p:txBody>
      </p:sp>
      <p:sp>
        <p:nvSpPr>
          <p:cNvPr id="4" name="Объект 3"/>
          <p:cNvSpPr>
            <a:spLocks noGrp="1"/>
          </p:cNvSpPr>
          <p:nvPr>
            <p:ph idx="1"/>
          </p:nvPr>
        </p:nvSpPr>
        <p:spPr/>
        <p:style>
          <a:lnRef idx="0">
            <a:schemeClr val="accent1"/>
          </a:lnRef>
          <a:fillRef idx="3">
            <a:schemeClr val="accent1"/>
          </a:fillRef>
          <a:effectRef idx="3">
            <a:schemeClr val="accent1"/>
          </a:effectRef>
          <a:fontRef idx="minor">
            <a:schemeClr val="lt1"/>
          </a:fontRef>
        </p:style>
        <p:txBody>
          <a:bodyPr>
            <a:normAutofit fontScale="77500" lnSpcReduction="20000"/>
          </a:bodyPr>
          <a:lstStyle/>
          <a:p>
            <a:r>
              <a:rPr lang="ru-RU" dirty="0" smtClean="0"/>
              <a:t>24. Для организации и проведения итоговой аттестации обучающихся в организации технического и профессионального, </a:t>
            </a:r>
            <a:r>
              <a:rPr lang="ru-RU" dirty="0" err="1" smtClean="0"/>
              <a:t>послесреднего</a:t>
            </a:r>
            <a:r>
              <a:rPr lang="ru-RU" dirty="0" smtClean="0"/>
              <a:t> образования создаются аттестационная комиссия (далее - комиссия) приказом руководителя организации образования. </a:t>
            </a:r>
          </a:p>
          <a:p>
            <a:r>
              <a:rPr lang="ru-RU" dirty="0" smtClean="0"/>
              <a:t>      Председатель комиссии назначается из числа высококвалифицированных специалистов соответствующей отрасли производства, по согласованию с местным исполнительным органом в области образования (не более 3-х раз подряд) и учредителем, а в организациях образования республиканского подчинения, по согласованию с уполномоченным органами в области образования. </a:t>
            </a:r>
          </a:p>
          <a:p>
            <a:r>
              <a:rPr lang="ru-RU" dirty="0" smtClean="0"/>
              <a:t>      Заместитель председателя комиссии назначается из числа руководителей организации технического и профессионального, </a:t>
            </a:r>
            <a:r>
              <a:rPr lang="ru-RU" dirty="0" err="1" smtClean="0"/>
              <a:t>послесреднего</a:t>
            </a:r>
            <a:r>
              <a:rPr lang="ru-RU" dirty="0" smtClean="0"/>
              <a:t> образования, члены комиссии - из числа высококвалифицированных специалистов предприятий, мастеров производственных участков, преподавателей специальных дисциплин, мастеров производственного обучения, представителей органов по охране труда и техники безопасности (электробезопасности). </a:t>
            </a:r>
          </a:p>
          <a:p>
            <a:r>
              <a:rPr lang="ru-RU" dirty="0" smtClean="0"/>
              <a:t>      25. Комиссия создается на период итоговой аттестации не позднее, чем за один месяц до проведения итоговой аттестации. </a:t>
            </a:r>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487" y="5445224"/>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36581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Итоговая аттестация</a:t>
            </a:r>
            <a:endParaRPr lang="ru-RU" dirty="0"/>
          </a:p>
        </p:txBody>
      </p:sp>
      <p:sp>
        <p:nvSpPr>
          <p:cNvPr id="3" name="Объект 2"/>
          <p:cNvSpPr>
            <a:spLocks noGrp="1"/>
          </p:cNvSpPr>
          <p:nvPr>
            <p:ph idx="1"/>
          </p:nvPr>
        </p:nvSpPr>
        <p:spPr/>
        <p:style>
          <a:lnRef idx="0">
            <a:schemeClr val="accent1"/>
          </a:lnRef>
          <a:fillRef idx="3">
            <a:schemeClr val="accent1"/>
          </a:fillRef>
          <a:effectRef idx="3">
            <a:schemeClr val="accent1"/>
          </a:effectRef>
          <a:fontRef idx="minor">
            <a:schemeClr val="lt1"/>
          </a:fontRef>
        </p:style>
        <p:txBody>
          <a:bodyPr>
            <a:normAutofit fontScale="85000" lnSpcReduction="10000"/>
          </a:bodyPr>
          <a:lstStyle/>
          <a:p>
            <a:r>
              <a:rPr lang="ru-RU" dirty="0" smtClean="0"/>
              <a:t> 26. Комиссия определяет: </a:t>
            </a:r>
          </a:p>
          <a:p>
            <a:r>
              <a:rPr lang="ru-RU" dirty="0" smtClean="0"/>
              <a:t>      соответствие уровня теоретической и практической подготовки обучающихся установленным общеобязательным стандартам технического и профессионального, </a:t>
            </a:r>
            <a:r>
              <a:rPr lang="ru-RU" dirty="0" err="1" smtClean="0"/>
              <a:t>послесреднего</a:t>
            </a:r>
            <a:r>
              <a:rPr lang="ru-RU" dirty="0" smtClean="0"/>
              <a:t> образования; </a:t>
            </a:r>
          </a:p>
          <a:p>
            <a:r>
              <a:rPr lang="ru-RU" dirty="0" smtClean="0"/>
              <a:t>      фактический уровень знаний, умений и практических навыков обучающихся по производственному обучению, общепрофессиональным и специальным дисциплинам, их соответствие требованиям учебных программ и квалификационных характеристик по профессиям (специальностям). </a:t>
            </a:r>
          </a:p>
          <a:p>
            <a:r>
              <a:rPr lang="ru-RU" dirty="0" smtClean="0"/>
              <a:t>      27. Продолжительность заседаний комиссии не должна превышать 6 часов в день. </a:t>
            </a:r>
          </a:p>
          <a:p>
            <a:r>
              <a:rPr lang="ru-RU" dirty="0" smtClean="0"/>
              <a:t>      28. Итоговая аттестация обучающихся в организации технического и профессионального, </a:t>
            </a:r>
            <a:r>
              <a:rPr lang="ru-RU" dirty="0" err="1" smtClean="0"/>
              <a:t>послесреднего</a:t>
            </a:r>
            <a:r>
              <a:rPr lang="ru-RU" dirty="0" smtClean="0"/>
              <a:t> образования проводится в сроки, предусмотренные графиком учебного процесса и рабочими учебными планами в форме, определенной государственными общеобязательными стандартами технического и профессионального, </a:t>
            </a:r>
            <a:r>
              <a:rPr lang="ru-RU" dirty="0" err="1" smtClean="0"/>
              <a:t>послесреднего</a:t>
            </a:r>
            <a:r>
              <a:rPr lang="ru-RU" dirty="0" smtClean="0"/>
              <a:t> образования. </a:t>
            </a: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487" y="5474966"/>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078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137051494"/>
              </p:ext>
            </p:extLst>
          </p:nvPr>
        </p:nvGraphicFramePr>
        <p:xfrm>
          <a:off x="457200" y="188640"/>
          <a:ext cx="8003232" cy="59375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29001" y="5459183"/>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6146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532440" cy="1143000"/>
          </a:xfrm>
        </p:spPr>
        <p:txBody>
          <a:bodyPr/>
          <a:lstStyle/>
          <a:p>
            <a:r>
              <a:rPr lang="ru-RU" sz="2000" dirty="0"/>
              <a:t>Итоговая аттестация обучающихся организаций технического и профессионального образования включает:</a:t>
            </a:r>
            <a:br>
              <a:rPr lang="ru-RU" sz="2000" dirty="0"/>
            </a:br>
            <a:r>
              <a:rPr lang="ru-RU" sz="2000" dirty="0"/>
              <a:t>         аттестацию  обучающихся  в организациях образования; </a:t>
            </a:r>
            <a:br>
              <a:rPr lang="ru-RU" sz="2000" dirty="0"/>
            </a:br>
            <a:r>
              <a:rPr lang="ru-RU" sz="2000" dirty="0"/>
              <a:t>         оценку уровня профессиональной подготовленности и присвоение квалификации. </a:t>
            </a:r>
            <a:br>
              <a:rPr lang="ru-RU" sz="2000" dirty="0"/>
            </a:br>
            <a:endParaRPr lang="ru-RU" sz="2000" dirty="0"/>
          </a:p>
        </p:txBody>
      </p:sp>
      <p:sp>
        <p:nvSpPr>
          <p:cNvPr id="3" name="Объект 2"/>
          <p:cNvSpPr>
            <a:spLocks noGrp="1"/>
          </p:cNvSpPr>
          <p:nvPr>
            <p:ph idx="1"/>
          </p:nvPr>
        </p:nvSpPr>
        <p:spPr/>
        <p:txBody>
          <a:bodyPr>
            <a:normAutofit fontScale="92500" lnSpcReduction="20000"/>
          </a:bodyPr>
          <a:lstStyle/>
          <a:p>
            <a:r>
              <a:rPr lang="ru-RU" dirty="0"/>
              <a:t>Возможные формы  аттестации в организациях образования по итогам завершения обучения образовательных программ: сдача экзаменов по специальным дисциплинам, или выполнение и защита дипломного проекта, или выполнение, защита дипломной работы со сдачей экзамена итоговой аттестации по одной из специальных дисциплин. </a:t>
            </a:r>
          </a:p>
          <a:p>
            <a:r>
              <a:rPr lang="ru-RU" dirty="0"/>
              <a:t>Форма  итоговой аттестации обучающихся  в организациях образования и объем учебного времени на ее проведение  определяется не более 2-х недель. </a:t>
            </a:r>
          </a:p>
          <a:p>
            <a:r>
              <a:rPr lang="ru-RU" dirty="0"/>
              <a:t>По результатам ОУППК  на основании протокола решения квалификационной  комиссии  присваивается соответствующие уровни квалификации и выдается сертификат установленной формы.</a:t>
            </a:r>
          </a:p>
          <a:p>
            <a:r>
              <a:rPr lang="ru-RU" dirty="0"/>
              <a:t>Практические экзамены проводятся на производственных площадках, лабораториях,  мастерских или учебных центрах, оснащенных необходимым оборудованием по каждой специальности. </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13966" y="5445224"/>
            <a:ext cx="798513"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516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274638"/>
            <a:ext cx="7920880" cy="1354162"/>
          </a:xfrm>
        </p:spPr>
        <p:txBody>
          <a:bodyPr/>
          <a:lstStyle/>
          <a:p>
            <a:r>
              <a:rPr lang="kk-KZ" sz="4800" dirty="0" smtClean="0"/>
              <a:t>Итоговая аттестация</a:t>
            </a:r>
            <a:endParaRPr lang="ru-RU" sz="4800" dirty="0"/>
          </a:p>
        </p:txBody>
      </p:sp>
      <p:sp>
        <p:nvSpPr>
          <p:cNvPr id="5" name="Объект 4"/>
          <p:cNvSpPr>
            <a:spLocks noGrp="1"/>
          </p:cNvSpPr>
          <p:nvPr>
            <p:ph sz="half" idx="1"/>
          </p:nvPr>
        </p:nvSpPr>
        <p:spPr>
          <a:xfrm>
            <a:off x="323528" y="1916832"/>
            <a:ext cx="3657600" cy="4590288"/>
          </a:xfrm>
        </p:spPr>
        <p:style>
          <a:lnRef idx="0">
            <a:schemeClr val="accent5"/>
          </a:lnRef>
          <a:fillRef idx="3">
            <a:schemeClr val="accent5"/>
          </a:fillRef>
          <a:effectRef idx="3">
            <a:schemeClr val="accent5"/>
          </a:effectRef>
          <a:fontRef idx="minor">
            <a:schemeClr val="lt1"/>
          </a:fontRef>
        </p:style>
        <p:txBody>
          <a:bodyPr>
            <a:normAutofit fontScale="62500" lnSpcReduction="20000"/>
          </a:bodyPr>
          <a:lstStyle/>
          <a:p>
            <a:r>
              <a:rPr lang="ru-RU" dirty="0"/>
              <a:t>Итоговые экзамены по специальным дисциплинам проводятся в соответствии с учебными программами в следующих формах: устно, письменно, в форме комплексных экзаменов, включающих вопросы нескольких специальных дисциплин. </a:t>
            </a:r>
            <a:endParaRPr lang="ru-RU" dirty="0" smtClean="0"/>
          </a:p>
          <a:p>
            <a:r>
              <a:rPr lang="ru-RU" dirty="0" smtClean="0"/>
              <a:t>Защита </a:t>
            </a:r>
            <a:r>
              <a:rPr lang="ru-RU" dirty="0"/>
              <a:t>дипломного проекта (работы) проводится на открытом заседании комиссии по проведению итоговой аттестации с участием не менее 2/3 ее членов. </a:t>
            </a:r>
          </a:p>
        </p:txBody>
      </p:sp>
      <p:sp>
        <p:nvSpPr>
          <p:cNvPr id="6" name="Объект 5"/>
          <p:cNvSpPr>
            <a:spLocks noGrp="1"/>
          </p:cNvSpPr>
          <p:nvPr>
            <p:ph sz="half" idx="2"/>
          </p:nvPr>
        </p:nvSpPr>
        <p:spPr>
          <a:xfrm>
            <a:off x="4427984" y="1916832"/>
            <a:ext cx="3657600" cy="4590288"/>
          </a:xfrm>
        </p:spPr>
        <p:style>
          <a:lnRef idx="0">
            <a:schemeClr val="accent1"/>
          </a:lnRef>
          <a:fillRef idx="3">
            <a:schemeClr val="accent1"/>
          </a:fillRef>
          <a:effectRef idx="3">
            <a:schemeClr val="accent1"/>
          </a:effectRef>
          <a:fontRef idx="minor">
            <a:schemeClr val="lt1"/>
          </a:fontRef>
        </p:style>
        <p:txBody>
          <a:bodyPr>
            <a:normAutofit fontScale="62500" lnSpcReduction="20000"/>
          </a:bodyPr>
          <a:lstStyle/>
          <a:p>
            <a:r>
              <a:rPr lang="ru-RU" dirty="0" smtClean="0"/>
              <a:t>Продолжительность </a:t>
            </a:r>
            <a:r>
              <a:rPr lang="ru-RU" dirty="0"/>
              <a:t>защиты одного дипломного проекта (работы) не должна превышать 30 минут на одного обучающегося. Для защиты дипломного проекта, обучающийся выступает с докладом продолжительностью не более 10 минут. Результаты защиты дипломного проекта (работы) объявляются в день их проведения. </a:t>
            </a:r>
          </a:p>
          <a:p>
            <a:r>
              <a:rPr lang="ru-RU" dirty="0"/>
              <a:t>      Продолжительность устного итогового экзамена не должна превышать 15 минут на одного обучающегося.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8424" y="5447135"/>
            <a:ext cx="798969" cy="718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43746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Итоговая аттестация</a:t>
            </a:r>
            <a:endParaRPr lang="ru-RU" dirty="0"/>
          </a:p>
        </p:txBody>
      </p:sp>
      <p:sp>
        <p:nvSpPr>
          <p:cNvPr id="3" name="Объект 2"/>
          <p:cNvSpPr>
            <a:spLocks noGrp="1"/>
          </p:cNvSpPr>
          <p:nvPr>
            <p:ph sz="half" idx="1"/>
          </p:nvPr>
        </p:nvSpPr>
        <p:spPr/>
        <p:txBody>
          <a:bodyPr>
            <a:normAutofit fontScale="55000" lnSpcReduction="20000"/>
          </a:bodyPr>
          <a:lstStyle/>
          <a:p>
            <a:r>
              <a:rPr lang="ru-RU" dirty="0"/>
              <a:t>Обучающимся, сдавшему экзамены с оценками "отлично" не менее чем по 75 процентам всех дисциплин учебного плана, а по остальным дисциплинам - с оценками "хорошо", и защитившему дипломный проект (работу) с оценками "отлично", выдается диплом с отличием. </a:t>
            </a:r>
            <a:endParaRPr lang="ru-RU" dirty="0" smtClean="0"/>
          </a:p>
          <a:p>
            <a:r>
              <a:rPr lang="ru-RU" dirty="0"/>
              <a:t>Обучающиеся, не явившиеся на защиту дипломного проекта (работы) или сдачу итогового экзамена по уважительной причине, подтвержденной соответствующими документами, приказом руководителя организации образования могут быть допущены к прохождению итоговой аттестации в установленные сроки. </a:t>
            </a:r>
          </a:p>
        </p:txBody>
      </p:sp>
      <p:sp>
        <p:nvSpPr>
          <p:cNvPr id="4" name="Объект 3"/>
          <p:cNvSpPr>
            <a:spLocks noGrp="1"/>
          </p:cNvSpPr>
          <p:nvPr>
            <p:ph sz="half" idx="2"/>
          </p:nvPr>
        </p:nvSpPr>
        <p:spPr/>
        <p:txBody>
          <a:bodyPr>
            <a:normAutofit fontScale="55000" lnSpcReduction="20000"/>
          </a:bodyPr>
          <a:lstStyle/>
          <a:p>
            <a:r>
              <a:rPr lang="ru-RU" dirty="0" smtClean="0"/>
              <a:t>    </a:t>
            </a:r>
            <a:r>
              <a:rPr lang="ru-RU" dirty="0"/>
              <a:t>Лицам, получившим оценку "неудовлетворительно" при защите дипломного проекта или сдаче итогового экзамена, аттестационная комиссия выносит решение о допуске к повторной пересдаче итоговой аттестации и определяет ее сроки. Повторный итоговый экзамен проводится только по дисциплине, по которой была получена неудовлетворительная оценка. </a:t>
            </a:r>
          </a:p>
          <a:p>
            <a:r>
              <a:rPr lang="ru-RU" dirty="0"/>
              <a:t>      Комиссия определяет, представить обучающемуся на повторную защиту ту же работу с доработкой, определяемой комиссией, или же разработать новую тему. </a:t>
            </a:r>
          </a:p>
          <a:p>
            <a:r>
              <a:rPr lang="ru-RU" dirty="0"/>
              <a:t>   </a:t>
            </a:r>
            <a:r>
              <a:rPr lang="ru-RU" dirty="0" smtClean="0"/>
              <a:t> </a:t>
            </a:r>
            <a:r>
              <a:rPr lang="ru-RU" dirty="0"/>
              <a:t>Обучающемуся, получившему оценку "неудовлетворительно" при повторной защите дипломного проекта или </a:t>
            </a:r>
            <a:r>
              <a:rPr lang="ru-RU" dirty="0" err="1"/>
              <a:t>cдаче</a:t>
            </a:r>
            <a:r>
              <a:rPr lang="ru-RU" dirty="0"/>
              <a:t> итоговых экзаменов, выдается справка установленного образца об окончании полного курса обучения по специальности (профессии). </a:t>
            </a:r>
          </a:p>
          <a:p>
            <a:endParaRPr lang="ru-RU"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487" y="5517232"/>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2770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kk-KZ" dirty="0" smtClean="0"/>
              <a:t>Итоговая аттестация</a:t>
            </a:r>
            <a:endParaRPr lang="ru-RU" dirty="0"/>
          </a:p>
        </p:txBody>
      </p:sp>
      <p:sp>
        <p:nvSpPr>
          <p:cNvPr id="6" name="Объект 5"/>
          <p:cNvSpPr>
            <a:spLocks noGrp="1"/>
          </p:cNvSpPr>
          <p:nvPr>
            <p:ph idx="1"/>
          </p:nvPr>
        </p:nvSpPr>
        <p:spPr/>
        <p:txBody>
          <a:bodyPr>
            <a:normAutofit fontScale="85000" lnSpcReduction="20000"/>
          </a:bodyPr>
          <a:lstStyle/>
          <a:p>
            <a:r>
              <a:rPr lang="ru-RU" dirty="0" smtClean="0"/>
              <a:t> </a:t>
            </a:r>
            <a:r>
              <a:rPr lang="ru-RU" dirty="0"/>
              <a:t>Решение о выдаче диплома с указанием уровня квалификации принимается на основе результатов итоговых экзаменов по специальным дисциплинам и (или) защиты дипломных проектов (работы), а также оценки уровня профессиональной подготовленности и присвоения квалификации. Решение комиссии по итоговой аттестации хранится в архиве организации образования. </a:t>
            </a:r>
          </a:p>
          <a:p>
            <a:r>
              <a:rPr lang="ru-RU" dirty="0"/>
              <a:t>    </a:t>
            </a:r>
            <a:r>
              <a:rPr lang="ru-RU" dirty="0" smtClean="0"/>
              <a:t> </a:t>
            </a:r>
            <a:r>
              <a:rPr lang="ru-RU" dirty="0"/>
              <a:t>Председатель комиссии в двухнедельный срок по окончанию аттестации, составляет отчет об итогах аттестации. </a:t>
            </a:r>
          </a:p>
          <a:p>
            <a:r>
              <a:rPr lang="ru-RU" dirty="0"/>
              <a:t>  </a:t>
            </a:r>
            <a:r>
              <a:rPr lang="ru-RU" dirty="0" smtClean="0"/>
              <a:t>В </a:t>
            </a:r>
            <a:r>
              <a:rPr lang="ru-RU" dirty="0"/>
              <a:t>отчете председателя комиссии отражаются: уровень подготовки обучающихся по данной специальности (профессии); характеристика знаний обучающихся, выявленных на экзамене; недостатки в подготовке обучающихся по отдельным вопросам дисциплин; рекомендации по дальнейшему совершенствованию подготовки квалифицированных кадров по профессиям (специальностям) технического и профессионального, </a:t>
            </a:r>
            <a:r>
              <a:rPr lang="ru-RU" dirty="0" err="1"/>
              <a:t>послесреднего</a:t>
            </a:r>
            <a:r>
              <a:rPr lang="ru-RU" dirty="0"/>
              <a:t> образования. </a:t>
            </a:r>
          </a:p>
          <a:p>
            <a:r>
              <a:rPr lang="ru-RU" dirty="0"/>
              <a:t>   </a:t>
            </a:r>
            <a:r>
              <a:rPr lang="ru-RU" dirty="0" smtClean="0"/>
              <a:t>Председатель </a:t>
            </a:r>
            <a:r>
              <a:rPr lang="ru-RU" dirty="0"/>
              <a:t>комиссии докладывает педагогическому совету об итогах работы комиссии. </a:t>
            </a:r>
          </a:p>
          <a:p>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487" y="5445224"/>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8632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Нормативная база</a:t>
            </a:r>
            <a:endParaRPr lang="ru-RU" dirty="0"/>
          </a:p>
        </p:txBody>
      </p:sp>
      <p:sp>
        <p:nvSpPr>
          <p:cNvPr id="3" name="Объект 2"/>
          <p:cNvSpPr>
            <a:spLocks noGrp="1"/>
          </p:cNvSpPr>
          <p:nvPr>
            <p:ph idx="1"/>
          </p:nvPr>
        </p:nvSpPr>
        <p:spPr>
          <a:xfrm>
            <a:off x="467544" y="1628800"/>
            <a:ext cx="7620000" cy="4800600"/>
          </a:xfrm>
        </p:spPr>
        <p:style>
          <a:lnRef idx="0">
            <a:schemeClr val="accent1"/>
          </a:lnRef>
          <a:fillRef idx="3">
            <a:schemeClr val="accent1"/>
          </a:fillRef>
          <a:effectRef idx="3">
            <a:schemeClr val="accent1"/>
          </a:effectRef>
          <a:fontRef idx="minor">
            <a:schemeClr val="lt1"/>
          </a:fontRef>
        </p:style>
        <p:txBody>
          <a:bodyPr>
            <a:normAutofit fontScale="85000" lnSpcReduction="20000"/>
          </a:bodyPr>
          <a:lstStyle/>
          <a:p>
            <a:endParaRPr lang="ru-RU" dirty="0" smtClean="0"/>
          </a:p>
          <a:p>
            <a:r>
              <a:rPr lang="ru-RU" dirty="0" smtClean="0"/>
              <a:t>1. Государственный общеобязательный стандарт технического  и профессионального образования, </a:t>
            </a:r>
            <a:r>
              <a:rPr lang="ru-RU" dirty="0" err="1" smtClean="0"/>
              <a:t>утвержденые</a:t>
            </a:r>
            <a:r>
              <a:rPr lang="ru-RU" dirty="0" smtClean="0"/>
              <a:t> постановлением Правительства Республики Казахстан от «23»    августа   2012  года №  1080</a:t>
            </a:r>
          </a:p>
          <a:p>
            <a:r>
              <a:rPr lang="ru-RU" dirty="0" smtClean="0"/>
              <a:t>2. Типовые правила проведения текущего контроля успеваемости, промежуточной и итоговой аттестации обучающихся в организациях технического и профессионального, </a:t>
            </a:r>
            <a:r>
              <a:rPr lang="ru-RU" dirty="0" err="1" smtClean="0"/>
              <a:t>послесреднего</a:t>
            </a:r>
            <a:r>
              <a:rPr lang="ru-RU" dirty="0" smtClean="0"/>
              <a:t> образования, </a:t>
            </a:r>
            <a:r>
              <a:rPr lang="ru-RU" dirty="0" err="1" smtClean="0"/>
              <a:t>утвержденые</a:t>
            </a:r>
            <a:r>
              <a:rPr lang="ru-RU" dirty="0" smtClean="0"/>
              <a:t>   Приказом Министра образования и науки Республики Казахстан от 18 марта 2008 года N 125 </a:t>
            </a:r>
            <a:r>
              <a:rPr lang="ru-RU" dirty="0" smtClean="0"/>
              <a:t>(Зарегистрирован в Реестре государственной регистрации нормативных правовых актов № 5191)</a:t>
            </a:r>
          </a:p>
          <a:p>
            <a:r>
              <a:rPr lang="kk-KZ" dirty="0" smtClean="0"/>
              <a:t>3.</a:t>
            </a:r>
            <a:r>
              <a:rPr lang="ru-RU" dirty="0"/>
              <a:t> Типовые правила деятельности видов организаций технического </a:t>
            </a:r>
            <a:r>
              <a:rPr lang="ru-RU" dirty="0" smtClean="0"/>
              <a:t>и профессионального</a:t>
            </a:r>
            <a:r>
              <a:rPr lang="ru-RU" dirty="0"/>
              <a:t>, </a:t>
            </a:r>
            <a:r>
              <a:rPr lang="ru-RU" dirty="0" err="1"/>
              <a:t>послесреднего</a:t>
            </a:r>
            <a:r>
              <a:rPr lang="ru-RU" dirty="0"/>
              <a:t> </a:t>
            </a:r>
            <a:r>
              <a:rPr lang="ru-RU" dirty="0" smtClean="0"/>
              <a:t>образования, утвержденные           </a:t>
            </a:r>
            <a:endParaRPr lang="ru-RU" dirty="0"/>
          </a:p>
          <a:p>
            <a:r>
              <a:rPr lang="ru-RU" dirty="0"/>
              <a:t>приказом Министра </a:t>
            </a:r>
            <a:r>
              <a:rPr lang="ru-RU" dirty="0" smtClean="0"/>
              <a:t> образования </a:t>
            </a:r>
            <a:r>
              <a:rPr lang="ru-RU" dirty="0"/>
              <a:t>и науки     </a:t>
            </a:r>
            <a:r>
              <a:rPr lang="ru-RU" dirty="0" smtClean="0"/>
              <a:t>Республики </a:t>
            </a:r>
            <a:r>
              <a:rPr lang="ru-RU" dirty="0"/>
              <a:t>Казахстан    </a:t>
            </a:r>
          </a:p>
          <a:p>
            <a:r>
              <a:rPr lang="ru-RU" dirty="0"/>
              <a:t>от 11 сентября 2013 года № 369</a:t>
            </a:r>
          </a:p>
          <a:p>
            <a:r>
              <a:rPr lang="ru-RU" dirty="0" smtClean="0"/>
              <a:t> </a:t>
            </a:r>
            <a:r>
              <a:rPr lang="kk-KZ" dirty="0" smtClean="0"/>
              <a:t> </a:t>
            </a:r>
            <a:endParaRPr lang="ru-RU" dirty="0" smtClean="0"/>
          </a:p>
          <a:p>
            <a:r>
              <a:rPr lang="ru-RU" dirty="0" smtClean="0"/>
              <a:t>  </a:t>
            </a:r>
            <a:endParaRPr lang="ru-RU" dirty="0" smtClean="0"/>
          </a:p>
          <a:p>
            <a:endParaRPr lang="ru-RU" dirty="0" smtClean="0"/>
          </a:p>
          <a:p>
            <a:endParaRPr lang="kk-KZ" dirty="0" smtClean="0"/>
          </a:p>
          <a:p>
            <a:endParaRPr lang="ru-RU"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3430" y="5445224"/>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696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Аттестация студентов (определения по Типовым правилам п1 пп2, ГОСО)</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41779783"/>
              </p:ext>
            </p:extLst>
          </p:nvPr>
        </p:nvGraphicFramePr>
        <p:xfrm>
          <a:off x="25152" y="1737360"/>
          <a:ext cx="9118847" cy="5120640"/>
        </p:xfrm>
        <a:graphic>
          <a:graphicData uri="http://schemas.openxmlformats.org/drawingml/2006/table">
            <a:tbl>
              <a:tblPr firstRow="1" bandRow="1">
                <a:tableStyleId>{5C22544A-7EE6-4342-B048-85BDC9FD1C3A}</a:tableStyleId>
              </a:tblPr>
              <a:tblGrid>
                <a:gridCol w="2165760"/>
                <a:gridCol w="2234086"/>
                <a:gridCol w="2234086"/>
                <a:gridCol w="2484915"/>
              </a:tblGrid>
              <a:tr h="370840">
                <a:tc>
                  <a:txBody>
                    <a:bodyPr/>
                    <a:lstStyle/>
                    <a:p>
                      <a:r>
                        <a:rPr lang="ru-RU" dirty="0" smtClean="0"/>
                        <a:t>Текущий</a:t>
                      </a:r>
                      <a:r>
                        <a:rPr lang="ru-RU" baseline="0" dirty="0" smtClean="0"/>
                        <a:t> </a:t>
                      </a:r>
                      <a:r>
                        <a:rPr lang="ru-RU" dirty="0" smtClean="0"/>
                        <a:t> контроль</a:t>
                      </a:r>
                      <a:r>
                        <a:rPr lang="ru-RU" baseline="0" dirty="0" smtClean="0"/>
                        <a:t> </a:t>
                      </a:r>
                      <a:r>
                        <a:rPr lang="ru-RU" dirty="0" smtClean="0"/>
                        <a:t>успеваемости</a:t>
                      </a:r>
                      <a:endParaRPr lang="ru-RU" dirty="0"/>
                    </a:p>
                  </a:txBody>
                  <a:tcPr/>
                </a:tc>
                <a:tc>
                  <a:txBody>
                    <a:bodyPr/>
                    <a:lstStyle/>
                    <a:p>
                      <a:r>
                        <a:rPr lang="ru-RU" dirty="0" smtClean="0"/>
                        <a:t>Промежуточная</a:t>
                      </a:r>
                      <a:r>
                        <a:rPr lang="ru-RU" baseline="0" dirty="0" smtClean="0"/>
                        <a:t> </a:t>
                      </a:r>
                      <a:r>
                        <a:rPr lang="ru-RU" dirty="0" smtClean="0"/>
                        <a:t> аттестация</a:t>
                      </a:r>
                      <a:endParaRPr lang="ru-RU" dirty="0"/>
                    </a:p>
                  </a:txBody>
                  <a:tcPr/>
                </a:tc>
                <a:tc>
                  <a:txBody>
                    <a:bodyPr/>
                    <a:lstStyle/>
                    <a:p>
                      <a:r>
                        <a:rPr lang="ru-RU" dirty="0" smtClean="0"/>
                        <a:t>Итоговая</a:t>
                      </a:r>
                      <a:r>
                        <a:rPr lang="ru-RU" baseline="0" dirty="0" smtClean="0"/>
                        <a:t> </a:t>
                      </a:r>
                      <a:r>
                        <a:rPr lang="ru-RU" dirty="0" smtClean="0"/>
                        <a:t> аттестация </a:t>
                      </a:r>
                      <a:endParaRPr lang="ru-RU" dirty="0"/>
                    </a:p>
                  </a:txBody>
                  <a:tcPr/>
                </a:tc>
                <a:tc>
                  <a:txBody>
                    <a:bodyPr/>
                    <a:lstStyle/>
                    <a:p>
                      <a:r>
                        <a:rPr lang="ru-RU" dirty="0" smtClean="0"/>
                        <a:t>Оценка уровня профессиональной подготовленности и присвоение квалификации</a:t>
                      </a:r>
                      <a:endParaRPr lang="ru-RU" dirty="0"/>
                    </a:p>
                  </a:txBody>
                  <a:tcPr/>
                </a:tc>
              </a:tr>
              <a:tr h="370840">
                <a:tc>
                  <a:txBody>
                    <a:bodyPr/>
                    <a:lstStyle/>
                    <a:p>
                      <a:r>
                        <a:rPr lang="ru-RU" dirty="0" smtClean="0"/>
                        <a:t>систематическая проверка знаний обучающихся, проводимая преподавателем на текущих занятиях в соответствии с учебной программой дисциплины</a:t>
                      </a:r>
                      <a:endParaRPr lang="ru-RU" dirty="0"/>
                    </a:p>
                  </a:txBody>
                  <a:tcPr/>
                </a:tc>
                <a:tc>
                  <a:txBody>
                    <a:bodyPr/>
                    <a:lstStyle/>
                    <a:p>
                      <a:r>
                        <a:rPr lang="ru-RU" dirty="0" smtClean="0"/>
                        <a:t>процедура, проводимая с целью оценки качества усвоения содержания части или всего объема одной учебной дисциплины после завершения ее изучения</a:t>
                      </a:r>
                      <a:endParaRPr lang="ru-RU" dirty="0"/>
                    </a:p>
                  </a:txBody>
                  <a:tcPr/>
                </a:tc>
                <a:tc>
                  <a:txBody>
                    <a:bodyPr/>
                    <a:lstStyle/>
                    <a:p>
                      <a:r>
                        <a:rPr lang="ru-RU" dirty="0" smtClean="0"/>
                        <a:t>процедура, проводимая организацией образования с целью определения степени освоения ими государственного общеобязательного стандарта технического и профессионального</a:t>
                      </a:r>
                      <a:r>
                        <a:rPr lang="ru-RU" baseline="0" dirty="0" smtClean="0"/>
                        <a:t> </a:t>
                      </a:r>
                      <a:r>
                        <a:rPr lang="ru-RU" dirty="0" smtClean="0"/>
                        <a:t>образования</a:t>
                      </a:r>
                      <a:endParaRPr lang="ru-RU" dirty="0"/>
                    </a:p>
                  </a:txBody>
                  <a:tcPr/>
                </a:tc>
                <a:tc>
                  <a:txBody>
                    <a:bodyPr/>
                    <a:lstStyle/>
                    <a:p>
                      <a:r>
                        <a:rPr lang="ru-RU" dirty="0" smtClean="0"/>
                        <a:t>состоит из двух этапов:</a:t>
                      </a:r>
                    </a:p>
                    <a:p>
                      <a:r>
                        <a:rPr lang="ru-RU" dirty="0" smtClean="0"/>
                        <a:t>теоретического тестирования по специальным дисциплинам;</a:t>
                      </a:r>
                    </a:p>
                    <a:p>
                      <a:r>
                        <a:rPr lang="ru-RU" dirty="0" smtClean="0"/>
                        <a:t>выполнение практических заданий по  уровням квалификации.</a:t>
                      </a:r>
                      <a:endParaRPr lang="ru-RU" dirty="0"/>
                    </a:p>
                  </a:txBody>
                  <a:tcPr/>
                </a:tc>
              </a:tr>
            </a:tbl>
          </a:graphicData>
        </a:graphic>
      </p:graphicFrame>
    </p:spTree>
    <p:extLst>
      <p:ext uri="{BB962C8B-B14F-4D97-AF65-F5344CB8AC3E}">
        <p14:creationId xmlns:p14="http://schemas.microsoft.com/office/powerpoint/2010/main" val="2038590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Проведение текущего контроля</a:t>
            </a:r>
            <a:endParaRPr lang="ru-RU" dirty="0"/>
          </a:p>
        </p:txBody>
      </p:sp>
      <p:sp>
        <p:nvSpPr>
          <p:cNvPr id="3" name="Объект 2"/>
          <p:cNvSpPr>
            <a:spLocks noGrp="1"/>
          </p:cNvSpPr>
          <p:nvPr>
            <p:ph idx="1"/>
          </p:nvPr>
        </p:nvSpPr>
        <p:spPr/>
        <p:txBody>
          <a:bodyPr>
            <a:noAutofit/>
          </a:bodyPr>
          <a:lstStyle/>
          <a:p>
            <a:r>
              <a:rPr lang="ru-RU" sz="1600" dirty="0" smtClean="0">
                <a:latin typeface="Arial" pitchFamily="34" charset="0"/>
                <a:cs typeface="Arial" pitchFamily="34" charset="0"/>
              </a:rPr>
              <a:t>Текущий контроль по дисциплинам при отсутствии по ним практических и семинарских занятий осуществляется путем проверки преподавателем обязательных контрольных работ (письменных заданий, рефератов) предусмотренных учебной программой. Контрольная работа проводится по нескольким вариантам (не менее 4 вариантов) или по индивидуальным заданиям</a:t>
            </a:r>
          </a:p>
          <a:p>
            <a:r>
              <a:rPr lang="ru-RU" sz="1600" dirty="0" smtClean="0">
                <a:latin typeface="Arial" pitchFamily="34" charset="0"/>
                <a:cs typeface="Arial" pitchFamily="34" charset="0"/>
              </a:rPr>
              <a:t>Текущий контроль успеваемости по дисциплинам, изучение которых согласно учебному плану ограничивается лекционным курсом, при отсутствии обязательных контрольных работ, не осуществляется. Перечень таких дисциплин определяется дисциплинами (цикловыми) комиссиями организаций образования. </a:t>
            </a:r>
          </a:p>
          <a:p>
            <a:r>
              <a:rPr lang="ru-RU" sz="1600" dirty="0" smtClean="0">
                <a:latin typeface="Arial" pitchFamily="34" charset="0"/>
                <a:cs typeface="Arial" pitchFamily="34" charset="0"/>
              </a:rPr>
              <a:t>Итоговые оценки по дисциплинам, не выносимым на промежуточную аттестацию, выставляются преподавателями по завершению курса на основе оценок текущего контроля успеваемости. </a:t>
            </a:r>
          </a:p>
          <a:p>
            <a:r>
              <a:rPr lang="ru-RU" sz="1600" dirty="0" smtClean="0">
                <a:latin typeface="Arial" pitchFamily="34" charset="0"/>
                <a:cs typeface="Arial" pitchFamily="34" charset="0"/>
              </a:rPr>
              <a:t> Количество экзаменов и контрольных работ по общегуманитарным, социально-экономическим, общепрофессиональным и специальным дисциплинам определяется исходя из требований к уровню знаний, умений и компетенций, которыми должен обладать обучающийся. </a:t>
            </a:r>
          </a:p>
          <a:p>
            <a:r>
              <a:rPr lang="ru-RU" sz="1600" dirty="0" smtClean="0">
                <a:latin typeface="Arial" pitchFamily="34" charset="0"/>
                <a:cs typeface="Arial" pitchFamily="34" charset="0"/>
              </a:rPr>
              <a:t>Контрольные работы проводятся за счет учебного времени, отведенного на изучение дисциплины</a:t>
            </a:r>
            <a:endParaRPr lang="ru-RU" sz="1600" dirty="0">
              <a:latin typeface="Arial" pitchFamily="34" charset="0"/>
              <a:cs typeface="Arial" pitchFamily="34" charset="0"/>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6257" y="5517232"/>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3117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143000"/>
          </a:xfrm>
        </p:spPr>
        <p:txBody>
          <a:bodyPr>
            <a:normAutofit/>
          </a:bodyPr>
          <a:lstStyle/>
          <a:p>
            <a:r>
              <a:rPr lang="kk-KZ" dirty="0" smtClean="0"/>
              <a:t>Промежуточная аттестация</a:t>
            </a:r>
            <a:endParaRPr lang="ru-RU" dirty="0"/>
          </a:p>
        </p:txBody>
      </p:sp>
      <p:sp>
        <p:nvSpPr>
          <p:cNvPr id="3" name="Объект 2"/>
          <p:cNvSpPr>
            <a:spLocks noGrp="1"/>
          </p:cNvSpPr>
          <p:nvPr>
            <p:ph idx="1"/>
          </p:nvPr>
        </p:nvSpPr>
        <p:spPr>
          <a:xfrm>
            <a:off x="395536" y="1052736"/>
            <a:ext cx="8229600" cy="4525963"/>
          </a:xfrm>
        </p:spPr>
        <p:txBody>
          <a:bodyPr>
            <a:normAutofit/>
          </a:bodyPr>
          <a:lstStyle/>
          <a:p>
            <a:r>
              <a:rPr lang="ru-RU" sz="1600" dirty="0" smtClean="0">
                <a:latin typeface="Arial" pitchFamily="34" charset="0"/>
                <a:cs typeface="Arial" pitchFamily="34" charset="0"/>
              </a:rPr>
              <a:t>Промежуточная аттестация обучающихся в организациях технического и профессионального, </a:t>
            </a:r>
            <a:r>
              <a:rPr lang="ru-RU" sz="1600" dirty="0" err="1" smtClean="0">
                <a:latin typeface="Arial" pitchFamily="34" charset="0"/>
                <a:cs typeface="Arial" pitchFamily="34" charset="0"/>
              </a:rPr>
              <a:t>послесреднего</a:t>
            </a:r>
            <a:r>
              <a:rPr lang="ru-RU" sz="1600" dirty="0" smtClean="0">
                <a:latin typeface="Arial" pitchFamily="34" charset="0"/>
                <a:cs typeface="Arial" pitchFamily="34" charset="0"/>
              </a:rPr>
              <a:t> образования осуществляется в соответствии с рабочими учебными планами и программами, разработанными на основе государственных общеобязательных стандартов образования, в форме защиты курсовых проектов (работ), зачетов и экзаменов, при этом зачеты и защита курсовых проектов (работ) проводятся до начала экзаменов. Курсовые проекты (работы) выполняются по окончании теоретической части или раздела дисциплины, обеспечивающего усвоение знаний, достаточных для выполнения курсового проекта (работы) по данной дисциплине</a:t>
            </a:r>
            <a:r>
              <a:rPr lang="ru-RU" sz="2000" dirty="0" smtClean="0">
                <a:latin typeface="Arial" pitchFamily="34" charset="0"/>
                <a:cs typeface="Arial" pitchFamily="34" charset="0"/>
              </a:rPr>
              <a:t>. </a:t>
            </a:r>
            <a:endParaRPr lang="ru-RU" sz="2000" dirty="0">
              <a:latin typeface="Arial" pitchFamily="34" charset="0"/>
              <a:cs typeface="Arial" pitchFamily="34"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764966198"/>
              </p:ext>
            </p:extLst>
          </p:nvPr>
        </p:nvGraphicFramePr>
        <p:xfrm>
          <a:off x="107504" y="3573016"/>
          <a:ext cx="8229595" cy="2969554"/>
        </p:xfrm>
        <a:graphic>
          <a:graphicData uri="http://schemas.openxmlformats.org/drawingml/2006/table">
            <a:tbl>
              <a:tblPr/>
              <a:tblGrid>
                <a:gridCol w="565932"/>
                <a:gridCol w="872479"/>
                <a:gridCol w="565932"/>
                <a:gridCol w="565932"/>
                <a:gridCol w="565932"/>
                <a:gridCol w="565932"/>
                <a:gridCol w="565932"/>
                <a:gridCol w="565932"/>
                <a:gridCol w="565932"/>
                <a:gridCol w="565932"/>
                <a:gridCol w="565932"/>
                <a:gridCol w="565932"/>
                <a:gridCol w="565932"/>
                <a:gridCol w="565932"/>
              </a:tblGrid>
              <a:tr h="171074">
                <a:tc rowSpan="4">
                  <a:txBody>
                    <a:bodyPr/>
                    <a:lstStyle/>
                    <a:p>
                      <a:pPr algn="ctr" fontAlgn="ctr"/>
                      <a:r>
                        <a:rPr lang="ru-RU" sz="900" b="0" i="0" u="none" strike="noStrike" dirty="0">
                          <a:solidFill>
                            <a:srgbClr val="000000"/>
                          </a:solidFill>
                          <a:effectLst/>
                          <a:latin typeface="Times New Roman"/>
                        </a:rPr>
                        <a:t>Индекс  циклов  и дисциплин</a:t>
                      </a:r>
                    </a:p>
                  </a:txBody>
                  <a:tcPr marL="8843" marR="8843" marT="8843"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ru-RU" sz="900" b="0" i="0" u="none" strike="noStrike">
                          <a:solidFill>
                            <a:srgbClr val="000000"/>
                          </a:solidFill>
                          <a:effectLst/>
                          <a:latin typeface="Times New Roman"/>
                        </a:rPr>
                        <a:t>Наименование дисциплины</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ru-RU" sz="900" b="0" i="0" u="none" strike="noStrike">
                          <a:solidFill>
                            <a:srgbClr val="000000"/>
                          </a:solidFill>
                          <a:effectLst/>
                          <a:latin typeface="Times New Roman"/>
                        </a:rPr>
                        <a:t>Количество часов</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gridSpan="8">
                  <a:txBody>
                    <a:bodyPr/>
                    <a:lstStyle/>
                    <a:p>
                      <a:pPr algn="ctr" fontAlgn="ctr"/>
                      <a:r>
                        <a:rPr lang="ru-RU" sz="900" b="0" i="0" u="none" strike="noStrike">
                          <a:solidFill>
                            <a:srgbClr val="000000"/>
                          </a:solidFill>
                          <a:effectLst/>
                          <a:latin typeface="Times New Roman"/>
                        </a:rPr>
                        <a:t>Распределение по курсам и семестрам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01264">
                <a:tc vMerge="1">
                  <a:txBody>
                    <a:bodyPr/>
                    <a:lstStyle/>
                    <a:p>
                      <a:endParaRPr lang="ru-RU"/>
                    </a:p>
                  </a:txBody>
                  <a:tcPr/>
                </a:tc>
                <a:tc vMerge="1">
                  <a:txBody>
                    <a:bodyPr/>
                    <a:lstStyle/>
                    <a:p>
                      <a:endParaRPr lang="ru-RU"/>
                    </a:p>
                  </a:txBody>
                  <a:tcPr/>
                </a:tc>
                <a:tc rowSpan="3">
                  <a:txBody>
                    <a:bodyPr/>
                    <a:lstStyle/>
                    <a:p>
                      <a:pPr algn="ctr" fontAlgn="b"/>
                      <a:r>
                        <a:rPr lang="ru-RU" sz="900" b="0" i="0" u="none" strike="noStrike">
                          <a:solidFill>
                            <a:srgbClr val="000000"/>
                          </a:solidFill>
                          <a:effectLst/>
                          <a:latin typeface="Times New Roman"/>
                        </a:rPr>
                        <a:t>Всего</a:t>
                      </a:r>
                    </a:p>
                  </a:txBody>
                  <a:tcPr marL="8843" marR="8843" marT="8843"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900" b="0" i="0" u="none" strike="noStrike">
                          <a:solidFill>
                            <a:srgbClr val="000000"/>
                          </a:solidFill>
                          <a:effectLst/>
                          <a:latin typeface="Times New Roman"/>
                        </a:rPr>
                        <a:t>из них:</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gridSpan="2">
                  <a:txBody>
                    <a:bodyPr/>
                    <a:lstStyle/>
                    <a:p>
                      <a:pPr algn="ctr" fontAlgn="ctr"/>
                      <a:r>
                        <a:rPr lang="ru-RU" sz="900" b="0" i="0" u="none" strike="noStrike">
                          <a:solidFill>
                            <a:srgbClr val="000000"/>
                          </a:solidFill>
                          <a:effectLst/>
                          <a:latin typeface="Times New Roman"/>
                        </a:rPr>
                        <a:t>1 курс</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fontAlgn="ctr"/>
                      <a:r>
                        <a:rPr lang="ru-RU" sz="900" b="0" i="0" u="none" strike="noStrike">
                          <a:solidFill>
                            <a:srgbClr val="000000"/>
                          </a:solidFill>
                          <a:effectLst/>
                          <a:latin typeface="Times New Roman"/>
                        </a:rPr>
                        <a:t>2 курс</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fontAlgn="ctr"/>
                      <a:r>
                        <a:rPr lang="ru-RU" sz="900" b="0" i="0" u="none" strike="noStrike">
                          <a:solidFill>
                            <a:srgbClr val="000000"/>
                          </a:solidFill>
                          <a:effectLst/>
                          <a:latin typeface="Times New Roman"/>
                        </a:rPr>
                        <a:t>3 курс</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fontAlgn="ctr"/>
                      <a:r>
                        <a:rPr lang="ru-RU" sz="900" b="0" i="0" u="none" strike="noStrike">
                          <a:solidFill>
                            <a:srgbClr val="000000"/>
                          </a:solidFill>
                          <a:effectLst/>
                          <a:latin typeface="Times New Roman"/>
                        </a:rPr>
                        <a:t>4 курс</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r>
              <a:tr h="201264">
                <a:tc vMerge="1">
                  <a:txBody>
                    <a:bodyPr/>
                    <a:lstStyle/>
                    <a:p>
                      <a:endParaRPr lang="ru-RU"/>
                    </a:p>
                  </a:txBody>
                  <a:tcPr/>
                </a:tc>
                <a:tc vMerge="1">
                  <a:txBody>
                    <a:bodyPr/>
                    <a:lstStyle/>
                    <a:p>
                      <a:endParaRPr lang="ru-RU"/>
                    </a:p>
                  </a:txBody>
                  <a:tcPr/>
                </a:tc>
                <a:tc vMerge="1">
                  <a:txBody>
                    <a:bodyPr/>
                    <a:lstStyle/>
                    <a:p>
                      <a:endParaRPr lang="ru-RU"/>
                    </a:p>
                  </a:txBody>
                  <a:tcPr/>
                </a:tc>
                <a:tc rowSpan="2">
                  <a:txBody>
                    <a:bodyPr/>
                    <a:lstStyle/>
                    <a:p>
                      <a:pPr algn="ctr" fontAlgn="b"/>
                      <a:r>
                        <a:rPr lang="ru-RU" sz="900" b="0" i="0" u="none" strike="noStrike">
                          <a:solidFill>
                            <a:srgbClr val="000000"/>
                          </a:solidFill>
                          <a:effectLst/>
                          <a:latin typeface="Times New Roman"/>
                        </a:rPr>
                        <a:t>теоретические занятия-</a:t>
                      </a:r>
                    </a:p>
                  </a:txBody>
                  <a:tcPr marL="8843" marR="8843" marT="8843"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ru-RU" sz="900" b="0" i="0" u="none" strike="noStrike">
                          <a:solidFill>
                            <a:srgbClr val="000000"/>
                          </a:solidFill>
                          <a:effectLst/>
                          <a:latin typeface="Times New Roman"/>
                        </a:rPr>
                        <a:t>практические лабораторно-практические) занятия</a:t>
                      </a:r>
                    </a:p>
                  </a:txBody>
                  <a:tcPr marL="8843" marR="8843" marT="8843"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ru-RU" sz="900" b="0" i="0" u="none" strike="noStrike">
                          <a:solidFill>
                            <a:srgbClr val="000000"/>
                          </a:solidFill>
                          <a:effectLst/>
                          <a:latin typeface="Times New Roman"/>
                        </a:rPr>
                        <a:t>курсовой проект (работа)</a:t>
                      </a:r>
                    </a:p>
                  </a:txBody>
                  <a:tcPr marL="8843" marR="8843" marT="8843"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1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2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3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4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5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6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7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8 сем</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652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fontAlgn="b"/>
                      <a:r>
                        <a:rPr lang="ru-RU" sz="900" b="0" i="0" u="none" strike="noStrike">
                          <a:solidFill>
                            <a:srgbClr val="000000"/>
                          </a:solidFill>
                          <a:effectLst/>
                          <a:latin typeface="Times New Roman"/>
                        </a:rPr>
                        <a:t>18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14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18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20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18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12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18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900" b="0" i="0" u="none" strike="noStrike">
                          <a:solidFill>
                            <a:srgbClr val="000000"/>
                          </a:solidFill>
                          <a:effectLst/>
                          <a:latin typeface="Times New Roman"/>
                        </a:rPr>
                        <a:t>11 нед.</a:t>
                      </a:r>
                    </a:p>
                  </a:txBody>
                  <a:tcPr marL="8843" marR="8843" marT="88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2085">
                <a:tc>
                  <a:txBody>
                    <a:bodyPr/>
                    <a:lstStyle/>
                    <a:p>
                      <a:pPr algn="ctr" fontAlgn="ctr"/>
                      <a:r>
                        <a:rPr lang="ru-RU" sz="900" b="1" i="0" u="none" strike="noStrike">
                          <a:solidFill>
                            <a:srgbClr val="000000"/>
                          </a:solidFill>
                          <a:effectLst/>
                          <a:latin typeface="Times New Roman"/>
                        </a:rPr>
                        <a:t>ПА 00</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900" b="1" i="0" u="none" strike="noStrike">
                          <a:solidFill>
                            <a:srgbClr val="000000"/>
                          </a:solidFill>
                          <a:effectLst/>
                          <a:latin typeface="Times New Roman"/>
                        </a:rPr>
                        <a:t>Промежуточная аттестация</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1" i="0" u="none" strike="noStrike">
                          <a:solidFill>
                            <a:srgbClr val="000000"/>
                          </a:solidFill>
                          <a:effectLst/>
                          <a:latin typeface="Times New Roman"/>
                        </a:rPr>
                        <a:t>216</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1"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36</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72</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108</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2085">
                <a:tc>
                  <a:txBody>
                    <a:bodyPr/>
                    <a:lstStyle/>
                    <a:p>
                      <a:pPr algn="ctr" fontAlgn="ctr"/>
                      <a:r>
                        <a:rPr lang="ru-RU" sz="900" b="1" i="0" u="none" strike="noStrike">
                          <a:solidFill>
                            <a:srgbClr val="000000"/>
                          </a:solidFill>
                          <a:effectLst/>
                          <a:latin typeface="Times New Roman"/>
                        </a:rPr>
                        <a:t>ИА 00</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900" b="1" i="0" u="none" strike="noStrike">
                          <a:solidFill>
                            <a:srgbClr val="000000"/>
                          </a:solidFill>
                          <a:effectLst/>
                          <a:latin typeface="Times New Roman"/>
                        </a:rPr>
                        <a:t>Итоговая аттестация</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1" i="0" u="none" strike="noStrike">
                          <a:solidFill>
                            <a:srgbClr val="000000"/>
                          </a:solidFill>
                          <a:effectLst/>
                          <a:latin typeface="Times New Roman"/>
                        </a:rPr>
                        <a:t>72</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dirty="0">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72</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2085">
                <a:tc>
                  <a:txBody>
                    <a:bodyPr/>
                    <a:lstStyle/>
                    <a:p>
                      <a:pPr algn="ctr" fontAlgn="ctr"/>
                      <a:r>
                        <a:rPr lang="ru-RU" sz="900" b="0" i="0" u="none" strike="noStrike">
                          <a:solidFill>
                            <a:srgbClr val="000000"/>
                          </a:solidFill>
                          <a:effectLst/>
                          <a:latin typeface="Times New Roman"/>
                        </a:rPr>
                        <a:t>ИА 01</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900" b="0" i="0" u="none" strike="noStrike">
                          <a:solidFill>
                            <a:srgbClr val="000000"/>
                          </a:solidFill>
                          <a:effectLst/>
                          <a:latin typeface="Times New Roman"/>
                        </a:rPr>
                        <a:t>Итоговая аттестация</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60</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60</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3177">
                <a:tc>
                  <a:txBody>
                    <a:bodyPr/>
                    <a:lstStyle/>
                    <a:p>
                      <a:pPr algn="ctr" fontAlgn="ctr"/>
                      <a:r>
                        <a:rPr lang="ru-RU" sz="900" b="0" i="0" u="none" strike="noStrike">
                          <a:solidFill>
                            <a:srgbClr val="000000"/>
                          </a:solidFill>
                          <a:effectLst/>
                          <a:latin typeface="Times New Roman"/>
                        </a:rPr>
                        <a:t>ИА 02 (ОУППК)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900" b="0" i="0" u="none" strike="noStrike">
                          <a:solidFill>
                            <a:srgbClr val="000000"/>
                          </a:solidFill>
                          <a:effectLst/>
                          <a:latin typeface="Times New Roman"/>
                        </a:rPr>
                        <a:t>Оценки уровня профессиональной подготовленности и присвоения квалификации</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12</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a:solidFill>
                            <a:srgbClr val="000000"/>
                          </a:solidFill>
                          <a:effectLst/>
                          <a:latin typeface="Times New Roman"/>
                        </a:rPr>
                        <a:t> </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900" b="0" i="0" u="none" strike="noStrike" dirty="0">
                          <a:solidFill>
                            <a:srgbClr val="000000"/>
                          </a:solidFill>
                          <a:effectLst/>
                          <a:latin typeface="Times New Roman"/>
                        </a:rPr>
                        <a:t>12</a:t>
                      </a:r>
                    </a:p>
                  </a:txBody>
                  <a:tcPr marL="8843" marR="8843" marT="88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2120" y="5445224"/>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8758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По ГОСО</a:t>
            </a:r>
            <a:endParaRPr lang="ru-RU" dirty="0"/>
          </a:p>
        </p:txBody>
      </p:sp>
      <p:sp>
        <p:nvSpPr>
          <p:cNvPr id="3" name="Объект 2"/>
          <p:cNvSpPr>
            <a:spLocks noGrp="1"/>
          </p:cNvSpPr>
          <p:nvPr>
            <p:ph idx="1"/>
          </p:nvPr>
        </p:nvSpPr>
        <p:spPr/>
        <p:txBody>
          <a:bodyPr>
            <a:normAutofit fontScale="92500" lnSpcReduction="10000"/>
          </a:bodyPr>
          <a:lstStyle/>
          <a:p>
            <a:r>
              <a:rPr lang="ru-RU" dirty="0" smtClean="0"/>
              <a:t>Общая продолжительность экзаменационной сессии в течение одного учебного года не должна превышать 4 недель. Количество экзаменов, выносимых на одну неделю экзаменационной сессии, не должно превышать  двух.</a:t>
            </a:r>
          </a:p>
          <a:p>
            <a:r>
              <a:rPr lang="ru-RU" dirty="0" smtClean="0"/>
              <a:t>По всем дисциплинам предусматривается проведение промежуточной аттестации, основными формами которой являются: контрольная работа, зачет, тестирование, экзамен.</a:t>
            </a:r>
          </a:p>
          <a:p>
            <a:r>
              <a:rPr lang="ru-RU" dirty="0" smtClean="0"/>
              <a:t>Контрольные работы и зачеты проводятся за счет учебного времени, отведенного на изучение данной дисциплины; экзамены - в сроки, отведенные на промежуточную аттестацию.</a:t>
            </a:r>
          </a:p>
          <a:p>
            <a:r>
              <a:rPr lang="ru-RU" dirty="0" smtClean="0"/>
              <a:t>Промежуточная аттестация по общеобразовательным дисциплинам предусматривает проведение экзаменов: по языку,  по литературе, по истории Казахстана, по математике  (по физике, по химии по выбору организации технического и профессионального образования).</a:t>
            </a:r>
          </a:p>
          <a:p>
            <a:endParaRPr lang="ru-RU"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2402" y="5517232"/>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1320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621307493"/>
              </p:ext>
            </p:extLst>
          </p:nvPr>
        </p:nvGraphicFramePr>
        <p:xfrm>
          <a:off x="0" y="188640"/>
          <a:ext cx="9144000" cy="6223000"/>
        </p:xfrm>
        <a:graphic>
          <a:graphicData uri="http://schemas.openxmlformats.org/drawingml/2006/table">
            <a:tbl>
              <a:tblPr firstRow="1" bandRow="1">
                <a:tableStyleId>{5C22544A-7EE6-4342-B048-85BDC9FD1C3A}</a:tableStyleId>
              </a:tblPr>
              <a:tblGrid>
                <a:gridCol w="2286000"/>
                <a:gridCol w="1874463"/>
                <a:gridCol w="2697537"/>
                <a:gridCol w="2286000"/>
              </a:tblGrid>
              <a:tr h="370840">
                <a:tc>
                  <a:txBody>
                    <a:bodyPr/>
                    <a:lstStyle/>
                    <a:p>
                      <a:r>
                        <a:rPr lang="kk-KZ" dirty="0" smtClean="0"/>
                        <a:t>Курсовой проект</a:t>
                      </a:r>
                      <a:endParaRPr lang="ru-RU" dirty="0"/>
                    </a:p>
                  </a:txBody>
                  <a:tcPr/>
                </a:tc>
                <a:tc>
                  <a:txBody>
                    <a:bodyPr/>
                    <a:lstStyle/>
                    <a:p>
                      <a:r>
                        <a:rPr lang="kk-KZ" dirty="0" smtClean="0"/>
                        <a:t>Зачет </a:t>
                      </a:r>
                      <a:endParaRPr lang="ru-RU" dirty="0"/>
                    </a:p>
                  </a:txBody>
                  <a:tcPr/>
                </a:tc>
                <a:tc>
                  <a:txBody>
                    <a:bodyPr/>
                    <a:lstStyle/>
                    <a:p>
                      <a:r>
                        <a:rPr lang="kk-KZ" dirty="0" smtClean="0"/>
                        <a:t>Экзамен</a:t>
                      </a:r>
                      <a:endParaRPr lang="ru-RU" dirty="0"/>
                    </a:p>
                  </a:txBody>
                  <a:tcPr/>
                </a:tc>
                <a:tc>
                  <a:txBody>
                    <a:bodyPr/>
                    <a:lstStyle/>
                    <a:p>
                      <a:r>
                        <a:rPr lang="kk-KZ" dirty="0" smtClean="0"/>
                        <a:t>Консультации</a:t>
                      </a:r>
                      <a:endParaRPr lang="ru-RU" dirty="0"/>
                    </a:p>
                  </a:txBody>
                  <a:tcPr/>
                </a:tc>
              </a:tr>
              <a:tr h="370840">
                <a:tc>
                  <a:txBody>
                    <a:bodyPr/>
                    <a:lstStyle/>
                    <a:p>
                      <a:r>
                        <a:rPr lang="ru-RU" dirty="0" smtClean="0"/>
                        <a:t>Курсовые проекты (работы) выполняются по окончании теоретической части или раздела дисциплины, обеспечивающего усвоение знаний, достаточных для выполнения курсового проекта (работы) по данной дисциплине</a:t>
                      </a:r>
                    </a:p>
                    <a:p>
                      <a:r>
                        <a:rPr lang="ru-RU" dirty="0" smtClean="0"/>
                        <a:t>Количество курсовых проектов в семестре составляет не более одного</a:t>
                      </a:r>
                      <a:endParaRPr lang="ru-RU" dirty="0"/>
                    </a:p>
                  </a:txBody>
                  <a:tcPr/>
                </a:tc>
                <a:tc>
                  <a:txBody>
                    <a:bodyPr/>
                    <a:lstStyle/>
                    <a:p>
                      <a:r>
                        <a:rPr lang="ru-RU" dirty="0" smtClean="0"/>
                        <a:t>Зачеты проводятся по дисциплинам, переходящим на следующий семестр, если учебным планом текущего семестра промежуточная аттестация в виде экзамена или итогового зачета по данной дисциплине не предусмотрена. </a:t>
                      </a:r>
                    </a:p>
                    <a:p>
                      <a:endParaRPr lang="ru-RU" dirty="0"/>
                    </a:p>
                  </a:txBody>
                  <a:tcPr/>
                </a:tc>
                <a:tc>
                  <a:txBody>
                    <a:bodyPr/>
                    <a:lstStyle/>
                    <a:p>
                      <a:r>
                        <a:rPr lang="ru-RU" dirty="0" smtClean="0"/>
                        <a:t>Для проведения промежуточной аттестации обучающихся в форме экзаменов должны быть подготовлены: </a:t>
                      </a:r>
                    </a:p>
                    <a:p>
                      <a:r>
                        <a:rPr lang="ru-RU" dirty="0" smtClean="0"/>
                        <a:t> экзаменационные билеты (контрольные или тестовые  задания); наглядные пособия, материалы справочного характера, разрешенные к использованию на экзамене; </a:t>
                      </a:r>
                    </a:p>
                    <a:p>
                      <a:r>
                        <a:rPr lang="ru-RU" dirty="0" smtClean="0"/>
                        <a:t>      учебные и технологические карты; </a:t>
                      </a:r>
                    </a:p>
                    <a:p>
                      <a:r>
                        <a:rPr lang="ru-RU" dirty="0" smtClean="0"/>
                        <a:t> спортивный зал, оборудование, инвентарь; </a:t>
                      </a:r>
                    </a:p>
                    <a:p>
                      <a:r>
                        <a:rPr lang="ru-RU" dirty="0" smtClean="0"/>
                        <a:t>      экзаменационная ведомость.</a:t>
                      </a:r>
                      <a:endParaRPr lang="ru-RU" dirty="0"/>
                    </a:p>
                  </a:txBody>
                  <a:tcPr/>
                </a:tc>
                <a:tc>
                  <a:txBody>
                    <a:bodyPr/>
                    <a:lstStyle/>
                    <a:p>
                      <a:r>
                        <a:rPr lang="ru-RU" dirty="0" smtClean="0"/>
                        <a:t>В период подготовки к промежуточной аттестации обучающихся проводятся консультации за счет общего бюджета времени, отведенного на консультации</a:t>
                      </a:r>
                      <a:endParaRPr lang="ru-RU" dirty="0"/>
                    </a:p>
                  </a:txBody>
                  <a:tcPr/>
                </a:tc>
              </a:tr>
            </a:tbl>
          </a:graphicData>
        </a:graphic>
      </p:graphicFrame>
    </p:spTree>
    <p:extLst>
      <p:ext uri="{BB962C8B-B14F-4D97-AF65-F5344CB8AC3E}">
        <p14:creationId xmlns:p14="http://schemas.microsoft.com/office/powerpoint/2010/main" val="584097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1143000"/>
          </a:xfrm>
        </p:spPr>
        <p:txBody>
          <a:bodyPr>
            <a:normAutofit fontScale="90000"/>
          </a:bodyPr>
          <a:lstStyle/>
          <a:p>
            <a:r>
              <a:rPr lang="kk-KZ" dirty="0" smtClean="0"/>
              <a:t>Некоторые условия, необходимые для проведения промежуточной аттестации</a:t>
            </a:r>
            <a:endParaRPr lang="ru-RU" dirty="0"/>
          </a:p>
        </p:txBody>
      </p:sp>
      <p:sp>
        <p:nvSpPr>
          <p:cNvPr id="3" name="Объект 2"/>
          <p:cNvSpPr>
            <a:spLocks noGrp="1"/>
          </p:cNvSpPr>
          <p:nvPr>
            <p:ph idx="1"/>
          </p:nvPr>
        </p:nvSpPr>
        <p:spPr>
          <a:xfrm>
            <a:off x="467544" y="1844824"/>
            <a:ext cx="8229600" cy="4525963"/>
          </a:xfrm>
        </p:spPr>
        <p:txBody>
          <a:bodyPr>
            <a:normAutofit fontScale="70000" lnSpcReduction="20000"/>
          </a:bodyPr>
          <a:lstStyle/>
          <a:p>
            <a:r>
              <a:rPr lang="ru-RU" dirty="0" smtClean="0"/>
              <a:t> 11. Промежуточная аттестация (прием экзаменов и зачетов) осуществляется преподавателем, проводившим учебные занятия по данной дисциплине в течение семестра (полугодия), либо по поручению руководителя организации образования преподавателем, имеющим квалификацию, соответствующую профилю данной дисциплины. </a:t>
            </a:r>
          </a:p>
          <a:p>
            <a:r>
              <a:rPr lang="ru-RU" dirty="0" smtClean="0"/>
              <a:t>      12. К промежуточной аттестации допускаются обучающиеся, полностью выполнившие все практические, лабораторные, расчетно-графические и курсовые работы (проекты), зачеты согласно типовым учебным программам по каждой дисциплине и не имеющие неудовлетворительных оценок по итогам текущего учета знаний. Обучающиеся, имеющие по 1-2 дисциплинам неудовлетворительные оценки, допускаются к экзаменам с разрешения руководителя организации образования, а имеющим более двух неудовлетворительных оценок - решением педагогического совета (далее - педсовет). </a:t>
            </a:r>
          </a:p>
          <a:p>
            <a:r>
              <a:rPr lang="ru-RU" dirty="0" smtClean="0"/>
              <a:t>15. Во время проведения промежуточной аттестации (экзаменов и зачетов) присутствие посторонних лиц без разрешения руководителя организации технического и профессионального, </a:t>
            </a:r>
            <a:r>
              <a:rPr lang="ru-RU" dirty="0" err="1" smtClean="0"/>
              <a:t>послесреднего</a:t>
            </a:r>
            <a:r>
              <a:rPr lang="ru-RU" dirty="0" smtClean="0"/>
              <a:t> образования не допускается (кроме заместителя руководителя по учебной, методической работам, заведующего отделением и председателя предметно-цикловой комиссии). </a:t>
            </a:r>
          </a:p>
          <a:p>
            <a:r>
              <a:rPr lang="ru-RU" dirty="0" smtClean="0"/>
              <a:t>      16. Обучающимся, не прошедшим промежуточную аттестацию по болезни или по другим уважительным причинам, руководителем организации технического и профессионального, </a:t>
            </a:r>
            <a:r>
              <a:rPr lang="ru-RU" dirty="0" err="1" smtClean="0"/>
              <a:t>послесреднего</a:t>
            </a:r>
            <a:r>
              <a:rPr lang="ru-RU" dirty="0" smtClean="0"/>
              <a:t> образования устанавливаются индивидуальные сроки их сдачи, утвержденной приказом руководителя организаций образования. </a:t>
            </a:r>
          </a:p>
          <a:p>
            <a:endParaRPr lang="ru-RU" dirty="0" smtClean="0"/>
          </a:p>
          <a:p>
            <a:endParaRPr lang="ru-RU"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8845" y="5408607"/>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7960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74638"/>
            <a:ext cx="9144000" cy="1143000"/>
          </a:xfrm>
        </p:spPr>
        <p:txBody>
          <a:bodyPr>
            <a:normAutofit fontScale="90000"/>
          </a:bodyPr>
          <a:lstStyle/>
          <a:p>
            <a:r>
              <a:rPr lang="ru-RU" sz="2700" dirty="0" smtClean="0"/>
              <a:t>При проведении промежуточной аттестации для выполнения задания по экзаменационным билетам</a:t>
            </a:r>
            <a:r>
              <a:rPr lang="ru-RU" dirty="0" smtClean="0"/>
              <a:t>: </a:t>
            </a:r>
            <a:endParaRPr lang="ru-RU" dirty="0"/>
          </a:p>
        </p:txBody>
      </p:sp>
      <p:sp>
        <p:nvSpPr>
          <p:cNvPr id="5" name="Объект 4"/>
          <p:cNvSpPr>
            <a:spLocks noGrp="1"/>
          </p:cNvSpPr>
          <p:nvPr>
            <p:ph sz="half" idx="1"/>
          </p:nvPr>
        </p:nvSpPr>
        <p:spPr/>
        <p:txBody>
          <a:bodyPr>
            <a:normAutofit fontScale="55000" lnSpcReduction="20000"/>
          </a:bodyPr>
          <a:lstStyle/>
          <a:p>
            <a:r>
              <a:rPr lang="ru-RU" dirty="0" smtClean="0"/>
              <a:t> </a:t>
            </a:r>
            <a:r>
              <a:rPr lang="ru-RU" dirty="0" smtClean="0">
                <a:latin typeface="Arial" pitchFamily="34" charset="0"/>
                <a:cs typeface="Arial" pitchFamily="34" charset="0"/>
              </a:rPr>
              <a:t>на устный экзамен выделяется не более 25 минут на каждого обучающегося</a:t>
            </a:r>
          </a:p>
          <a:p>
            <a:r>
              <a:rPr lang="ru-RU" dirty="0" smtClean="0">
                <a:latin typeface="Arial" pitchFamily="34" charset="0"/>
                <a:cs typeface="Arial" pitchFamily="34" charset="0"/>
              </a:rPr>
              <a:t>Экзамены по специальным дисциплинам, связанные с прослушиванием, просмотром учебных работ, спортивными выступлениями, принимаются преподавателями соответствующей методической предметной и цикловой комиссии, кафедр. На их проведение предусматривается фактически затраченное время, но не более одного академического часа на каждого обучающегося</a:t>
            </a:r>
            <a:endParaRPr lang="ru-RU" dirty="0">
              <a:latin typeface="Arial" pitchFamily="34" charset="0"/>
              <a:cs typeface="Arial" pitchFamily="34" charset="0"/>
            </a:endParaRPr>
          </a:p>
        </p:txBody>
      </p:sp>
      <p:sp>
        <p:nvSpPr>
          <p:cNvPr id="6" name="Объект 5"/>
          <p:cNvSpPr>
            <a:spLocks noGrp="1"/>
          </p:cNvSpPr>
          <p:nvPr>
            <p:ph sz="half" idx="2"/>
          </p:nvPr>
        </p:nvSpPr>
        <p:spPr/>
        <p:txBody>
          <a:bodyPr>
            <a:normAutofit fontScale="55000" lnSpcReduction="20000"/>
          </a:bodyPr>
          <a:lstStyle/>
          <a:p>
            <a:r>
              <a:rPr lang="ru-RU" dirty="0" smtClean="0">
                <a:latin typeface="Arial" pitchFamily="34" charset="0"/>
                <a:cs typeface="Arial" pitchFamily="34" charset="0"/>
              </a:rPr>
              <a:t>на проведение письменного экзамена предусматривается не более: </a:t>
            </a:r>
          </a:p>
          <a:p>
            <a:r>
              <a:rPr lang="ru-RU" dirty="0" smtClean="0">
                <a:latin typeface="Arial" pitchFamily="34" charset="0"/>
                <a:cs typeface="Arial" pitchFamily="34" charset="0"/>
              </a:rPr>
              <a:t>      1) 4-х академических часов по литературе (сочинение); </a:t>
            </a:r>
          </a:p>
          <a:p>
            <a:r>
              <a:rPr lang="ru-RU" dirty="0" smtClean="0">
                <a:latin typeface="Arial" pitchFamily="34" charset="0"/>
                <a:cs typeface="Arial" pitchFamily="34" charset="0"/>
              </a:rPr>
              <a:t>      2) 3-х академических часов по математике и специальным дисциплинам; </a:t>
            </a:r>
          </a:p>
          <a:p>
            <a:r>
              <a:rPr lang="ru-RU" dirty="0" smtClean="0">
                <a:latin typeface="Arial" pitchFamily="34" charset="0"/>
                <a:cs typeface="Arial" pitchFamily="34" charset="0"/>
              </a:rPr>
              <a:t>      3) 2-х академических часов по государственному языку и русскому языку (изложение); </a:t>
            </a:r>
          </a:p>
          <a:p>
            <a:r>
              <a:rPr lang="ru-RU" dirty="0" smtClean="0">
                <a:latin typeface="Arial" pitchFamily="34" charset="0"/>
                <a:cs typeface="Arial" pitchFamily="34" charset="0"/>
              </a:rPr>
              <a:t>      4) 1-го академического часа по государственному языку и русскому (диктант). </a:t>
            </a:r>
          </a:p>
          <a:p>
            <a:r>
              <a:rPr lang="ru-RU" dirty="0" smtClean="0">
                <a:latin typeface="Arial" pitchFamily="34" charset="0"/>
                <a:cs typeface="Arial" pitchFamily="34" charset="0"/>
              </a:rPr>
              <a:t>      Письменные (тестовые задания) экзаменационные работы выполняются на бумаге со штампом организации образования. </a:t>
            </a:r>
          </a:p>
          <a:p>
            <a:endParaRPr lang="ru-RU" dirty="0">
              <a:latin typeface="Arial" pitchFamily="34" charset="0"/>
              <a:cs typeface="Arial" pitchFamily="34"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2402" y="5517232"/>
            <a:ext cx="79851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89202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1559</TotalTime>
  <Words>2182</Words>
  <Application>Microsoft Office PowerPoint</Application>
  <PresentationFormat>Экран (4:3)</PresentationFormat>
  <Paragraphs>193</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Соседство</vt:lpstr>
      <vt:lpstr>Проведение текущего контроля успеваемости,  промежуточной и итоговой аттестации обучающихся в организациях  технического и профессионального, послесреднего образования  </vt:lpstr>
      <vt:lpstr>Нормативная база</vt:lpstr>
      <vt:lpstr>Аттестация студентов (определения по Типовым правилам п1 пп2, ГОСО)</vt:lpstr>
      <vt:lpstr>Проведение текущего контроля</vt:lpstr>
      <vt:lpstr>Промежуточная аттестация</vt:lpstr>
      <vt:lpstr>По ГОСО</vt:lpstr>
      <vt:lpstr>Презентация PowerPoint</vt:lpstr>
      <vt:lpstr>Некоторые условия, необходимые для проведения промежуточной аттестации</vt:lpstr>
      <vt:lpstr>При проведении промежуточной аттестации для выполнения задания по экзаменационным билетам: </vt:lpstr>
      <vt:lpstr>Оценка знаний обучающихся </vt:lpstr>
      <vt:lpstr>19. Обучающиеся, имеющие по результатам промежуточной аттестации более трех неудовлетворительных оценок, отчисляются из организации образования по решению педсовета приказом руководителя организации технического и профессионального, послесреднего образования с выдачей ему (ей) справки установленного образца.   20. Обучающиеся, полностью выполнившие требования учебного плана определенного курса, успешно сдавшие все зачеты и экзамены промежуточной аттестации, переводятся на следующий курс приказом руководителя организации технического и профессионального, послесреднего образования.  22. К досрочной сдаче экзаменов промежуточной аттестации без освобождения от текущих учебных занятий приказом руководителя организации технического и профессионального, послесреднего образования допускаются успевающие обучающиеся, выполнившие лабораторные, практические, расчетно-графические и курсовые работы (проекты), зачеты согласно типовым учебным программам по дисциплинам текущего семестра с оценкой "отлично".  </vt:lpstr>
      <vt:lpstr>Проведение итоговой аттестации обучающихся </vt:lpstr>
      <vt:lpstr>Итоговая аттестация</vt:lpstr>
      <vt:lpstr>Презентация PowerPoint</vt:lpstr>
      <vt:lpstr>Итоговая аттестация обучающихся организаций технического и профессионального образования включает:          аттестацию  обучающихся  в организациях образования;           оценку уровня профессиональной подготовленности и присвоение квалификации.  </vt:lpstr>
      <vt:lpstr>Итоговая аттестация</vt:lpstr>
      <vt:lpstr>Итоговая аттестация</vt:lpstr>
      <vt:lpstr>Итоговая аттестация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Проведение текущего контроля успеваемости,  промежуточной и итоговой аттестации обучающихся в организациях  технического и профессионального, послесреднего образования</dc:title>
  <dc:creator>User_CAB6_COMP2NEW</dc:creator>
  <cp:lastModifiedBy>User_CAB6_COMP2NEW</cp:lastModifiedBy>
  <cp:revision>28</cp:revision>
  <dcterms:created xsi:type="dcterms:W3CDTF">2014-11-03T05:56:07Z</dcterms:created>
  <dcterms:modified xsi:type="dcterms:W3CDTF">2014-11-06T03:03:05Z</dcterms:modified>
</cp:coreProperties>
</file>