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3" r:id="rId3"/>
    <p:sldId id="257" r:id="rId4"/>
    <p:sldId id="258" r:id="rId5"/>
    <p:sldId id="260" r:id="rId6"/>
    <p:sldId id="261" r:id="rId7"/>
    <p:sldId id="262" r:id="rId8"/>
    <p:sldId id="25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BF1AF-A64A-477D-AC75-FFDB0E1D9C8C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DE4275-E023-4FB4-A16E-CE601D919A3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BF1AF-A64A-477D-AC75-FFDB0E1D9C8C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E4275-E023-4FB4-A16E-CE601D919A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BF1AF-A64A-477D-AC75-FFDB0E1D9C8C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E4275-E023-4FB4-A16E-CE601D919A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BF1AF-A64A-477D-AC75-FFDB0E1D9C8C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E4275-E023-4FB4-A16E-CE601D919A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BF1AF-A64A-477D-AC75-FFDB0E1D9C8C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E4275-E023-4FB4-A16E-CE601D919A3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BF1AF-A64A-477D-AC75-FFDB0E1D9C8C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E4275-E023-4FB4-A16E-CE601D919A3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BF1AF-A64A-477D-AC75-FFDB0E1D9C8C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E4275-E023-4FB4-A16E-CE601D919A3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BF1AF-A64A-477D-AC75-FFDB0E1D9C8C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E4275-E023-4FB4-A16E-CE601D919A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BF1AF-A64A-477D-AC75-FFDB0E1D9C8C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E4275-E023-4FB4-A16E-CE601D919A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BF1AF-A64A-477D-AC75-FFDB0E1D9C8C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E4275-E023-4FB4-A16E-CE601D919A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BF1AF-A64A-477D-AC75-FFDB0E1D9C8C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E4275-E023-4FB4-A16E-CE601D919A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CEBF1AF-A64A-477D-AC75-FFDB0E1D9C8C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5DE4275-E023-4FB4-A16E-CE601D919A3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adilet.zan.kz/rus/docs/K950001000_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Воспитательный компонент в структуре учебного плана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214422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Типовой комплексный план по усилению</a:t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latin typeface="Arial" pitchFamily="34" charset="0"/>
                <a:cs typeface="Arial" pitchFamily="34" charset="0"/>
              </a:rPr>
              <a:t>воспитательного компонента процесса обучения</a:t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latin typeface="Arial" pitchFamily="34" charset="0"/>
                <a:cs typeface="Arial" pitchFamily="34" charset="0"/>
              </a:rPr>
              <a:t>во всех организациях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образования</a:t>
            </a:r>
            <a:br>
              <a:rPr lang="ru-RU" sz="2000" dirty="0" smtClean="0"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latin typeface="Arial" pitchFamily="34" charset="0"/>
                <a:cs typeface="Arial" pitchFamily="34" charset="0"/>
              </a:rPr>
              <a:t>(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Постановление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Правительства Республики Казахстан от 29 июня 2012 года № 873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714620"/>
            <a:ext cx="8229600" cy="4525963"/>
          </a:xfrm>
        </p:spPr>
        <p:txBody>
          <a:bodyPr>
            <a:normAutofit/>
          </a:bodyPr>
          <a:lstStyle/>
          <a:p>
            <a:r>
              <a:rPr lang="ru-RU" sz="2400" b="1" dirty="0"/>
              <a:t>Формирование патриотического сознания</a:t>
            </a:r>
            <a:endParaRPr lang="ru-RU" sz="2400" dirty="0"/>
          </a:p>
          <a:p>
            <a:r>
              <a:rPr lang="ru-RU" sz="2400" b="1" dirty="0"/>
              <a:t>Духовно-нравственное развитие</a:t>
            </a:r>
            <a:endParaRPr lang="ru-RU" sz="2400" dirty="0"/>
          </a:p>
          <a:p>
            <a:r>
              <a:rPr lang="ru-RU" sz="2400" b="1" dirty="0"/>
              <a:t>Воспитание межэтнической толерантности и общественного согласия</a:t>
            </a:r>
            <a:endParaRPr lang="ru-RU" sz="2400" dirty="0"/>
          </a:p>
          <a:p>
            <a:r>
              <a:rPr lang="ru-RU" sz="2400" b="1" dirty="0"/>
              <a:t>Правовое воспитание</a:t>
            </a:r>
            <a:endParaRPr lang="ru-RU" sz="2400" dirty="0"/>
          </a:p>
          <a:p>
            <a:r>
              <a:rPr lang="ru-RU" sz="2400" b="1" dirty="0"/>
              <a:t>Формирование здорового образа </a:t>
            </a:r>
            <a:r>
              <a:rPr lang="ru-RU" sz="2400" b="1" dirty="0" smtClean="0"/>
              <a:t>жизни</a:t>
            </a:r>
          </a:p>
          <a:p>
            <a:r>
              <a:rPr lang="ru-RU" sz="2400" b="1" dirty="0"/>
              <a:t>Поддержка инициатив молодежи</a:t>
            </a:r>
            <a:endParaRPr lang="ru-RU" sz="24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193596"/>
              </p:ext>
            </p:extLst>
          </p:nvPr>
        </p:nvGraphicFramePr>
        <p:xfrm>
          <a:off x="0" y="357166"/>
          <a:ext cx="8856980" cy="60862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4431"/>
                <a:gridCol w="1651790"/>
                <a:gridCol w="76304"/>
                <a:gridCol w="283736"/>
                <a:gridCol w="720080"/>
                <a:gridCol w="432048"/>
                <a:gridCol w="509086"/>
                <a:gridCol w="427018"/>
                <a:gridCol w="432048"/>
                <a:gridCol w="432048"/>
                <a:gridCol w="432048"/>
                <a:gridCol w="360040"/>
                <a:gridCol w="98468"/>
                <a:gridCol w="343142"/>
                <a:gridCol w="368427"/>
                <a:gridCol w="367913"/>
                <a:gridCol w="365848"/>
                <a:gridCol w="165435"/>
                <a:gridCol w="165435"/>
                <a:gridCol w="165435"/>
                <a:gridCol w="165435"/>
                <a:gridCol w="165435"/>
                <a:gridCol w="365330"/>
              </a:tblGrid>
              <a:tr h="31568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п/п</a:t>
                      </a:r>
                      <a:endParaRPr lang="ru-RU" sz="800" kern="5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Наименование циклов,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дисциплин и учебной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работы</a:t>
                      </a:r>
                      <a:endParaRPr lang="ru-RU" sz="800" kern="5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rowSpan="3"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Курс обучения</a:t>
                      </a:r>
                      <a:endParaRPr lang="ru-RU" sz="800" kern="5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" kern="50">
                          <a:effectLst/>
                        </a:rPr>
                        <a:t>Сроки обучения </a:t>
                      </a:r>
                      <a:endParaRPr lang="ru-RU" sz="200" kern="50">
                        <a:effectLst/>
                        <a:latin typeface="Arial"/>
                        <a:ea typeface="Arial Unicode MS"/>
                        <a:cs typeface="Times New Roman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101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 базе    основного среднего образования без получения общего среднего образования</a:t>
                      </a:r>
                      <a:endParaRPr lang="ru-RU" sz="800" kern="5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 базе основного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среднего образования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 базе общего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среднего образования</a:t>
                      </a:r>
                      <a:endParaRPr lang="ru-RU" sz="800" kern="5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 базе послесреднего, высшего образования</a:t>
                      </a:r>
                      <a:endParaRPr lang="ru-RU" sz="800" kern="5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 базе    технического и </a:t>
                      </a:r>
                      <a:r>
                        <a:rPr lang="ru-RU" sz="800" kern="5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профессио</a:t>
                      </a:r>
                      <a:endParaRPr lang="ru-RU" sz="800" kern="5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нального</a:t>
                      </a:r>
                      <a:r>
                        <a:rPr lang="ru-RU" sz="8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образования</a:t>
                      </a:r>
                      <a:r>
                        <a:rPr lang="kk-KZ" sz="800" kern="5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endParaRPr lang="ru-RU" sz="800" kern="5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80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1г.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10м.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1г.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10м.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2г.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6м.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2г.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 м.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3г.</a:t>
                      </a:r>
                      <a:endParaRPr lang="ru-RU" sz="800" kern="5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6м.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3г.</a:t>
                      </a:r>
                      <a:endParaRPr lang="ru-RU" sz="800" kern="5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10м.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10м.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1г.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6м.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1г.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10м.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2г.</a:t>
                      </a:r>
                      <a:endParaRPr lang="ru-RU" sz="800" kern="5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6м.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2г.</a:t>
                      </a:r>
                      <a:endParaRPr lang="ru-RU" sz="800" kern="5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10м.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10м.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1г.</a:t>
                      </a:r>
                      <a:endParaRPr lang="ru-RU" sz="800" kern="5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6м.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10м.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1г.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 м.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62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90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Общеобразовательные дисциплины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1-2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524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1448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1448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1448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1448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1448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92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Общегуманитарные дисциплины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2-3 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5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Профессио</a:t>
                      </a: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нальный</a:t>
                      </a: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 казахский (русский) язык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2-3 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5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Профессиональный  иностранный язык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2-3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62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………………………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7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Социально-экономические дисциплины (основы философии, экономики, права  и  культурология)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2-3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180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180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180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180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180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180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180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180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180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180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5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Общепрофессиональ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ные дисциплины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2-4 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62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………………………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92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Специальные дисциплины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2-4 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62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………………………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5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Дисциплины, определяемые организацией образования 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1-4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85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Производственное обучение и профессиональная практика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1-4 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Не менее 40% от </a:t>
                      </a: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общего </a:t>
                      </a: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объема </a:t>
                      </a: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учебного времени обязательного</a:t>
                      </a: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обучения**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92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Промежуточная аттестация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1-4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Не более 4-х экзаменов в семестре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62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Итоговая аттестация: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highlight>
                            <a:srgbClr val="FFFF00"/>
                          </a:highlight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88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9.1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Аттестация в организациях образования по итогам полного курса обучения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Не более 2-х недель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78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9.2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Оценки уровня профессиональной подготовленности и присвоения квалификации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Не менее 12 часов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90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Итого на обязательное обучение: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2880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2880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3744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4320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5184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5760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1440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2304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2880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3744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4320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1440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2304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1440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2880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</a:tr>
              <a:tr h="1262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Консультация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1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Не более </a:t>
                      </a: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 100 часов на учебный год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</a:tr>
              <a:tr h="1262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Факультативные занятия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1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Не более 4-х </a:t>
                      </a: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часов в неделю в период теоретического обучения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1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</a:tr>
              <a:tr h="1990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Всего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3400" algn="l"/>
                          <a:tab pos="685800" algn="l"/>
                        </a:tabLst>
                      </a:pPr>
                      <a:r>
                        <a:rPr lang="ru-RU" sz="80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3312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3312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4320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4960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5800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6588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1656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2680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3312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4320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4960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1656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2680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165</a:t>
                      </a:r>
                      <a:r>
                        <a:rPr lang="en-US" sz="800" kern="50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800" kern="5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800" kern="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3312</a:t>
                      </a:r>
                      <a:endParaRPr lang="ru-RU" sz="800" kern="50" dirty="0">
                        <a:effectLst/>
                        <a:latin typeface="Arial" pitchFamily="34" charset="0"/>
                        <a:ea typeface="Arial Unicode MS"/>
                        <a:cs typeface="Arial" pitchFamily="34" charset="0"/>
                      </a:endParaRPr>
                    </a:p>
                  </a:txBody>
                  <a:tcPr marL="12902" marR="12902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785794"/>
          <a:ext cx="8643998" cy="5522188"/>
        </p:xfrm>
        <a:graphic>
          <a:graphicData uri="http://schemas.openxmlformats.org/drawingml/2006/table">
            <a:tbl>
              <a:tblPr/>
              <a:tblGrid>
                <a:gridCol w="928693"/>
                <a:gridCol w="2643206"/>
                <a:gridCol w="5072099"/>
              </a:tblGrid>
              <a:tr h="315417"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kk-KZ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Индекс циклов и дисциплин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kern="1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циклов и дисциплин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latin typeface="Arial"/>
                          <a:ea typeface="Times New Roman"/>
                          <a:cs typeface="Times New Roman"/>
                        </a:rPr>
                        <a:t>Задачи  т</a:t>
                      </a:r>
                      <a:r>
                        <a:rPr lang="ru-RU" sz="1600" dirty="0" smtClean="0"/>
                        <a:t>ипового комплексного плана по усилению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воспитательного компонента </a:t>
                      </a:r>
                      <a:r>
                        <a:rPr lang="ru-RU" sz="1600" kern="1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ООД. 00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Общеобразовательные дисциплины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ООД. 01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kern="100">
                          <a:latin typeface="Times New Roman"/>
                          <a:ea typeface="Times New Roman"/>
                          <a:cs typeface="Times New Roman"/>
                        </a:rPr>
                        <a:t>Русский язык  и русская литература</a:t>
                      </a:r>
                      <a:endParaRPr lang="ru-RU" sz="1600" kern="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утверждение и развитие системы высших, построенных на любви, эталонов чувств и отношений к миру, к другому человеку и к себе</a:t>
                      </a:r>
                      <a:endParaRPr lang="ru-RU" sz="160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ООД. 0</a:t>
                      </a:r>
                      <a:r>
                        <a:rPr lang="kk-KZ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kern="100">
                          <a:latin typeface="Times New Roman"/>
                          <a:ea typeface="Times New Roman"/>
                          <a:cs typeface="Times New Roman"/>
                        </a:rPr>
                        <a:t>Казахский язык и казахская литература</a:t>
                      </a:r>
                      <a:endParaRPr lang="ru-RU" sz="1600" kern="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воспитание любви и уважения к Родине: культуре, истории, фольклору, обычаям и традициям Казахстана; </a:t>
                      </a:r>
                      <a:endParaRPr lang="ru-RU" sz="160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ООД. 0</a:t>
                      </a:r>
                      <a:r>
                        <a:rPr lang="kk-KZ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Иностранный</a:t>
                      </a:r>
                      <a:r>
                        <a:rPr lang="uk-UA" sz="1600" kern="1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язык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Формирование уважения к другим языкам</a:t>
                      </a:r>
                      <a:endParaRPr lang="ru-RU" sz="160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ООД. 04</a:t>
                      </a:r>
                      <a:endParaRPr lang="ru-RU" sz="1600" kern="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История</a:t>
                      </a:r>
                      <a:r>
                        <a:rPr lang="uk-UA" sz="1600" kern="1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Казахстана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формирование осознанного позитивного отношения к патриотическим ценностям;</a:t>
                      </a:r>
                      <a:endParaRPr lang="ru-RU" sz="160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ООД. 0</a:t>
                      </a:r>
                      <a:r>
                        <a:rPr lang="kk-KZ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 kern="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Всемирная</a:t>
                      </a:r>
                      <a:r>
                        <a:rPr lang="uk-UA" sz="1600" kern="1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история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воспитание понимания самобытности культуры разных народов, бережного отношения к национальным ценностям;</a:t>
                      </a:r>
                      <a:endParaRPr lang="ru-RU" sz="160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ООД. 0</a:t>
                      </a:r>
                      <a:r>
                        <a:rPr lang="kk-KZ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600" kern="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kern="100">
                          <a:latin typeface="Times New Roman"/>
                          <a:ea typeface="Times New Roman"/>
                          <a:cs typeface="Times New Roman"/>
                        </a:rPr>
                        <a:t>Обществознание</a:t>
                      </a:r>
                      <a:endParaRPr lang="ru-RU" sz="1600" kern="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формирование стремления к реализации активной гражданской позиции;</a:t>
                      </a:r>
                      <a:endParaRPr lang="ru-RU" sz="160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ООД. 0</a:t>
                      </a:r>
                      <a:r>
                        <a:rPr lang="kk-KZ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600" kern="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Физическая</a:t>
                      </a:r>
                      <a:r>
                        <a:rPr lang="uk-UA" sz="1600" kern="100" dirty="0">
                          <a:latin typeface="Times New Roman"/>
                          <a:ea typeface="Times New Roman"/>
                          <a:cs typeface="Times New Roman"/>
                        </a:rPr>
                        <a:t> культура 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формирование волевого характера, способности преодолевать любые возникающие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трудности, быть целеустремленным в достижении поставленной цели; </a:t>
                      </a:r>
                      <a:endParaRPr lang="ru-RU" sz="160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357166"/>
          <a:ext cx="8643998" cy="3718560"/>
        </p:xfrm>
        <a:graphic>
          <a:graphicData uri="http://schemas.openxmlformats.org/drawingml/2006/table">
            <a:tbl>
              <a:tblPr/>
              <a:tblGrid>
                <a:gridCol w="928693"/>
                <a:gridCol w="2643206"/>
                <a:gridCol w="5072099"/>
              </a:tblGrid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ООД. 0</a:t>
                      </a:r>
                      <a:r>
                        <a:rPr lang="kk-KZ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kern="100">
                          <a:latin typeface="Times New Roman"/>
                          <a:ea typeface="Times New Roman"/>
                          <a:cs typeface="Times New Roman"/>
                        </a:rPr>
                        <a:t>Информатика</a:t>
                      </a:r>
                      <a:endParaRPr lang="ru-RU" sz="1600" kern="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ООД. 0</a:t>
                      </a:r>
                      <a:r>
                        <a:rPr lang="kk-KZ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kern="100" dirty="0">
                          <a:latin typeface="Times New Roman"/>
                          <a:ea typeface="Times New Roman"/>
                          <a:cs typeface="Times New Roman"/>
                        </a:rPr>
                        <a:t>Математика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ООД. </a:t>
                      </a:r>
                      <a:r>
                        <a:rPr lang="kk-KZ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600" kern="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Физика</a:t>
                      </a:r>
                      <a:r>
                        <a:rPr lang="uk-UA" sz="1600" kern="1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формирование традиционного миропонимания и мировоззрения, познание окружающего мира во всем его многообразии, сложности, противоречивости и неоднозначности; </a:t>
                      </a:r>
                      <a:endParaRPr lang="ru-RU" sz="160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ООД. </a:t>
                      </a:r>
                      <a:r>
                        <a:rPr lang="kk-KZ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600" kern="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Химия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ООД. </a:t>
                      </a:r>
                      <a:r>
                        <a:rPr lang="kk-KZ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600" kern="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Биология</a:t>
                      </a:r>
                      <a:r>
                        <a:rPr lang="uk-UA" sz="1600" kern="1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осознание ценности человеческой жизни и уникальности каждого человека, воспитание бережного отношения к собственной жизни; </a:t>
                      </a:r>
                      <a:endParaRPr lang="ru-RU" sz="160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ООД. </a:t>
                      </a:r>
                      <a:r>
                        <a:rPr lang="kk-KZ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600" kern="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География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ООД. </a:t>
                      </a:r>
                      <a:r>
                        <a:rPr lang="kk-KZ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600" kern="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kern="100" dirty="0">
                          <a:latin typeface="Times New Roman"/>
                          <a:ea typeface="Times New Roman"/>
                          <a:cs typeface="Times New Roman"/>
                        </a:rPr>
                        <a:t>Начальная  военная подготовка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пропаганда знаний государственных символов;</a:t>
                      </a:r>
                      <a:b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развитие чувства ответственности и гордости за достижения страны</a:t>
                      </a:r>
                      <a:endParaRPr lang="ru-RU" sz="160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4214818"/>
          <a:ext cx="8715436" cy="2194560"/>
        </p:xfrm>
        <a:graphic>
          <a:graphicData uri="http://schemas.openxmlformats.org/drawingml/2006/table">
            <a:tbl>
              <a:tblPr/>
              <a:tblGrid>
                <a:gridCol w="792312"/>
                <a:gridCol w="1368540"/>
                <a:gridCol w="6554584"/>
              </a:tblGrid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СЭД. 00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Социально-экономические дисциплины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СЭД. 01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Основы</a:t>
                      </a:r>
                      <a:r>
                        <a:rPr lang="uk-UA" sz="1600" kern="1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философии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воспитание личности в духе мира, взаимопонимания с другими народами, осознания необходимости сохранения культуры мира.</a:t>
                      </a:r>
                      <a:endParaRPr lang="ru-RU" sz="160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СЭД. </a:t>
                      </a:r>
                      <a:r>
                        <a:rPr lang="uk-UA" sz="1600" kern="100" dirty="0">
                          <a:latin typeface="Times New Roman"/>
                          <a:ea typeface="Times New Roman"/>
                          <a:cs typeface="Times New Roman"/>
                        </a:rPr>
                        <a:t>02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Основы</a:t>
                      </a:r>
                      <a:r>
                        <a:rPr lang="uk-UA" sz="1600" kern="1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политологии</a:t>
                      </a:r>
                      <a:r>
                        <a:rPr lang="uk-UA" sz="1600" kern="100" dirty="0">
                          <a:latin typeface="Times New Roman"/>
                          <a:ea typeface="Times New Roman"/>
                          <a:cs typeface="Times New Roman"/>
                        </a:rPr>
                        <a:t> и </a:t>
                      </a: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социологии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СЭД</a:t>
                      </a:r>
                      <a:r>
                        <a:rPr lang="kk-KZ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03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Основы</a:t>
                      </a:r>
                      <a:r>
                        <a:rPr lang="uk-UA" sz="1600" kern="1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экономики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714356"/>
          <a:ext cx="8643998" cy="5852160"/>
        </p:xfrm>
        <a:graphic>
          <a:graphicData uri="http://schemas.openxmlformats.org/drawingml/2006/table">
            <a:tbl>
              <a:tblPr/>
              <a:tblGrid>
                <a:gridCol w="785818"/>
                <a:gridCol w="1357322"/>
                <a:gridCol w="6500858"/>
              </a:tblGrid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СЭД</a:t>
                      </a:r>
                      <a:r>
                        <a:rPr lang="kk-KZ" sz="1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04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Основы</a:t>
                      </a:r>
                      <a:r>
                        <a:rPr lang="uk-UA" sz="1600" kern="100" dirty="0">
                          <a:latin typeface="Times New Roman"/>
                          <a:ea typeface="Times New Roman"/>
                          <a:cs typeface="Times New Roman"/>
                        </a:rPr>
                        <a:t> права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формирование знания о </a:t>
                      </a:r>
                      <a:r>
                        <a:rPr lang="ru-RU" sz="1600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2"/>
                        </a:rPr>
                        <a:t>Конституции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Республики Казахстан, основ законодательства страны, необходимости строгого соблюдения Конституции, законов и других правовых актов государства, своей гражданской ответственности за личное поведение и поступки;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формирование знаний правовой нормы, требований закона и процессов, происходящих в правовой системе общества, своих прав и обязанностей, понимания социальной ценности права, законности, личной роли в обеспечении последней, представлений о способах и средствах борьбы с нарушениями законности;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формирование соответствующего эмоционального отношения к праву, к закону, правам и свободам других лиц, фактам нарушения законности, к деятельности государства и его органов по установлению правопорядка в стране;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формирование навыков и умений применять свои правовые знания в конкретных условиях практической жизни и действовать в соответствии с требованиями правовой нормы и закона;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формирование психологической готовности человека совершенствовать в себе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положительные качества и преодолевать отрицательные, способности противостоять к проявлениям нарушений закона.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СЭД</a:t>
                      </a:r>
                      <a:r>
                        <a:rPr lang="kk-KZ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05</a:t>
                      </a:r>
                      <a:endParaRPr lang="ru-RU" sz="1600" kern="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Культурология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воспитание позитивного отношения к культурным различиям, обеспечивающим условия для самореализации личности;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приобщение к основам мировой культуры и воспитание уважения к представителям других народов;</a:t>
                      </a:r>
                      <a:endParaRPr lang="ru-RU" sz="1600" kern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285728"/>
          <a:ext cx="8643998" cy="5852160"/>
        </p:xfrm>
        <a:graphic>
          <a:graphicData uri="http://schemas.openxmlformats.org/drawingml/2006/table">
            <a:tbl>
              <a:tblPr/>
              <a:tblGrid>
                <a:gridCol w="1000132"/>
                <a:gridCol w="2071702"/>
                <a:gridCol w="5572164"/>
              </a:tblGrid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ОГД. 00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Общегуманитарные</a:t>
                      </a:r>
                      <a:r>
                        <a:rPr lang="ru-RU" sz="1600" b="1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дисциплины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ОГД. 0</a:t>
                      </a:r>
                      <a:r>
                        <a:rPr lang="kk-KZ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kern="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Профессиональный</a:t>
                      </a:r>
                      <a:r>
                        <a:rPr lang="uk-UA" sz="1600" kern="1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русский</a:t>
                      </a:r>
                      <a:r>
                        <a:rPr lang="uk-UA" sz="1600" kern="1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язык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ОГД. 0</a:t>
                      </a:r>
                      <a:r>
                        <a:rPr lang="kk-KZ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kern="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Профессиональный</a:t>
                      </a:r>
                      <a:r>
                        <a:rPr lang="uk-UA" sz="1600" kern="1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иностранный</a:t>
                      </a:r>
                      <a:r>
                        <a:rPr lang="uk-UA" sz="1600" kern="1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язык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ОГД. 0</a:t>
                      </a:r>
                      <a:r>
                        <a:rPr lang="kk-KZ" sz="1600" kern="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kern="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kern="100" dirty="0" err="1">
                          <a:latin typeface="Times New Roman"/>
                          <a:ea typeface="Times New Roman"/>
                          <a:cs typeface="Times New Roman"/>
                        </a:rPr>
                        <a:t>Физическая</a:t>
                      </a:r>
                      <a:r>
                        <a:rPr lang="uk-UA" sz="1600" kern="100" dirty="0">
                          <a:latin typeface="Times New Roman"/>
                          <a:ea typeface="Times New Roman"/>
                          <a:cs typeface="Times New Roman"/>
                        </a:rPr>
                        <a:t> культура</a:t>
                      </a:r>
                      <a:endParaRPr lang="ru-RU" sz="16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создание условий для реализации принципов здорового образа жизни;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усвоение школьниками и студентами принципов и навыков здорового образа жизни, воспитание необходимости регулярных занятий физической культурой и спортом; сохранение и укрепление здоровья школьников и студентов, содействие правильному формированию и всестороннему развитию организма; популяризация спорта; активизация социального опыта по формированию ответственного отношения к здоровью как ценности; формирование осознанной потребности в занятиях физическими упражнениями, приобщение к занятиям физкультурой и спортом, практическому участию в работе спортивных секций,</a:t>
                      </a:r>
                      <a:b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состязаниях и спортивно-массовых мероприятиях, а также в организации спортивных соревнований; повышение уровня информированности по вопросам сохранения и укрепления здоровья, привлечение к активному отдыху, занятию физической культурой, туризмом и спортом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348" y="571480"/>
          <a:ext cx="7715304" cy="4023360"/>
        </p:xfrm>
        <a:graphic>
          <a:graphicData uri="http://schemas.openxmlformats.org/drawingml/2006/table">
            <a:tbl>
              <a:tblPr/>
              <a:tblGrid>
                <a:gridCol w="699136"/>
                <a:gridCol w="3508084"/>
                <a:gridCol w="3508084"/>
              </a:tblGrid>
              <a:tr h="96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</a:t>
                      </a:r>
                      <a:endParaRPr lang="ru-RU" sz="24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Факультативные занятия</a:t>
                      </a:r>
                      <a:endParaRPr lang="ru-RU" sz="2400" kern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развитие и поддержка инициативы молодых людей, способствование их успешной самореализации и активному участию в жизни общества; содействие распространению лучших практик и технологий молодежных проектов</a:t>
                      </a:r>
                      <a:endParaRPr lang="ru-RU" sz="2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200" marR="4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84</TotalTime>
  <Words>796</Words>
  <Application>Microsoft Office PowerPoint</Application>
  <PresentationFormat>Экран (4:3)</PresentationFormat>
  <Paragraphs>407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Исполнительная</vt:lpstr>
      <vt:lpstr>Воспитательный компонент в структуре учебного плана</vt:lpstr>
      <vt:lpstr>Типовой комплексный план по усилению воспитательного компонента процесса обучения во всех организациях образования (Постановление Правительства Республики Казахстан от 29 июня 2012 года № 873 )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User_CAB6_COMP2NEW</cp:lastModifiedBy>
  <cp:revision>11</cp:revision>
  <dcterms:created xsi:type="dcterms:W3CDTF">2014-08-26T15:34:35Z</dcterms:created>
  <dcterms:modified xsi:type="dcterms:W3CDTF">2014-11-11T05:44:49Z</dcterms:modified>
</cp:coreProperties>
</file>