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8" r:id="rId4"/>
    <p:sldId id="260" r:id="rId5"/>
    <p:sldId id="259" r:id="rId6"/>
    <p:sldId id="267" r:id="rId7"/>
    <p:sldId id="266" r:id="rId8"/>
    <p:sldId id="268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49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Лист1!$A$6:$A$8</c:f>
              <c:strCache>
                <c:ptCount val="3"/>
                <c:pt idx="0">
                  <c:v>3 базовый уровень</c:v>
                </c:pt>
                <c:pt idx="1">
                  <c:v>2 основной уровень</c:v>
                </c:pt>
                <c:pt idx="2">
                  <c:v>1 продвинутый уровень</c:v>
                </c:pt>
              </c:strCache>
            </c:strRef>
          </c:cat>
          <c:val>
            <c:numRef>
              <c:f>Лист1!$B$6:$B$8</c:f>
              <c:numCache>
                <c:formatCode>General</c:formatCode>
                <c:ptCount val="3"/>
                <c:pt idx="0">
                  <c:v>2014</c:v>
                </c:pt>
                <c:pt idx="1">
                  <c:v>94</c:v>
                </c:pt>
                <c:pt idx="2">
                  <c:v>407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62063638498675955"/>
          <c:y val="0.22334755030621173"/>
          <c:w val="0.36596847888912487"/>
          <c:h val="0.55330489938757654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7551EA-9068-464E-A002-DB221C266458}" type="doc">
      <dgm:prSet loTypeId="urn:microsoft.com/office/officeart/2005/8/layout/matrix1" loCatId="matrix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A3EE496-059D-4E4B-99DA-AA55533E16B4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4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rPr>
            <a:t>МОНИТОРИНГ</a:t>
          </a:r>
          <a:r>
            <a:rPr lang="ru-RU" sz="1800" b="1" dirty="0" smtClean="0">
              <a:latin typeface="Arial" pitchFamily="34" charset="0"/>
              <a:cs typeface="Arial" pitchFamily="34" charset="0"/>
            </a:rPr>
            <a:t> 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b="1" dirty="0" smtClean="0">
              <a:latin typeface="Arial" pitchFamily="34" charset="0"/>
              <a:cs typeface="Arial" pitchFamily="34" charset="0"/>
            </a:rPr>
            <a:t>Ведущих и Магнитных школ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ABB4EC1F-910F-47B9-AE4C-D2D7B1E35D13}" type="parTrans" cxnId="{9794BA28-AE98-4786-8E0D-7EC6FDAE36D6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C0E8BD44-A972-4E4F-8E8B-2F5329087C78}" type="sibTrans" cxnId="{9794BA28-AE98-4786-8E0D-7EC6FDAE36D6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0F4DB639-F6AB-4D95-BE9A-0BA2FBAFF1BF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b="1" dirty="0" smtClean="0">
              <a:latin typeface="Arial" pitchFamily="34" charset="0"/>
              <a:cs typeface="Arial" pitchFamily="34" charset="0"/>
            </a:rPr>
            <a:t>Образовательная функция 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68129409-C4F8-4AAA-8C44-3753A27C2329}" type="parTrans" cxnId="{EB45A505-3786-4F48-8478-C716D431714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FA5FCD21-7E04-4995-96CA-A643FAA95E38}" type="sibTrans" cxnId="{EB45A505-3786-4F48-8478-C716D431714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FC613E69-41FE-43CE-91DE-0E7903FFFFE6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b="1" dirty="0" smtClean="0">
              <a:latin typeface="Arial" pitchFamily="34" charset="0"/>
              <a:cs typeface="Arial" pitchFamily="34" charset="0"/>
            </a:rPr>
            <a:t>Диагностическая функция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517399AA-62C4-42E0-A1F3-A9F0914FAD61}" type="parTrans" cxnId="{3C472295-C02E-4351-8067-CB8C08BB518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91B633CE-F405-4F5C-AADC-EF4960172484}" type="sibTrans" cxnId="{3C472295-C02E-4351-8067-CB8C08BB518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5E16A806-86B5-4885-9E8C-1DD6EC24DFBF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b="1" dirty="0" smtClean="0">
              <a:latin typeface="Arial" pitchFamily="34" charset="0"/>
              <a:cs typeface="Arial" pitchFamily="34" charset="0"/>
            </a:rPr>
            <a:t>Посредническая функция 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FD01DB20-C028-4C99-8922-68C593903E0E}" type="parTrans" cxnId="{8F3385A6-35B4-4493-BB32-0290F3DC592C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AA58CF75-47C1-4785-84FC-2B91617DFB45}" type="sibTrans" cxnId="{8F3385A6-35B4-4493-BB32-0290F3DC592C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26C0FF86-DADA-4ECD-B8DA-018C9B47914E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b="1" dirty="0" smtClean="0">
              <a:latin typeface="Arial" pitchFamily="34" charset="0"/>
              <a:cs typeface="Arial" pitchFamily="34" charset="0"/>
            </a:rPr>
            <a:t>Организаторская функция</a:t>
          </a:r>
          <a:endParaRPr lang="ru-RU" sz="1800" b="0" dirty="0">
            <a:latin typeface="Arial" pitchFamily="34" charset="0"/>
            <a:cs typeface="Arial" pitchFamily="34" charset="0"/>
          </a:endParaRPr>
        </a:p>
      </dgm:t>
    </dgm:pt>
    <dgm:pt modelId="{39A3852E-0662-40EB-8B83-E2391AEBC25E}" type="parTrans" cxnId="{BAE10258-F3AA-430D-9A1A-A2F39DBB2CD2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B814F4DB-F768-4022-AAD2-2115BF957C85}" type="sibTrans" cxnId="{BAE10258-F3AA-430D-9A1A-A2F39DBB2CD2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AE8661A8-504F-4E9E-9B92-98E7B9D5FECF}" type="pres">
      <dgm:prSet presAssocID="{277551EA-9068-464E-A002-DB221C26645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EC7FA8-D5CA-4737-840D-F1FB0B3D909C}" type="pres">
      <dgm:prSet presAssocID="{277551EA-9068-464E-A002-DB221C266458}" presName="matrix" presStyleCnt="0"/>
      <dgm:spPr/>
      <dgm:t>
        <a:bodyPr/>
        <a:lstStyle/>
        <a:p>
          <a:endParaRPr lang="ru-RU"/>
        </a:p>
      </dgm:t>
    </dgm:pt>
    <dgm:pt modelId="{670FD183-CE4A-40FD-A3DB-298CDBDFCE50}" type="pres">
      <dgm:prSet presAssocID="{277551EA-9068-464E-A002-DB221C266458}" presName="tile1" presStyleLbl="node1" presStyleIdx="0" presStyleCnt="4"/>
      <dgm:spPr/>
      <dgm:t>
        <a:bodyPr/>
        <a:lstStyle/>
        <a:p>
          <a:endParaRPr lang="ru-RU"/>
        </a:p>
      </dgm:t>
    </dgm:pt>
    <dgm:pt modelId="{D1684F1E-CDE2-40DB-9DD4-5D18C2C0BD74}" type="pres">
      <dgm:prSet presAssocID="{277551EA-9068-464E-A002-DB221C26645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18F29-CCE1-4365-9751-EEC488E7781F}" type="pres">
      <dgm:prSet presAssocID="{277551EA-9068-464E-A002-DB221C266458}" presName="tile2" presStyleLbl="node1" presStyleIdx="1" presStyleCnt="4"/>
      <dgm:spPr/>
      <dgm:t>
        <a:bodyPr/>
        <a:lstStyle/>
        <a:p>
          <a:endParaRPr lang="ru-RU"/>
        </a:p>
      </dgm:t>
    </dgm:pt>
    <dgm:pt modelId="{FF858114-AC40-4AFF-9A44-DF69D77504C4}" type="pres">
      <dgm:prSet presAssocID="{277551EA-9068-464E-A002-DB221C26645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5A46AB-E343-4BA8-B32E-1E774503752A}" type="pres">
      <dgm:prSet presAssocID="{277551EA-9068-464E-A002-DB221C266458}" presName="tile3" presStyleLbl="node1" presStyleIdx="2" presStyleCnt="4"/>
      <dgm:spPr/>
      <dgm:t>
        <a:bodyPr/>
        <a:lstStyle/>
        <a:p>
          <a:endParaRPr lang="ru-RU"/>
        </a:p>
      </dgm:t>
    </dgm:pt>
    <dgm:pt modelId="{A3544E68-1F32-4375-9963-C18DE5B31070}" type="pres">
      <dgm:prSet presAssocID="{277551EA-9068-464E-A002-DB221C26645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07823-382A-4E77-ACB3-19D2C1F11C85}" type="pres">
      <dgm:prSet presAssocID="{277551EA-9068-464E-A002-DB221C266458}" presName="tile4" presStyleLbl="node1" presStyleIdx="3" presStyleCnt="4"/>
      <dgm:spPr/>
      <dgm:t>
        <a:bodyPr/>
        <a:lstStyle/>
        <a:p>
          <a:endParaRPr lang="ru-RU"/>
        </a:p>
      </dgm:t>
    </dgm:pt>
    <dgm:pt modelId="{BC36635F-2C7B-49F2-BB3F-06FEC6FE8C6F}" type="pres">
      <dgm:prSet presAssocID="{277551EA-9068-464E-A002-DB221C26645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04A6EC-F79A-4E11-8E81-F90AFB8FF5CE}" type="pres">
      <dgm:prSet presAssocID="{277551EA-9068-464E-A002-DB221C266458}" presName="centerTile" presStyleLbl="fgShp" presStyleIdx="0" presStyleCnt="1" custScaleX="208880" custScaleY="17354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79C2C70-E108-421E-88D1-0A3021629EDC}" type="presOf" srcId="{AA3EE496-059D-4E4B-99DA-AA55533E16B4}" destId="{AB04A6EC-F79A-4E11-8E81-F90AFB8FF5CE}" srcOrd="0" destOrd="0" presId="urn:microsoft.com/office/officeart/2005/8/layout/matrix1"/>
    <dgm:cxn modelId="{18E99192-E154-43ED-A48C-5A0A646986D5}" type="presOf" srcId="{FC613E69-41FE-43CE-91DE-0E7903FFFFE6}" destId="{0D418F29-CCE1-4365-9751-EEC488E7781F}" srcOrd="0" destOrd="0" presId="urn:microsoft.com/office/officeart/2005/8/layout/matrix1"/>
    <dgm:cxn modelId="{AFD6DA74-A2F9-4CAD-AF29-2EAEAD01CC06}" type="presOf" srcId="{26C0FF86-DADA-4ECD-B8DA-018C9B47914E}" destId="{3F307823-382A-4E77-ACB3-19D2C1F11C85}" srcOrd="0" destOrd="0" presId="urn:microsoft.com/office/officeart/2005/8/layout/matrix1"/>
    <dgm:cxn modelId="{EB45A505-3786-4F48-8478-C716D431714E}" srcId="{AA3EE496-059D-4E4B-99DA-AA55533E16B4}" destId="{0F4DB639-F6AB-4D95-BE9A-0BA2FBAFF1BF}" srcOrd="0" destOrd="0" parTransId="{68129409-C4F8-4AAA-8C44-3753A27C2329}" sibTransId="{FA5FCD21-7E04-4995-96CA-A643FAA95E38}"/>
    <dgm:cxn modelId="{3391738E-8CAC-4FA3-A984-7192DFF12B18}" type="presOf" srcId="{277551EA-9068-464E-A002-DB221C266458}" destId="{AE8661A8-504F-4E9E-9B92-98E7B9D5FECF}" srcOrd="0" destOrd="0" presId="urn:microsoft.com/office/officeart/2005/8/layout/matrix1"/>
    <dgm:cxn modelId="{3C472295-C02E-4351-8067-CB8C08BB5180}" srcId="{AA3EE496-059D-4E4B-99DA-AA55533E16B4}" destId="{FC613E69-41FE-43CE-91DE-0E7903FFFFE6}" srcOrd="1" destOrd="0" parTransId="{517399AA-62C4-42E0-A1F3-A9F0914FAD61}" sibTransId="{91B633CE-F405-4F5C-AADC-EF4960172484}"/>
    <dgm:cxn modelId="{AB4F29F1-2C26-485D-B0BC-96522108E832}" type="presOf" srcId="{0F4DB639-F6AB-4D95-BE9A-0BA2FBAFF1BF}" destId="{D1684F1E-CDE2-40DB-9DD4-5D18C2C0BD74}" srcOrd="1" destOrd="0" presId="urn:microsoft.com/office/officeart/2005/8/layout/matrix1"/>
    <dgm:cxn modelId="{9794BA28-AE98-4786-8E0D-7EC6FDAE36D6}" srcId="{277551EA-9068-464E-A002-DB221C266458}" destId="{AA3EE496-059D-4E4B-99DA-AA55533E16B4}" srcOrd="0" destOrd="0" parTransId="{ABB4EC1F-910F-47B9-AE4C-D2D7B1E35D13}" sibTransId="{C0E8BD44-A972-4E4F-8E8B-2F5329087C78}"/>
    <dgm:cxn modelId="{C11304C8-B8FF-4F14-A137-4843EE28E78E}" type="presOf" srcId="{26C0FF86-DADA-4ECD-B8DA-018C9B47914E}" destId="{BC36635F-2C7B-49F2-BB3F-06FEC6FE8C6F}" srcOrd="1" destOrd="0" presId="urn:microsoft.com/office/officeart/2005/8/layout/matrix1"/>
    <dgm:cxn modelId="{8F3385A6-35B4-4493-BB32-0290F3DC592C}" srcId="{AA3EE496-059D-4E4B-99DA-AA55533E16B4}" destId="{5E16A806-86B5-4885-9E8C-1DD6EC24DFBF}" srcOrd="2" destOrd="0" parTransId="{FD01DB20-C028-4C99-8922-68C593903E0E}" sibTransId="{AA58CF75-47C1-4785-84FC-2B91617DFB45}"/>
    <dgm:cxn modelId="{C44A5BD5-525C-4FBC-B165-34222464257C}" type="presOf" srcId="{0F4DB639-F6AB-4D95-BE9A-0BA2FBAFF1BF}" destId="{670FD183-CE4A-40FD-A3DB-298CDBDFCE50}" srcOrd="0" destOrd="0" presId="urn:microsoft.com/office/officeart/2005/8/layout/matrix1"/>
    <dgm:cxn modelId="{BAE10258-F3AA-430D-9A1A-A2F39DBB2CD2}" srcId="{AA3EE496-059D-4E4B-99DA-AA55533E16B4}" destId="{26C0FF86-DADA-4ECD-B8DA-018C9B47914E}" srcOrd="3" destOrd="0" parTransId="{39A3852E-0662-40EB-8B83-E2391AEBC25E}" sibTransId="{B814F4DB-F768-4022-AAD2-2115BF957C85}"/>
    <dgm:cxn modelId="{6C975712-0380-438D-A8D9-528C91D6AF34}" type="presOf" srcId="{5E16A806-86B5-4885-9E8C-1DD6EC24DFBF}" destId="{875A46AB-E343-4BA8-B32E-1E774503752A}" srcOrd="0" destOrd="0" presId="urn:microsoft.com/office/officeart/2005/8/layout/matrix1"/>
    <dgm:cxn modelId="{E67C667C-015B-4AE0-85B2-A3942A31DCF5}" type="presOf" srcId="{5E16A806-86B5-4885-9E8C-1DD6EC24DFBF}" destId="{A3544E68-1F32-4375-9963-C18DE5B31070}" srcOrd="1" destOrd="0" presId="urn:microsoft.com/office/officeart/2005/8/layout/matrix1"/>
    <dgm:cxn modelId="{CB6D5D15-D899-4028-91CA-34069D71424F}" type="presOf" srcId="{FC613E69-41FE-43CE-91DE-0E7903FFFFE6}" destId="{FF858114-AC40-4AFF-9A44-DF69D77504C4}" srcOrd="1" destOrd="0" presId="urn:microsoft.com/office/officeart/2005/8/layout/matrix1"/>
    <dgm:cxn modelId="{02212F23-5EC1-4588-B436-BEC10F2A8BFC}" type="presParOf" srcId="{AE8661A8-504F-4E9E-9B92-98E7B9D5FECF}" destId="{46EC7FA8-D5CA-4737-840D-F1FB0B3D909C}" srcOrd="0" destOrd="0" presId="urn:microsoft.com/office/officeart/2005/8/layout/matrix1"/>
    <dgm:cxn modelId="{D309E58C-D07B-494E-B40C-E1BCB32BA5CC}" type="presParOf" srcId="{46EC7FA8-D5CA-4737-840D-F1FB0B3D909C}" destId="{670FD183-CE4A-40FD-A3DB-298CDBDFCE50}" srcOrd="0" destOrd="0" presId="urn:microsoft.com/office/officeart/2005/8/layout/matrix1"/>
    <dgm:cxn modelId="{AF91E87D-78DA-47AF-9600-784812C83A09}" type="presParOf" srcId="{46EC7FA8-D5CA-4737-840D-F1FB0B3D909C}" destId="{D1684F1E-CDE2-40DB-9DD4-5D18C2C0BD74}" srcOrd="1" destOrd="0" presId="urn:microsoft.com/office/officeart/2005/8/layout/matrix1"/>
    <dgm:cxn modelId="{22DF07E3-1803-4394-A289-0CF9233E9E5C}" type="presParOf" srcId="{46EC7FA8-D5CA-4737-840D-F1FB0B3D909C}" destId="{0D418F29-CCE1-4365-9751-EEC488E7781F}" srcOrd="2" destOrd="0" presId="urn:microsoft.com/office/officeart/2005/8/layout/matrix1"/>
    <dgm:cxn modelId="{A00AEDF0-F9C8-4667-A5A5-CF8B575A0CD7}" type="presParOf" srcId="{46EC7FA8-D5CA-4737-840D-F1FB0B3D909C}" destId="{FF858114-AC40-4AFF-9A44-DF69D77504C4}" srcOrd="3" destOrd="0" presId="urn:microsoft.com/office/officeart/2005/8/layout/matrix1"/>
    <dgm:cxn modelId="{C0B60211-318E-4695-A316-FA5007DDEB67}" type="presParOf" srcId="{46EC7FA8-D5CA-4737-840D-F1FB0B3D909C}" destId="{875A46AB-E343-4BA8-B32E-1E774503752A}" srcOrd="4" destOrd="0" presId="urn:microsoft.com/office/officeart/2005/8/layout/matrix1"/>
    <dgm:cxn modelId="{E50E81B2-FD52-4324-90E4-EAA0A30082E9}" type="presParOf" srcId="{46EC7FA8-D5CA-4737-840D-F1FB0B3D909C}" destId="{A3544E68-1F32-4375-9963-C18DE5B31070}" srcOrd="5" destOrd="0" presId="urn:microsoft.com/office/officeart/2005/8/layout/matrix1"/>
    <dgm:cxn modelId="{6E013712-C202-4186-BB2B-022B5B8D5B2C}" type="presParOf" srcId="{46EC7FA8-D5CA-4737-840D-F1FB0B3D909C}" destId="{3F307823-382A-4E77-ACB3-19D2C1F11C85}" srcOrd="6" destOrd="0" presId="urn:microsoft.com/office/officeart/2005/8/layout/matrix1"/>
    <dgm:cxn modelId="{69E554E3-FC48-4014-B091-6028C47C0E5B}" type="presParOf" srcId="{46EC7FA8-D5CA-4737-840D-F1FB0B3D909C}" destId="{BC36635F-2C7B-49F2-BB3F-06FEC6FE8C6F}" srcOrd="7" destOrd="0" presId="urn:microsoft.com/office/officeart/2005/8/layout/matrix1"/>
    <dgm:cxn modelId="{8949B7C4-F26A-4DC5-B2E7-19B9B821A11C}" type="presParOf" srcId="{AE8661A8-504F-4E9E-9B92-98E7B9D5FECF}" destId="{AB04A6EC-F79A-4E11-8E81-F90AFB8FF5CE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AB56CD-884E-4DBC-AC67-F71FF50FECFB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74550FB-EB30-4182-A510-1BC3469615C7}">
      <dgm:prSet phldrT="[Текст]" custT="1"/>
      <dgm:spPr/>
      <dgm:t>
        <a:bodyPr/>
        <a:lstStyle/>
        <a:p>
          <a:r>
            <a:rPr lang="ru-RU" sz="2400" b="1" dirty="0" smtClean="0"/>
            <a:t>Не отработаны приемы, с помощью которых обеспечивается, технология объединения возможностей ВШ и МШ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20851ADA-5A5F-4029-9239-AC32D68FE199}" type="parTrans" cxnId="{9D549392-4AB8-463F-89CF-13BF7AF945D3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8F8C7B6B-4B6D-4E79-907D-95119A9DA230}" type="sibTrans" cxnId="{9D549392-4AB8-463F-89CF-13BF7AF945D3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F222BED4-DEA5-4139-89FD-56B7E6CD36F6}">
      <dgm:prSet phldrT="[Текст]" custT="1"/>
      <dgm:spPr/>
      <dgm:t>
        <a:bodyPr/>
        <a:lstStyle/>
        <a:p>
          <a:r>
            <a:rPr lang="ru-RU" sz="2400" b="1" dirty="0" smtClean="0"/>
            <a:t>Не зафиксированы результаты «диагноза» взаимодействия ВШ и МШ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3E479966-D602-4525-A701-93EC96EF7B58}" type="parTrans" cxnId="{0DAA5C26-FC1D-496E-8E12-4C82B287B016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512910CD-CE12-4BDE-B587-C161FC75DDE2}" type="sibTrans" cxnId="{0DAA5C26-FC1D-496E-8E12-4C82B287B016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8FAFE75D-7394-49B7-BA9D-B55EAB5BD614}">
      <dgm:prSet custT="1"/>
      <dgm:spPr/>
      <dgm:t>
        <a:bodyPr/>
        <a:lstStyle/>
        <a:p>
          <a:r>
            <a:rPr lang="ru-RU" sz="2400" b="1" dirty="0" smtClean="0"/>
            <a:t>Слабо поставлен вопрос совместного взаимодействия и координации деятельности, в том числе и сетевого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5BBF1008-AC3C-444E-8666-EF04702F9C38}" type="parTrans" cxnId="{5361DBD0-5410-4A50-9859-84FB40697E69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7E08F4B5-6DF0-4991-9FE7-CAC2C61B30CE}" type="sibTrans" cxnId="{5361DBD0-5410-4A50-9859-84FB40697E69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3CA9A7EE-71D0-43E7-9A49-0472017462C0}">
      <dgm:prSet custT="1"/>
      <dgm:spPr/>
      <dgm:t>
        <a:bodyPr/>
        <a:lstStyle/>
        <a:p>
          <a:r>
            <a:rPr lang="ru-RU" sz="2400" b="1" dirty="0" smtClean="0"/>
            <a:t>Недостаточно отработан вопрос обратной связи и самоорганизации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4CA49FBF-0766-4CB9-87D5-55B20FD34E3C}" type="parTrans" cxnId="{78ED414C-69E9-4663-ABF4-C79B0973575C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73FEF08E-4E54-4602-9CB0-4D4C628AC705}" type="sibTrans" cxnId="{78ED414C-69E9-4663-ABF4-C79B0973575C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41ACBFFF-C5D7-4D31-B1BA-DF836F11EBB9}" type="pres">
      <dgm:prSet presAssocID="{8EAB56CD-884E-4DBC-AC67-F71FF50FECF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B835A2-D045-4F03-92A5-F0103A9079A3}" type="pres">
      <dgm:prSet presAssocID="{274550FB-EB30-4182-A510-1BC3469615C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107D5B-F753-424B-99CA-2BC5490360E7}" type="pres">
      <dgm:prSet presAssocID="{8F8C7B6B-4B6D-4E79-907D-95119A9DA230}" presName="spacer" presStyleCnt="0"/>
      <dgm:spPr/>
    </dgm:pt>
    <dgm:pt modelId="{82B245EE-B6DF-43BE-8A5E-DA815BDA4E06}" type="pres">
      <dgm:prSet presAssocID="{F222BED4-DEA5-4139-89FD-56B7E6CD36F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08ED6C-8441-4870-A16A-7829A4F11A48}" type="pres">
      <dgm:prSet presAssocID="{512910CD-CE12-4BDE-B587-C161FC75DDE2}" presName="spacer" presStyleCnt="0"/>
      <dgm:spPr/>
    </dgm:pt>
    <dgm:pt modelId="{A66810CD-66F3-4156-9E20-E81849318400}" type="pres">
      <dgm:prSet presAssocID="{8FAFE75D-7394-49B7-BA9D-B55EAB5BD61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417CBE-7928-4463-A175-9AA59CC4E5F5}" type="pres">
      <dgm:prSet presAssocID="{7E08F4B5-6DF0-4991-9FE7-CAC2C61B30CE}" presName="spacer" presStyleCnt="0"/>
      <dgm:spPr/>
    </dgm:pt>
    <dgm:pt modelId="{FAB53EC8-B94C-4801-850F-07073C41C80C}" type="pres">
      <dgm:prSet presAssocID="{3CA9A7EE-71D0-43E7-9A49-0472017462C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5BF64F-64B4-4C6A-B7F7-51A8C65B3F65}" type="presOf" srcId="{8FAFE75D-7394-49B7-BA9D-B55EAB5BD614}" destId="{A66810CD-66F3-4156-9E20-E81849318400}" srcOrd="0" destOrd="0" presId="urn:microsoft.com/office/officeart/2005/8/layout/vList2"/>
    <dgm:cxn modelId="{34FC4556-ABCD-4A4A-A47C-73B92437F31E}" type="presOf" srcId="{8EAB56CD-884E-4DBC-AC67-F71FF50FECFB}" destId="{41ACBFFF-C5D7-4D31-B1BA-DF836F11EBB9}" srcOrd="0" destOrd="0" presId="urn:microsoft.com/office/officeart/2005/8/layout/vList2"/>
    <dgm:cxn modelId="{DB94114B-D540-41E4-B0FF-C4AADB39AD48}" type="presOf" srcId="{F222BED4-DEA5-4139-89FD-56B7E6CD36F6}" destId="{82B245EE-B6DF-43BE-8A5E-DA815BDA4E06}" srcOrd="0" destOrd="0" presId="urn:microsoft.com/office/officeart/2005/8/layout/vList2"/>
    <dgm:cxn modelId="{5361DBD0-5410-4A50-9859-84FB40697E69}" srcId="{8EAB56CD-884E-4DBC-AC67-F71FF50FECFB}" destId="{8FAFE75D-7394-49B7-BA9D-B55EAB5BD614}" srcOrd="2" destOrd="0" parTransId="{5BBF1008-AC3C-444E-8666-EF04702F9C38}" sibTransId="{7E08F4B5-6DF0-4991-9FE7-CAC2C61B30CE}"/>
    <dgm:cxn modelId="{2189342A-1FDA-4BE7-9E51-9943D6496619}" type="presOf" srcId="{3CA9A7EE-71D0-43E7-9A49-0472017462C0}" destId="{FAB53EC8-B94C-4801-850F-07073C41C80C}" srcOrd="0" destOrd="0" presId="urn:microsoft.com/office/officeart/2005/8/layout/vList2"/>
    <dgm:cxn modelId="{9D549392-4AB8-463F-89CF-13BF7AF945D3}" srcId="{8EAB56CD-884E-4DBC-AC67-F71FF50FECFB}" destId="{274550FB-EB30-4182-A510-1BC3469615C7}" srcOrd="0" destOrd="0" parTransId="{20851ADA-5A5F-4029-9239-AC32D68FE199}" sibTransId="{8F8C7B6B-4B6D-4E79-907D-95119A9DA230}"/>
    <dgm:cxn modelId="{27F5920D-3A32-4337-B997-FDA407E6AF70}" type="presOf" srcId="{274550FB-EB30-4182-A510-1BC3469615C7}" destId="{0DB835A2-D045-4F03-92A5-F0103A9079A3}" srcOrd="0" destOrd="0" presId="urn:microsoft.com/office/officeart/2005/8/layout/vList2"/>
    <dgm:cxn modelId="{78ED414C-69E9-4663-ABF4-C79B0973575C}" srcId="{8EAB56CD-884E-4DBC-AC67-F71FF50FECFB}" destId="{3CA9A7EE-71D0-43E7-9A49-0472017462C0}" srcOrd="3" destOrd="0" parTransId="{4CA49FBF-0766-4CB9-87D5-55B20FD34E3C}" sibTransId="{73FEF08E-4E54-4602-9CB0-4D4C628AC705}"/>
    <dgm:cxn modelId="{0DAA5C26-FC1D-496E-8E12-4C82B287B016}" srcId="{8EAB56CD-884E-4DBC-AC67-F71FF50FECFB}" destId="{F222BED4-DEA5-4139-89FD-56B7E6CD36F6}" srcOrd="1" destOrd="0" parTransId="{3E479966-D602-4525-A701-93EC96EF7B58}" sibTransId="{512910CD-CE12-4BDE-B587-C161FC75DDE2}"/>
    <dgm:cxn modelId="{CBEAF443-FBB1-448D-B4AB-D39361569343}" type="presParOf" srcId="{41ACBFFF-C5D7-4D31-B1BA-DF836F11EBB9}" destId="{0DB835A2-D045-4F03-92A5-F0103A9079A3}" srcOrd="0" destOrd="0" presId="urn:microsoft.com/office/officeart/2005/8/layout/vList2"/>
    <dgm:cxn modelId="{D86E2507-52AA-422C-B9EE-BDD533139E90}" type="presParOf" srcId="{41ACBFFF-C5D7-4D31-B1BA-DF836F11EBB9}" destId="{9B107D5B-F753-424B-99CA-2BC5490360E7}" srcOrd="1" destOrd="0" presId="urn:microsoft.com/office/officeart/2005/8/layout/vList2"/>
    <dgm:cxn modelId="{9DD5748A-B727-4399-A0DC-A93EAD999FB1}" type="presParOf" srcId="{41ACBFFF-C5D7-4D31-B1BA-DF836F11EBB9}" destId="{82B245EE-B6DF-43BE-8A5E-DA815BDA4E06}" srcOrd="2" destOrd="0" presId="urn:microsoft.com/office/officeart/2005/8/layout/vList2"/>
    <dgm:cxn modelId="{34213682-C2E4-4CBF-8087-F4972150ADE4}" type="presParOf" srcId="{41ACBFFF-C5D7-4D31-B1BA-DF836F11EBB9}" destId="{B808ED6C-8441-4870-A16A-7829A4F11A48}" srcOrd="3" destOrd="0" presId="urn:microsoft.com/office/officeart/2005/8/layout/vList2"/>
    <dgm:cxn modelId="{927C201F-CF0D-4F28-8E4F-010FDC132D08}" type="presParOf" srcId="{41ACBFFF-C5D7-4D31-B1BA-DF836F11EBB9}" destId="{A66810CD-66F3-4156-9E20-E81849318400}" srcOrd="4" destOrd="0" presId="urn:microsoft.com/office/officeart/2005/8/layout/vList2"/>
    <dgm:cxn modelId="{E2428AF6-EB8B-4840-A0AB-6F4A18D1AAC9}" type="presParOf" srcId="{41ACBFFF-C5D7-4D31-B1BA-DF836F11EBB9}" destId="{E5417CBE-7928-4463-A175-9AA59CC4E5F5}" srcOrd="5" destOrd="0" presId="urn:microsoft.com/office/officeart/2005/8/layout/vList2"/>
    <dgm:cxn modelId="{FC61018D-D839-4AA7-A171-4D2392322D94}" type="presParOf" srcId="{41ACBFFF-C5D7-4D31-B1BA-DF836F11EBB9}" destId="{FAB53EC8-B94C-4801-850F-07073C41C80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0FD183-CE4A-40FD-A3DB-298CDBDFCE50}">
      <dsp:nvSpPr>
        <dsp:cNvPr id="0" name=""/>
        <dsp:cNvSpPr/>
      </dsp:nvSpPr>
      <dsp:spPr>
        <a:xfrm rot="16200000">
          <a:off x="677977" y="-677977"/>
          <a:ext cx="1607906" cy="296386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Образовательная функция 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0" y="0"/>
        <a:ext cx="2963862" cy="1205930"/>
      </dsp:txXfrm>
    </dsp:sp>
    <dsp:sp modelId="{0D418F29-CCE1-4365-9751-EEC488E7781F}">
      <dsp:nvSpPr>
        <dsp:cNvPr id="0" name=""/>
        <dsp:cNvSpPr/>
      </dsp:nvSpPr>
      <dsp:spPr>
        <a:xfrm>
          <a:off x="2963862" y="0"/>
          <a:ext cx="2963862" cy="160790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Диагностическая функция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2963862" y="0"/>
        <a:ext cx="2963862" cy="1205930"/>
      </dsp:txXfrm>
    </dsp:sp>
    <dsp:sp modelId="{875A46AB-E343-4BA8-B32E-1E774503752A}">
      <dsp:nvSpPr>
        <dsp:cNvPr id="0" name=""/>
        <dsp:cNvSpPr/>
      </dsp:nvSpPr>
      <dsp:spPr>
        <a:xfrm rot="10800000">
          <a:off x="0" y="1607906"/>
          <a:ext cx="2963862" cy="160790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Посредническая функция 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0" y="2009883"/>
        <a:ext cx="2963862" cy="1205930"/>
      </dsp:txXfrm>
    </dsp:sp>
    <dsp:sp modelId="{3F307823-382A-4E77-ACB3-19D2C1F11C85}">
      <dsp:nvSpPr>
        <dsp:cNvPr id="0" name=""/>
        <dsp:cNvSpPr/>
      </dsp:nvSpPr>
      <dsp:spPr>
        <a:xfrm rot="5400000">
          <a:off x="3641840" y="929929"/>
          <a:ext cx="1607906" cy="296386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Организаторская функция</a:t>
          </a:r>
          <a:endParaRPr lang="ru-RU" sz="1800" b="0" kern="1200" dirty="0">
            <a:latin typeface="Arial" pitchFamily="34" charset="0"/>
            <a:cs typeface="Arial" pitchFamily="34" charset="0"/>
          </a:endParaRPr>
        </a:p>
      </dsp:txBody>
      <dsp:txXfrm rot="-5400000">
        <a:off x="2963862" y="2009883"/>
        <a:ext cx="2963862" cy="1205930"/>
      </dsp:txXfrm>
    </dsp:sp>
    <dsp:sp modelId="{AB04A6EC-F79A-4E11-8E81-F90AFB8FF5CE}">
      <dsp:nvSpPr>
        <dsp:cNvPr id="0" name=""/>
        <dsp:cNvSpPr/>
      </dsp:nvSpPr>
      <dsp:spPr>
        <a:xfrm>
          <a:off x="1106587" y="910312"/>
          <a:ext cx="3714549" cy="1395188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rPr>
            <a:t>МОНИТОРИНГ</a:t>
          </a: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Ведущих и Магнитных школ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>
        <a:off x="1174694" y="978419"/>
        <a:ext cx="3578335" cy="12589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B835A2-D045-4F03-92A5-F0103A9079A3}">
      <dsp:nvSpPr>
        <dsp:cNvPr id="0" name=""/>
        <dsp:cNvSpPr/>
      </dsp:nvSpPr>
      <dsp:spPr>
        <a:xfrm>
          <a:off x="0" y="340"/>
          <a:ext cx="8496944" cy="11605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Не отработаны приемы, с помощью которых обеспечивается, технология объединения возможностей ВШ и МШ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56654" y="56994"/>
        <a:ext cx="8383636" cy="1047254"/>
      </dsp:txXfrm>
    </dsp:sp>
    <dsp:sp modelId="{82B245EE-B6DF-43BE-8A5E-DA815BDA4E06}">
      <dsp:nvSpPr>
        <dsp:cNvPr id="0" name=""/>
        <dsp:cNvSpPr/>
      </dsp:nvSpPr>
      <dsp:spPr>
        <a:xfrm>
          <a:off x="0" y="1173432"/>
          <a:ext cx="8496944" cy="11605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Не зафиксированы результаты «диагноза» взаимодействия ВШ и МШ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56654" y="1230086"/>
        <a:ext cx="8383636" cy="1047254"/>
      </dsp:txXfrm>
    </dsp:sp>
    <dsp:sp modelId="{A66810CD-66F3-4156-9E20-E81849318400}">
      <dsp:nvSpPr>
        <dsp:cNvPr id="0" name=""/>
        <dsp:cNvSpPr/>
      </dsp:nvSpPr>
      <dsp:spPr>
        <a:xfrm>
          <a:off x="0" y="2346524"/>
          <a:ext cx="8496944" cy="11605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Слабо поставлен вопрос совместного взаимодействия и координации деятельности, в том числе и сетевого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56654" y="2403178"/>
        <a:ext cx="8383636" cy="1047254"/>
      </dsp:txXfrm>
    </dsp:sp>
    <dsp:sp modelId="{FAB53EC8-B94C-4801-850F-07073C41C80C}">
      <dsp:nvSpPr>
        <dsp:cNvPr id="0" name=""/>
        <dsp:cNvSpPr/>
      </dsp:nvSpPr>
      <dsp:spPr>
        <a:xfrm>
          <a:off x="0" y="3519616"/>
          <a:ext cx="8496944" cy="11605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Недостаточно отработан вопрос обратной связи и самоорганизации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56654" y="3576270"/>
        <a:ext cx="8383636" cy="1047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A19EC-D662-4943-8DE9-CBE14C793E2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E7EF9-7E05-4336-80CE-76BC2F910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353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DCB3B5-D61D-4DC6-BD37-5BA35021812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DCB3B5-D61D-4DC6-BD37-5BA350218125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DCB3B5-D61D-4DC6-BD37-5BA35021812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DCB3B5-D61D-4DC6-BD37-5BA35021812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DCB3B5-D61D-4DC6-BD37-5BA35021812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DCB3B5-D61D-4DC6-BD37-5BA35021812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20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662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6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BE3CC-DCA0-4F63-A0EA-EADCE39EE7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DD51-3F31-42B5-8384-768EBFAF10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87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5DB5B-AE17-4076-955A-8CD19DD86A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2AB3A-C798-490C-B1A7-4D522BED3D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325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D081D-7518-432F-8B32-7805E1D14A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3E644-D2C3-4FCA-B379-D0663A74D3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14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60205-17B0-443C-B359-52DBA48C9F1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8A73E-D2E1-46D5-87BF-17941C6B01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134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DE6D2-466C-448E-ACC5-C6664D079D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866D5-AD97-4DE0-B2D0-262E29BB1F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622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7C930-7DF8-4622-86DE-8AD438C5B9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E4E95-DDF4-4F95-9FA8-B207956037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188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0D42A-EB8C-4128-B000-1065B49D4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3BF99-6759-421A-AC83-A5BD359EA8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74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ED442-FE75-4C47-98BC-63B29B903F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2EE23-6FDA-49A9-832A-7A6A1B1E43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5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1312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F71FE-E91A-4405-AB4C-438E41903D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A7C27-D72C-42FC-939E-81302E8E28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9943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D0538-CB6F-4B7B-A46C-E2F1F9F15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A9B78-3A32-4118-8F60-EEF1CEB3E7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34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8029E-DD9C-4A29-835B-38C8D04116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00135-1ED1-4C02-8308-F24AF1914F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28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105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735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509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8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09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06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140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2A94F-7BCF-43DD-BCC8-6080465B2A2A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D85CF-FF79-4C8C-AB88-4623628D93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5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424472-13D7-4A01-95A3-103B591680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0E7208-C4BA-4BC7-9226-7011207E4D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09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30517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33CC"/>
                </a:solidFill>
              </a:rPr>
              <a:t>Информационно-аналитическая справка о деятельности </a:t>
            </a:r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Ведущих </a:t>
            </a:r>
            <a:r>
              <a:rPr lang="ru-RU" b="1" dirty="0">
                <a:solidFill>
                  <a:srgbClr val="0033CC"/>
                </a:solidFill>
              </a:rPr>
              <a:t>и Магнитных школ Карагандинской области </a:t>
            </a:r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за </a:t>
            </a:r>
            <a:r>
              <a:rPr lang="ru-RU" b="1" dirty="0">
                <a:solidFill>
                  <a:srgbClr val="0033CC"/>
                </a:solidFill>
              </a:rPr>
              <a:t>2015-2016 </a:t>
            </a:r>
            <a:r>
              <a:rPr lang="ru-RU" b="1" dirty="0" err="1" smtClean="0">
                <a:solidFill>
                  <a:srgbClr val="0033CC"/>
                </a:solidFill>
              </a:rPr>
              <a:t>гг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229200"/>
            <a:ext cx="8601000" cy="1368152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Директор 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algn="r">
              <a:spcBef>
                <a:spcPts val="0"/>
              </a:spcBef>
            </a:pP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УМЦ РО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Карагандинской области</a:t>
            </a:r>
          </a:p>
          <a:p>
            <a:pPr algn="r">
              <a:spcBef>
                <a:spcPts val="0"/>
              </a:spcBef>
            </a:pPr>
            <a:r>
              <a:rPr lang="ru-RU" sz="1800" b="1" i="1" dirty="0" err="1" smtClean="0">
                <a:solidFill>
                  <a:schemeClr val="tx2">
                    <a:lumMod val="75000"/>
                  </a:schemeClr>
                </a:solidFill>
              </a:rPr>
              <a:t>Кожахметова</a:t>
            </a: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 Г.Ш.</a:t>
            </a:r>
            <a:endParaRPr lang="ru-RU" sz="1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</a:rPr>
              <a:t>Караганда, 2016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3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29541" y="-67078"/>
            <a:ext cx="9144000" cy="7858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77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Приказа </a:t>
            </a:r>
            <a:r>
              <a:rPr lang="ru-RU" sz="2800" dirty="0">
                <a:solidFill>
                  <a:schemeClr val="bg1"/>
                </a:solidFill>
              </a:rPr>
              <a:t>Управления образования №474 от 31.12.2015г. «О деятельности Ведущих школ по обновлению содержания среднего образования» </a:t>
            </a:r>
            <a:r>
              <a:rPr lang="ru-RU" sz="2600" b="1" dirty="0" smtClean="0">
                <a:solidFill>
                  <a:schemeClr val="bg1"/>
                </a:solidFill>
                <a:cs typeface="Arial" charset="0"/>
              </a:rPr>
              <a:t> </a:t>
            </a:r>
            <a:endParaRPr lang="ru-RU" sz="2600" b="1" dirty="0">
              <a:solidFill>
                <a:schemeClr val="bg1"/>
              </a:solidFill>
              <a:cs typeface="Arial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915709"/>
              </p:ext>
            </p:extLst>
          </p:nvPr>
        </p:nvGraphicFramePr>
        <p:xfrm>
          <a:off x="29541" y="994277"/>
          <a:ext cx="4176464" cy="5667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Acrobat Document" r:id="rId5" imgW="4541520" imgH="6415896" progId="AcroExch.Document.DC">
                  <p:embed/>
                </p:oleObj>
              </mc:Choice>
              <mc:Fallback>
                <p:oleObj name="Acrobat Document" r:id="rId5" imgW="4541520" imgH="641589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541" y="994277"/>
                        <a:ext cx="4176464" cy="5667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Группа 3"/>
          <p:cNvGrpSpPr>
            <a:grpSpLocks/>
          </p:cNvGrpSpPr>
          <p:nvPr/>
        </p:nvGrpSpPr>
        <p:grpSpPr bwMode="auto">
          <a:xfrm>
            <a:off x="4203079" y="1025088"/>
            <a:ext cx="512938" cy="846138"/>
            <a:chOff x="1" y="938"/>
            <a:chExt cx="797541" cy="1139345"/>
          </a:xfrm>
          <a:solidFill>
            <a:srgbClr val="0033CC"/>
          </a:solidFill>
        </p:grpSpPr>
        <p:sp>
          <p:nvSpPr>
            <p:cNvPr id="34" name="Нашивка 6"/>
            <p:cNvSpPr/>
            <p:nvPr/>
          </p:nvSpPr>
          <p:spPr>
            <a:xfrm rot="5400000">
              <a:off x="-170901" y="171840"/>
              <a:ext cx="1139345" cy="797541"/>
            </a:xfrm>
            <a:prstGeom prst="chevron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35" name="Нашивка 4"/>
            <p:cNvSpPr/>
            <p:nvPr/>
          </p:nvSpPr>
          <p:spPr>
            <a:xfrm>
              <a:off x="1" y="505550"/>
              <a:ext cx="797541" cy="3411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200" dirty="0"/>
                <a:t>1</a:t>
              </a:r>
              <a:endParaRPr lang="ru-RU" sz="2200" dirty="0"/>
            </a:p>
          </p:txBody>
        </p:sp>
      </p:grpSp>
      <p:sp>
        <p:nvSpPr>
          <p:cNvPr id="36" name="AutoShape 29"/>
          <p:cNvSpPr>
            <a:spLocks noChangeArrowheads="1"/>
          </p:cNvSpPr>
          <p:nvPr/>
        </p:nvSpPr>
        <p:spPr bwMode="auto">
          <a:xfrm>
            <a:off x="4932040" y="1025089"/>
            <a:ext cx="4076522" cy="802342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ctr" eaLnBrk="1" hangingPunct="1"/>
            <a:r>
              <a:rPr lang="ru-RU" altLang="ru-RU" sz="1600" b="1" dirty="0" smtClean="0"/>
              <a:t>Внедрение </a:t>
            </a:r>
            <a:r>
              <a:rPr lang="ru-RU" sz="1600" b="1" dirty="0"/>
              <a:t>нового </a:t>
            </a:r>
            <a:endParaRPr lang="ru-RU" sz="1600" b="1" dirty="0" smtClean="0"/>
          </a:p>
          <a:p>
            <a:pPr lvl="1" algn="ctr" eaLnBrk="1" hangingPunct="1"/>
            <a:r>
              <a:rPr lang="ru-RU" sz="1600" b="1" dirty="0" smtClean="0"/>
              <a:t>содержания </a:t>
            </a:r>
            <a:r>
              <a:rPr lang="ru-RU" sz="1600" b="1" dirty="0"/>
              <a:t>образования</a:t>
            </a:r>
            <a:r>
              <a:rPr lang="ru-RU" altLang="ru-RU" sz="1600" b="1" dirty="0" smtClean="0"/>
              <a:t> </a:t>
            </a:r>
            <a:endParaRPr lang="ru-RU" altLang="ru-RU" sz="1600" b="1" dirty="0"/>
          </a:p>
        </p:txBody>
      </p:sp>
      <p:grpSp>
        <p:nvGrpSpPr>
          <p:cNvPr id="37" name="Группа 3"/>
          <p:cNvGrpSpPr>
            <a:grpSpLocks/>
          </p:cNvGrpSpPr>
          <p:nvPr/>
        </p:nvGrpSpPr>
        <p:grpSpPr bwMode="auto">
          <a:xfrm>
            <a:off x="4203079" y="2023626"/>
            <a:ext cx="512938" cy="846138"/>
            <a:chOff x="1" y="938"/>
            <a:chExt cx="797541" cy="1139345"/>
          </a:xfrm>
          <a:solidFill>
            <a:srgbClr val="0033CC"/>
          </a:solidFill>
        </p:grpSpPr>
        <p:sp>
          <p:nvSpPr>
            <p:cNvPr id="46" name="Нашивка 6"/>
            <p:cNvSpPr/>
            <p:nvPr/>
          </p:nvSpPr>
          <p:spPr>
            <a:xfrm rot="5400000">
              <a:off x="-170901" y="171840"/>
              <a:ext cx="1139345" cy="797541"/>
            </a:xfrm>
            <a:prstGeom prst="chevron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47" name="Нашивка 4"/>
            <p:cNvSpPr/>
            <p:nvPr/>
          </p:nvSpPr>
          <p:spPr>
            <a:xfrm>
              <a:off x="1" y="505550"/>
              <a:ext cx="797541" cy="3411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200" dirty="0"/>
                <a:t>2</a:t>
              </a:r>
            </a:p>
          </p:txBody>
        </p:sp>
      </p:grpSp>
      <p:sp>
        <p:nvSpPr>
          <p:cNvPr id="48" name="AutoShape 29"/>
          <p:cNvSpPr>
            <a:spLocks noChangeArrowheads="1"/>
          </p:cNvSpPr>
          <p:nvPr/>
        </p:nvSpPr>
        <p:spPr bwMode="auto">
          <a:xfrm>
            <a:off x="4960564" y="2067422"/>
            <a:ext cx="4047998" cy="802342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ctr" eaLnBrk="1" hangingPunct="1"/>
            <a:r>
              <a:rPr lang="ru-RU" altLang="ru-RU" sz="1600" b="1" dirty="0" smtClean="0"/>
              <a:t>Повышение профессионального </a:t>
            </a:r>
          </a:p>
          <a:p>
            <a:pPr lvl="1" algn="ctr" eaLnBrk="1" hangingPunct="1"/>
            <a:r>
              <a:rPr lang="ru-RU" altLang="ru-RU" sz="1600" b="1" dirty="0" smtClean="0"/>
              <a:t>уровня учителей МШ </a:t>
            </a:r>
            <a:endParaRPr lang="ru-RU" altLang="ru-RU" sz="1600" b="1" dirty="0"/>
          </a:p>
        </p:txBody>
      </p:sp>
      <p:grpSp>
        <p:nvGrpSpPr>
          <p:cNvPr id="49" name="Группа 3"/>
          <p:cNvGrpSpPr>
            <a:grpSpLocks/>
          </p:cNvGrpSpPr>
          <p:nvPr/>
        </p:nvGrpSpPr>
        <p:grpSpPr bwMode="auto">
          <a:xfrm>
            <a:off x="4203079" y="3078634"/>
            <a:ext cx="512938" cy="846138"/>
            <a:chOff x="1" y="938"/>
            <a:chExt cx="797541" cy="1139345"/>
          </a:xfrm>
          <a:solidFill>
            <a:srgbClr val="0033CC"/>
          </a:solidFill>
        </p:grpSpPr>
        <p:sp>
          <p:nvSpPr>
            <p:cNvPr id="50" name="Нашивка 6"/>
            <p:cNvSpPr/>
            <p:nvPr/>
          </p:nvSpPr>
          <p:spPr>
            <a:xfrm rot="5400000">
              <a:off x="-170901" y="171840"/>
              <a:ext cx="1139345" cy="797541"/>
            </a:xfrm>
            <a:prstGeom prst="chevron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51" name="Нашивка 4"/>
            <p:cNvSpPr/>
            <p:nvPr/>
          </p:nvSpPr>
          <p:spPr>
            <a:xfrm>
              <a:off x="1" y="505550"/>
              <a:ext cx="797541" cy="3411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200" dirty="0"/>
                <a:t>3</a:t>
              </a:r>
            </a:p>
          </p:txBody>
        </p:sp>
      </p:grpSp>
      <p:sp>
        <p:nvSpPr>
          <p:cNvPr id="52" name="AutoShape 29"/>
          <p:cNvSpPr>
            <a:spLocks noChangeArrowheads="1"/>
          </p:cNvSpPr>
          <p:nvPr/>
        </p:nvSpPr>
        <p:spPr bwMode="auto">
          <a:xfrm>
            <a:off x="4931159" y="3122430"/>
            <a:ext cx="4077403" cy="802342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ctr" eaLnBrk="1" hangingPunct="1"/>
            <a:r>
              <a:rPr lang="ru-RU" altLang="ru-RU" sz="1600" b="1" dirty="0" smtClean="0"/>
              <a:t>Координация деятельности МШ </a:t>
            </a:r>
            <a:endParaRPr lang="ru-RU" altLang="ru-RU" sz="1600" b="1" dirty="0"/>
          </a:p>
        </p:txBody>
      </p:sp>
      <p:sp>
        <p:nvSpPr>
          <p:cNvPr id="53" name="AutoShape 29"/>
          <p:cNvSpPr>
            <a:spLocks noChangeArrowheads="1"/>
          </p:cNvSpPr>
          <p:nvPr/>
        </p:nvSpPr>
        <p:spPr bwMode="auto">
          <a:xfrm>
            <a:off x="4979701" y="4153955"/>
            <a:ext cx="4028861" cy="802342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ctr" eaLnBrk="1" hangingPunct="1"/>
            <a:r>
              <a:rPr lang="kk-KZ" sz="1600" b="1" dirty="0" smtClean="0"/>
              <a:t>Организация </a:t>
            </a:r>
            <a:r>
              <a:rPr lang="kk-KZ" sz="1600" b="1" dirty="0"/>
              <a:t>адресной </a:t>
            </a:r>
            <a:endParaRPr lang="kk-KZ" sz="1600" b="1" dirty="0" smtClean="0"/>
          </a:p>
          <a:p>
            <a:pPr lvl="1" algn="ctr" eaLnBrk="1" hangingPunct="1"/>
            <a:r>
              <a:rPr lang="kk-KZ" sz="1600" b="1" dirty="0" smtClean="0"/>
              <a:t>методической </a:t>
            </a:r>
            <a:r>
              <a:rPr lang="kk-KZ" sz="1600" b="1" dirty="0"/>
              <a:t>помощи учителям МШ</a:t>
            </a:r>
            <a:r>
              <a:rPr lang="ru-RU" altLang="ru-RU" sz="1600" b="1" dirty="0" smtClean="0"/>
              <a:t> </a:t>
            </a:r>
            <a:endParaRPr lang="ru-RU" altLang="ru-RU" sz="1600" b="1" dirty="0"/>
          </a:p>
        </p:txBody>
      </p:sp>
      <p:grpSp>
        <p:nvGrpSpPr>
          <p:cNvPr id="54" name="Группа 3"/>
          <p:cNvGrpSpPr>
            <a:grpSpLocks/>
          </p:cNvGrpSpPr>
          <p:nvPr/>
        </p:nvGrpSpPr>
        <p:grpSpPr bwMode="auto">
          <a:xfrm>
            <a:off x="4203079" y="4153955"/>
            <a:ext cx="512938" cy="846138"/>
            <a:chOff x="1" y="180365"/>
            <a:chExt cx="797541" cy="1139345"/>
          </a:xfrm>
          <a:solidFill>
            <a:srgbClr val="0033CC"/>
          </a:solidFill>
        </p:grpSpPr>
        <p:sp>
          <p:nvSpPr>
            <p:cNvPr id="55" name="Нашивка 6"/>
            <p:cNvSpPr/>
            <p:nvPr/>
          </p:nvSpPr>
          <p:spPr>
            <a:xfrm rot="5400000">
              <a:off x="-170901" y="351267"/>
              <a:ext cx="1139345" cy="797541"/>
            </a:xfrm>
            <a:prstGeom prst="chevron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56" name="Нашивка 4"/>
            <p:cNvSpPr/>
            <p:nvPr/>
          </p:nvSpPr>
          <p:spPr>
            <a:xfrm>
              <a:off x="1" y="579453"/>
              <a:ext cx="797541" cy="3411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200" dirty="0"/>
                <a:t>4</a:t>
              </a:r>
            </a:p>
          </p:txBody>
        </p:sp>
      </p:grpSp>
      <p:grpSp>
        <p:nvGrpSpPr>
          <p:cNvPr id="57" name="Группа 3"/>
          <p:cNvGrpSpPr>
            <a:grpSpLocks/>
          </p:cNvGrpSpPr>
          <p:nvPr/>
        </p:nvGrpSpPr>
        <p:grpSpPr bwMode="auto">
          <a:xfrm>
            <a:off x="4203079" y="5152493"/>
            <a:ext cx="512938" cy="846138"/>
            <a:chOff x="1" y="180365"/>
            <a:chExt cx="797541" cy="1139345"/>
          </a:xfrm>
          <a:solidFill>
            <a:srgbClr val="0033CC"/>
          </a:solidFill>
        </p:grpSpPr>
        <p:sp>
          <p:nvSpPr>
            <p:cNvPr id="58" name="Нашивка 6"/>
            <p:cNvSpPr/>
            <p:nvPr/>
          </p:nvSpPr>
          <p:spPr>
            <a:xfrm rot="5400000">
              <a:off x="-170901" y="351267"/>
              <a:ext cx="1139345" cy="797541"/>
            </a:xfrm>
            <a:prstGeom prst="chevron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59" name="Нашивка 4"/>
            <p:cNvSpPr/>
            <p:nvPr/>
          </p:nvSpPr>
          <p:spPr>
            <a:xfrm>
              <a:off x="1" y="579453"/>
              <a:ext cx="797541" cy="3411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200" dirty="0"/>
                <a:t>5</a:t>
              </a:r>
            </a:p>
          </p:txBody>
        </p:sp>
      </p:grpSp>
      <p:sp>
        <p:nvSpPr>
          <p:cNvPr id="60" name="AutoShape 29"/>
          <p:cNvSpPr>
            <a:spLocks noChangeArrowheads="1"/>
          </p:cNvSpPr>
          <p:nvPr/>
        </p:nvSpPr>
        <p:spPr bwMode="auto">
          <a:xfrm>
            <a:off x="4984394" y="5196289"/>
            <a:ext cx="4028861" cy="802342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ctr" eaLnBrk="1" hangingPunct="1"/>
            <a:r>
              <a:rPr lang="ru-RU" sz="1600" b="1" dirty="0" smtClean="0"/>
              <a:t>Мониторинг деятельности ВШ  и МШ</a:t>
            </a:r>
            <a:endParaRPr lang="ru-RU" alt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87755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29541" y="-67078"/>
            <a:ext cx="9144000" cy="7858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chemeClr val="bg1"/>
                </a:solidFill>
              </a:rPr>
              <a:t>ИНФОРМАЦИЯ ПО КАЧЕСТВУ ОБУЧЕНИЯ ПЕДАГОГОВ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Карагандинской </a:t>
            </a:r>
            <a:r>
              <a:rPr lang="ru-RU" sz="2800" b="1" dirty="0" smtClean="0">
                <a:solidFill>
                  <a:schemeClr val="bg1"/>
                </a:solidFill>
              </a:rPr>
              <a:t>области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1500" b="1" dirty="0" smtClean="0">
                <a:solidFill>
                  <a:schemeClr val="bg1"/>
                </a:solidFill>
              </a:rPr>
              <a:t>(</a:t>
            </a:r>
            <a:r>
              <a:rPr lang="ru-RU" sz="1500" b="1" dirty="0" smtClean="0">
                <a:solidFill>
                  <a:schemeClr val="bg1"/>
                </a:solidFill>
              </a:rPr>
              <a:t>данные на 0</a:t>
            </a:r>
            <a:r>
              <a:rPr lang="en-US" sz="1500" b="1" dirty="0" smtClean="0">
                <a:solidFill>
                  <a:schemeClr val="bg1"/>
                </a:solidFill>
              </a:rPr>
              <a:t>1</a:t>
            </a:r>
            <a:r>
              <a:rPr lang="ru-RU" sz="1500" b="1" dirty="0" smtClean="0">
                <a:solidFill>
                  <a:schemeClr val="bg1"/>
                </a:solidFill>
              </a:rPr>
              <a:t>.</a:t>
            </a:r>
            <a:r>
              <a:rPr lang="en-US" sz="1500" b="1" dirty="0" smtClean="0">
                <a:solidFill>
                  <a:schemeClr val="bg1"/>
                </a:solidFill>
              </a:rPr>
              <a:t>09</a:t>
            </a:r>
            <a:r>
              <a:rPr lang="ru-RU" sz="1500" b="1" dirty="0">
                <a:solidFill>
                  <a:schemeClr val="bg1"/>
                </a:solidFill>
              </a:rPr>
              <a:t>.</a:t>
            </a:r>
            <a:r>
              <a:rPr lang="en-US" sz="1500" b="1" dirty="0" smtClean="0">
                <a:solidFill>
                  <a:schemeClr val="bg1"/>
                </a:solidFill>
              </a:rPr>
              <a:t>2016)</a:t>
            </a:r>
            <a:endParaRPr lang="ru-RU" sz="1500" b="1" dirty="0">
              <a:solidFill>
                <a:schemeClr val="bg1"/>
              </a:solidFill>
              <a:cs typeface="Arial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0918553"/>
              </p:ext>
            </p:extLst>
          </p:nvPr>
        </p:nvGraphicFramePr>
        <p:xfrm>
          <a:off x="179512" y="1124744"/>
          <a:ext cx="568863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5958199" y="1196752"/>
            <a:ext cx="3169959" cy="2376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Ведущих школ – </a:t>
            </a:r>
            <a:r>
              <a:rPr lang="ru-RU" b="1" dirty="0" smtClean="0"/>
              <a:t>41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Магнитных школ – </a:t>
            </a:r>
            <a:r>
              <a:rPr lang="ru-RU" b="1" dirty="0" smtClean="0"/>
              <a:t>526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Координаторов Ведущих школ - </a:t>
            </a:r>
            <a:r>
              <a:rPr lang="ru-RU" b="1" dirty="0" smtClean="0"/>
              <a:t>55</a:t>
            </a:r>
            <a:endParaRPr lang="ru-RU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18914"/>
            <a:ext cx="4572000" cy="3039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8915"/>
            <a:ext cx="4572000" cy="303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75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29541" y="-67078"/>
            <a:ext cx="4902499" cy="1038802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chemeClr val="bg1"/>
                </a:solidFill>
              </a:rPr>
              <a:t>Положение о Ведущих школах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200" b="1" dirty="0">
                <a:solidFill>
                  <a:schemeClr val="bg1"/>
                </a:solidFill>
              </a:rPr>
              <a:t>о</a:t>
            </a:r>
            <a:r>
              <a:rPr lang="ru-RU" sz="2200" b="1" dirty="0" smtClean="0">
                <a:solidFill>
                  <a:schemeClr val="bg1"/>
                </a:solidFill>
              </a:rPr>
              <a:t>порных школах поддержки обновления содержания среднего образования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600" b="1" dirty="0" smtClean="0">
                <a:solidFill>
                  <a:schemeClr val="bg1"/>
                </a:solidFill>
                <a:cs typeface="Arial" charset="0"/>
              </a:rPr>
              <a:t> </a:t>
            </a:r>
            <a:endParaRPr lang="ru-RU" sz="2600" b="1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2052" name="Picture 4" descr="C:\Users\УМЦ\Desktop\меморанду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912" y="1048636"/>
            <a:ext cx="435597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863" y="1196752"/>
            <a:ext cx="346101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Цель </a:t>
            </a:r>
            <a:r>
              <a:rPr lang="ru-RU" dirty="0" smtClean="0"/>
              <a:t>Ведущих </a:t>
            </a:r>
            <a:r>
              <a:rPr lang="ru-RU" dirty="0"/>
              <a:t>школ: </a:t>
            </a:r>
          </a:p>
          <a:p>
            <a:endParaRPr lang="ru-RU" dirty="0" smtClean="0"/>
          </a:p>
          <a:p>
            <a:r>
              <a:rPr lang="ru-RU" dirty="0" smtClean="0"/>
              <a:t>мониторинг </a:t>
            </a:r>
            <a:r>
              <a:rPr lang="ru-RU" dirty="0"/>
              <a:t>процесса обновления содержания образования и качества реализации программ повышения квалификации педагогических кадров по уровневым программам </a:t>
            </a:r>
          </a:p>
          <a:p>
            <a:endParaRPr lang="ru-RU" dirty="0" smtClean="0"/>
          </a:p>
          <a:p>
            <a:r>
              <a:rPr lang="ru-RU" dirty="0" smtClean="0"/>
              <a:t>координация </a:t>
            </a:r>
            <a:r>
              <a:rPr lang="ru-RU" dirty="0" err="1"/>
              <a:t>посткурсовой</a:t>
            </a:r>
            <a:r>
              <a:rPr lang="ru-RU" dirty="0"/>
              <a:t> поддержки учителей школ региона, прошедших обучение по уровневым программам </a:t>
            </a:r>
          </a:p>
          <a:p>
            <a:endParaRPr lang="ru-RU" dirty="0" smtClean="0"/>
          </a:p>
          <a:p>
            <a:r>
              <a:rPr lang="ru-RU" dirty="0" smtClean="0"/>
              <a:t>оказание </a:t>
            </a:r>
            <a:r>
              <a:rPr lang="ru-RU" dirty="0"/>
              <a:t>поддержки учителям по внедрению обновления содержания среднего образования </a:t>
            </a:r>
          </a:p>
        </p:txBody>
      </p:sp>
      <p:pic>
        <p:nvPicPr>
          <p:cNvPr id="10" name="Picture 2" descr="C:\Users\АШ\Desktop\загруженно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358" y="2168898"/>
            <a:ext cx="1664682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АШ\Desktop\загруженное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305216"/>
            <a:ext cx="1463672" cy="12587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Users\АШ\Desktop\загруженное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248" y="3874408"/>
            <a:ext cx="1770234" cy="121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996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УМЦ\Desktop\Слайды\Карагандинская готова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067">
            <a:off x="-35532" y="352069"/>
            <a:ext cx="4259921" cy="2712149"/>
          </a:xfrm>
          <a:prstGeom prst="ellipse">
            <a:avLst/>
          </a:prstGeom>
          <a:ln w="63500" cap="rnd">
            <a:solidFill>
              <a:schemeClr val="tx2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94CF-B5FF-4EE4-9215-BE3BBE3E975D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807296" y="2204864"/>
            <a:ext cx="6336704" cy="37284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86195623"/>
              </p:ext>
            </p:extLst>
          </p:nvPr>
        </p:nvGraphicFramePr>
        <p:xfrm>
          <a:off x="3011785" y="2373427"/>
          <a:ext cx="5927725" cy="3215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Выгнутая влево стрелка 4"/>
          <p:cNvSpPr/>
          <p:nvPr/>
        </p:nvSpPr>
        <p:spPr>
          <a:xfrm rot="18163107">
            <a:off x="994420" y="3727913"/>
            <a:ext cx="960698" cy="233855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786240" y="260648"/>
            <a:ext cx="4369567" cy="1672797"/>
            <a:chOff x="3082546" y="1772816"/>
            <a:chExt cx="5760226" cy="2464885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07" t="63854" r="36896" b="15686"/>
            <a:stretch/>
          </p:blipFill>
          <p:spPr bwMode="auto">
            <a:xfrm>
              <a:off x="3082546" y="1772816"/>
              <a:ext cx="5760226" cy="2464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3779912" y="1862710"/>
              <a:ext cx="4320480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3419872" y="6093296"/>
            <a:ext cx="4968552" cy="7647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Прогностическая, экспертная функции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8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29541" y="-67078"/>
            <a:ext cx="9144000" cy="7858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77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err="1" smtClean="0">
                <a:solidFill>
                  <a:schemeClr val="bg1"/>
                </a:solidFill>
              </a:rPr>
              <a:t>Вебинары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«</a:t>
            </a:r>
            <a:r>
              <a:rPr lang="ru-RU" sz="2800" dirty="0">
                <a:solidFill>
                  <a:schemeClr val="bg1"/>
                </a:solidFill>
              </a:rPr>
              <a:t>Деятельность и перспективы развития Ведущих и </a:t>
            </a:r>
            <a:r>
              <a:rPr lang="ru-RU" sz="2800" dirty="0" smtClean="0">
                <a:solidFill>
                  <a:schemeClr val="bg1"/>
                </a:solidFill>
              </a:rPr>
              <a:t>Магнитных </a:t>
            </a:r>
            <a:r>
              <a:rPr lang="ru-RU" sz="2800" dirty="0">
                <a:solidFill>
                  <a:schemeClr val="bg1"/>
                </a:solidFill>
              </a:rPr>
              <a:t>школ</a:t>
            </a:r>
            <a:r>
              <a:rPr lang="ru-RU" sz="2800" dirty="0" smtClean="0">
                <a:solidFill>
                  <a:schemeClr val="bg1"/>
                </a:solidFill>
              </a:rPr>
              <a:t>» </a:t>
            </a:r>
            <a:r>
              <a:rPr lang="ru-RU" sz="2600" b="1" dirty="0" smtClean="0">
                <a:solidFill>
                  <a:schemeClr val="bg1"/>
                </a:solidFill>
                <a:cs typeface="Arial" charset="0"/>
              </a:rPr>
              <a:t> </a:t>
            </a:r>
            <a:endParaRPr lang="ru-RU" sz="2600" b="1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5" name="Рисунок 4" descr="Дандыбаева Костанай ШЛ №2 [Режим совместимости] - Microsoft PowerPoint (Сбой активации продукта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541" y="953210"/>
            <a:ext cx="4270010" cy="3630938"/>
          </a:xfrm>
          <a:prstGeom prst="rect">
            <a:avLst/>
          </a:prstGeom>
        </p:spPr>
      </p:pic>
      <p:pic>
        <p:nvPicPr>
          <p:cNvPr id="7" name="Рисунок 6" descr="83 СОШ  Магнитная школа Караганда - Microsoft PowerPoint (Сбой активации продукта)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" y="3555725"/>
            <a:ext cx="5040560" cy="3302275"/>
          </a:xfrm>
          <a:prstGeom prst="rect">
            <a:avLst/>
          </a:prstGeom>
        </p:spPr>
      </p:pic>
      <p:pic>
        <p:nvPicPr>
          <p:cNvPr id="7171" name="Picture 3" descr="C:\Users\УМЦ\Desktop\Семинары\Вебинар 3\Елтай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2" y="984250"/>
            <a:ext cx="4363419" cy="245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УМЦ\Desktop\Семинары\Вебинар 3\Основная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85857"/>
            <a:ext cx="2697680" cy="277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8" t="25518" r="17651" b="8140"/>
          <a:stretch/>
        </p:blipFill>
        <p:spPr bwMode="auto">
          <a:xfrm>
            <a:off x="3707904" y="2768679"/>
            <a:ext cx="2460103" cy="221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51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94CF-B5FF-4EE4-9215-BE3BBE3E975D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433196444"/>
              </p:ext>
            </p:extLst>
          </p:nvPr>
        </p:nvGraphicFramePr>
        <p:xfrm>
          <a:off x="323528" y="1412776"/>
          <a:ext cx="849694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9" descr="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0" y="0"/>
            <a:ext cx="9144000" cy="7858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600" b="1" dirty="0" smtClean="0">
                <a:solidFill>
                  <a:schemeClr val="bg1"/>
                </a:solidFill>
                <a:cs typeface="Arial" charset="0"/>
              </a:rPr>
              <a:t>Западающие зоны </a:t>
            </a:r>
            <a:endParaRPr lang="ru-RU" sz="2600" b="1" dirty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01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29541" y="-67078"/>
            <a:ext cx="9144000" cy="7858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25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Проблемы, которые были определены Ведущими школами:</a:t>
            </a:r>
            <a:endParaRPr lang="ru-RU" sz="26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268760"/>
            <a:ext cx="897902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ru-RU" sz="2200" dirty="0"/>
              <a:t>сложность в </a:t>
            </a:r>
            <a:r>
              <a:rPr lang="kk-KZ" sz="2200" dirty="0"/>
              <a:t>отслеживании результативности деятельности учителя;</a:t>
            </a:r>
            <a:endParaRPr lang="ru-RU" sz="2200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kk-KZ" sz="2200" dirty="0"/>
              <a:t>отработка </a:t>
            </a:r>
            <a:r>
              <a:rPr lang="ru-RU" sz="2200" dirty="0"/>
              <a:t>виртуальной сетевой связи между </a:t>
            </a:r>
            <a:r>
              <a:rPr lang="ru-RU" sz="2200" dirty="0" smtClean="0"/>
              <a:t>школами;</a:t>
            </a:r>
            <a:endParaRPr lang="ru-RU" sz="2200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ru-RU" sz="2200" dirty="0"/>
              <a:t>эффективность использования 7-ми модулей уровневой </a:t>
            </a:r>
            <a:r>
              <a:rPr lang="ru-RU" sz="2200" dirty="0" smtClean="0"/>
              <a:t>программы;</a:t>
            </a:r>
            <a:endParaRPr lang="ru-RU" sz="2200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ru-RU" sz="2200" dirty="0"/>
              <a:t>результативность организации и проведения исследования в действии сертифицированными </a:t>
            </a:r>
            <a:r>
              <a:rPr lang="ru-RU" sz="2200" dirty="0" smtClean="0"/>
              <a:t>учителями. </a:t>
            </a:r>
            <a:r>
              <a:rPr lang="ru-RU" sz="2200" dirty="0"/>
              <a:t>Отсутствие у части учителей четко прописанных критериев успешности осуществляемой деятельности;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ru-RU" sz="2200" dirty="0"/>
              <a:t>инертность и низкая мотивации </a:t>
            </a:r>
            <a:r>
              <a:rPr lang="ru-RU" sz="2200" dirty="0" smtClean="0"/>
              <a:t>к </a:t>
            </a:r>
            <a:r>
              <a:rPr lang="ru-RU" sz="2200" dirty="0"/>
              <a:t>внедрению инновационных подходов в образовательный  процесс;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ru-RU" sz="2200" dirty="0"/>
              <a:t>несвоевременное предоставление отчётности для координаторов ВШ;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200" dirty="0"/>
              <a:t>недостаточно продуман аппарат мониторинга и диагностики того, как успешно/неуспешно развиваются  магнитные школы;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200" dirty="0"/>
              <a:t>рассогласования в документации: различные формы краткосрочных и среднесрочных планов;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ru-RU" sz="2200" dirty="0"/>
              <a:t>увлеченность многими учителями внешними формами работы, нежели содержанием и результатом организованной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8851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7437" y="-67078"/>
            <a:ext cx="9144000" cy="7858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chemeClr val="bg1"/>
                </a:solidFill>
              </a:rPr>
              <a:t>Планы деятельности Ведущих школ</a:t>
            </a:r>
            <a:endParaRPr lang="en-US" sz="2800" b="1" dirty="0" smtClean="0">
              <a:solidFill>
                <a:schemeClr val="bg1"/>
              </a:solidFill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cs typeface="Arial" charset="0"/>
              </a:rPr>
              <a:t>(</a:t>
            </a: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данные на 01.11.2016г.</a:t>
            </a:r>
            <a:r>
              <a:rPr lang="en-US" sz="2800" b="1" dirty="0" smtClean="0">
                <a:solidFill>
                  <a:schemeClr val="bg1"/>
                </a:solidFill>
                <a:cs typeface="Arial" charset="0"/>
              </a:rPr>
              <a:t>)</a:t>
            </a:r>
            <a:endParaRPr lang="ru-RU" sz="2600" b="1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3" y="1214438"/>
            <a:ext cx="8712967" cy="564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51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215</TotalTime>
  <Words>334</Words>
  <Application>Microsoft Office PowerPoint</Application>
  <PresentationFormat>Экран (4:3)</PresentationFormat>
  <Paragraphs>68</Paragraphs>
  <Slides>9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Тема Office</vt:lpstr>
      <vt:lpstr>1_Тема Office</vt:lpstr>
      <vt:lpstr>Acrobat Document</vt:lpstr>
      <vt:lpstr>Информационно-аналитическая справка о деятельности  Ведущих и Магнитных школ Карагандинской области  за 2015-2016 гг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Информационно-аналитическая справка о деятельности  Ведущих и Магнитных школ Карагандинской области  за 2015-2016 гг</dc:title>
  <dc:creator>УМЦ</dc:creator>
  <cp:lastModifiedBy>УМЦ</cp:lastModifiedBy>
  <cp:revision>20</cp:revision>
  <dcterms:created xsi:type="dcterms:W3CDTF">2016-10-25T04:56:14Z</dcterms:created>
  <dcterms:modified xsi:type="dcterms:W3CDTF">2016-11-07T05:13:39Z</dcterms:modified>
</cp:coreProperties>
</file>