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59" r:id="rId4"/>
    <p:sldId id="261" r:id="rId5"/>
    <p:sldId id="263" r:id="rId6"/>
    <p:sldId id="265" r:id="rId7"/>
    <p:sldId id="264" r:id="rId8"/>
    <p:sldId id="266" r:id="rId9"/>
    <p:sldId id="277" r:id="rId10"/>
    <p:sldId id="27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0" autoAdjust="0"/>
    <p:restoredTop sz="94719" autoAdjust="0"/>
  </p:normalViewPr>
  <p:slideViewPr>
    <p:cSldViewPr>
      <p:cViewPr varScale="1">
        <p:scale>
          <a:sx n="45" d="100"/>
          <a:sy n="45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732C38-1C22-44DC-ABA4-C7F2CB751CC9}" type="doc">
      <dgm:prSet loTypeId="urn:microsoft.com/office/officeart/2005/8/layout/hierarchy4" loCatId="hierarchy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996E13B-3498-4CD7-BA36-3508C48B60FE}">
      <dgm:prSet phldrT="[Текст]"/>
      <dgm:spPr/>
      <dgm:t>
        <a:bodyPr/>
        <a:lstStyle/>
        <a:p>
          <a:r>
            <a:rPr lang="ru-RU" dirty="0" smtClean="0"/>
            <a:t>«Назарбаев Интеллектуальная школа химико-биологического направления города Караганды»</a:t>
          </a:r>
          <a:endParaRPr lang="ru-RU" dirty="0"/>
        </a:p>
      </dgm:t>
    </dgm:pt>
    <dgm:pt modelId="{DAB68BFB-6747-4257-9F94-190350B68141}" type="parTrans" cxnId="{509952A9-2EB3-4D83-A48A-2B37FAC018EB}">
      <dgm:prSet/>
      <dgm:spPr/>
      <dgm:t>
        <a:bodyPr/>
        <a:lstStyle/>
        <a:p>
          <a:endParaRPr lang="ru-RU"/>
        </a:p>
      </dgm:t>
    </dgm:pt>
    <dgm:pt modelId="{80FF325E-9E05-4955-B643-2F2F87BC3430}" type="sibTrans" cxnId="{509952A9-2EB3-4D83-A48A-2B37FAC018EB}">
      <dgm:prSet/>
      <dgm:spPr/>
      <dgm:t>
        <a:bodyPr/>
        <a:lstStyle/>
        <a:p>
          <a:endParaRPr lang="ru-RU"/>
        </a:p>
      </dgm:t>
    </dgm:pt>
    <dgm:pt modelId="{D42D25C0-8324-40C9-B93E-A228458049D6}">
      <dgm:prSet phldrT="[Текст]"/>
      <dgm:spPr/>
      <dgm:t>
        <a:bodyPr/>
        <a:lstStyle/>
        <a:p>
          <a:r>
            <a:rPr lang="ru-RU" dirty="0" smtClean="0"/>
            <a:t>Трансляция опыта НИШ в нашей области осуществляется на базе 27 школ.</a:t>
          </a:r>
          <a:endParaRPr lang="ru-RU" dirty="0"/>
        </a:p>
      </dgm:t>
    </dgm:pt>
    <dgm:pt modelId="{03D87C4B-02FA-4548-A068-7498F8180DFD}" type="parTrans" cxnId="{22DD1658-9FA6-4E57-9970-47AD19E56E8C}">
      <dgm:prSet/>
      <dgm:spPr/>
      <dgm:t>
        <a:bodyPr/>
        <a:lstStyle/>
        <a:p>
          <a:endParaRPr lang="ru-RU"/>
        </a:p>
      </dgm:t>
    </dgm:pt>
    <dgm:pt modelId="{B2B23445-3B06-440D-9426-432CC5BA7068}" type="sibTrans" cxnId="{22DD1658-9FA6-4E57-9970-47AD19E56E8C}">
      <dgm:prSet/>
      <dgm:spPr/>
      <dgm:t>
        <a:bodyPr/>
        <a:lstStyle/>
        <a:p>
          <a:endParaRPr lang="ru-RU"/>
        </a:p>
      </dgm:t>
    </dgm:pt>
    <dgm:pt modelId="{FFB39819-F757-4404-9A6D-70FA443186F2}">
      <dgm:prSet phldrT="[Текст]"/>
      <dgm:spPr/>
      <dgm:t>
        <a:bodyPr/>
        <a:lstStyle/>
        <a:p>
          <a:r>
            <a:rPr lang="ru-RU" dirty="0" smtClean="0"/>
            <a:t>104 педагога </a:t>
          </a:r>
          <a:endParaRPr lang="ru-RU" dirty="0"/>
        </a:p>
      </dgm:t>
    </dgm:pt>
    <dgm:pt modelId="{138FD55E-5CF0-4586-A257-4452BF98B368}" type="parTrans" cxnId="{BAAE9DE5-B5E1-48FC-9E15-37DF7D8B7899}">
      <dgm:prSet/>
      <dgm:spPr/>
      <dgm:t>
        <a:bodyPr/>
        <a:lstStyle/>
        <a:p>
          <a:endParaRPr lang="ru-RU"/>
        </a:p>
      </dgm:t>
    </dgm:pt>
    <dgm:pt modelId="{10E7B379-62D9-4C64-B0B1-9DA5BF7AEE8A}" type="sibTrans" cxnId="{BAAE9DE5-B5E1-48FC-9E15-37DF7D8B7899}">
      <dgm:prSet/>
      <dgm:spPr/>
      <dgm:t>
        <a:bodyPr/>
        <a:lstStyle/>
        <a:p>
          <a:endParaRPr lang="ru-RU"/>
        </a:p>
      </dgm:t>
    </dgm:pt>
    <dgm:pt modelId="{AE8E3E10-85C2-4A8D-A876-5BCA2D6C1F3B}">
      <dgm:prSet phldrT="[Текст]"/>
      <dgm:spPr/>
      <dgm:t>
        <a:bodyPr/>
        <a:lstStyle/>
        <a:p>
          <a:r>
            <a:rPr lang="ru-RU" dirty="0" smtClean="0"/>
            <a:t>В этом году обучаются  педагоги 23 школ </a:t>
          </a:r>
          <a:endParaRPr lang="ru-RU" dirty="0"/>
        </a:p>
      </dgm:t>
    </dgm:pt>
    <dgm:pt modelId="{F0B87A7A-194D-42A1-B21E-1F079B7E53D7}" type="parTrans" cxnId="{C744AC7C-5661-4AF6-B7F8-F4E7D70E3F6F}">
      <dgm:prSet/>
      <dgm:spPr/>
      <dgm:t>
        <a:bodyPr/>
        <a:lstStyle/>
        <a:p>
          <a:endParaRPr lang="ru-RU"/>
        </a:p>
      </dgm:t>
    </dgm:pt>
    <dgm:pt modelId="{E7C56079-718A-4DFB-8F0B-CEB7A95F1020}" type="sibTrans" cxnId="{C744AC7C-5661-4AF6-B7F8-F4E7D70E3F6F}">
      <dgm:prSet/>
      <dgm:spPr/>
      <dgm:t>
        <a:bodyPr/>
        <a:lstStyle/>
        <a:p>
          <a:endParaRPr lang="ru-RU"/>
        </a:p>
      </dgm:t>
    </dgm:pt>
    <dgm:pt modelId="{7ACE9769-007A-4F9C-B73A-1AF70C42DC97}">
      <dgm:prSet phldrT="[Текст]"/>
      <dgm:spPr/>
      <dgm:t>
        <a:bodyPr/>
        <a:lstStyle/>
        <a:p>
          <a:r>
            <a:rPr lang="ru-RU" dirty="0" smtClean="0"/>
            <a:t>115 педагогов </a:t>
          </a:r>
          <a:endParaRPr lang="ru-RU" dirty="0"/>
        </a:p>
      </dgm:t>
    </dgm:pt>
    <dgm:pt modelId="{D1100591-D023-460B-912D-380EC32649BC}" type="parTrans" cxnId="{62212772-3FF9-4C31-B12A-55280ACDD19C}">
      <dgm:prSet/>
      <dgm:spPr/>
      <dgm:t>
        <a:bodyPr/>
        <a:lstStyle/>
        <a:p>
          <a:endParaRPr lang="ru-RU"/>
        </a:p>
      </dgm:t>
    </dgm:pt>
    <dgm:pt modelId="{AC9901D9-EBCD-452A-B60F-41FC5796EDC5}" type="sibTrans" cxnId="{62212772-3FF9-4C31-B12A-55280ACDD19C}">
      <dgm:prSet/>
      <dgm:spPr/>
      <dgm:t>
        <a:bodyPr/>
        <a:lstStyle/>
        <a:p>
          <a:endParaRPr lang="ru-RU"/>
        </a:p>
      </dgm:t>
    </dgm:pt>
    <dgm:pt modelId="{5494BEF2-8B2E-48ED-A0CD-6163DB2A30D9}" type="pres">
      <dgm:prSet presAssocID="{4C732C38-1C22-44DC-ABA4-C7F2CB751CC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0D06690-C1B6-4034-A82B-2DD6EE0BA215}" type="pres">
      <dgm:prSet presAssocID="{A996E13B-3498-4CD7-BA36-3508C48B60FE}" presName="vertOne" presStyleCnt="0"/>
      <dgm:spPr/>
    </dgm:pt>
    <dgm:pt modelId="{EABB9455-029F-4B72-A919-C8F4986DDD7C}" type="pres">
      <dgm:prSet presAssocID="{A996E13B-3498-4CD7-BA36-3508C48B60FE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1B695E2-9329-40B4-B292-BD65E365E3FC}" type="pres">
      <dgm:prSet presAssocID="{A996E13B-3498-4CD7-BA36-3508C48B60FE}" presName="parTransOne" presStyleCnt="0"/>
      <dgm:spPr/>
    </dgm:pt>
    <dgm:pt modelId="{14564682-D285-4F12-909E-B8AFBF3FAA48}" type="pres">
      <dgm:prSet presAssocID="{A996E13B-3498-4CD7-BA36-3508C48B60FE}" presName="horzOne" presStyleCnt="0"/>
      <dgm:spPr/>
    </dgm:pt>
    <dgm:pt modelId="{7B84B7DB-FBB5-417C-B439-FD62CE5AC7D8}" type="pres">
      <dgm:prSet presAssocID="{D42D25C0-8324-40C9-B93E-A228458049D6}" presName="vertTwo" presStyleCnt="0"/>
      <dgm:spPr/>
    </dgm:pt>
    <dgm:pt modelId="{AF013AE3-8B9C-49DD-950C-C074167D30B3}" type="pres">
      <dgm:prSet presAssocID="{D42D25C0-8324-40C9-B93E-A228458049D6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28A6539-58FA-4DE6-B9A1-73E10B2BA8A3}" type="pres">
      <dgm:prSet presAssocID="{D42D25C0-8324-40C9-B93E-A228458049D6}" presName="parTransTwo" presStyleCnt="0"/>
      <dgm:spPr/>
    </dgm:pt>
    <dgm:pt modelId="{4AF508DD-154F-4770-904F-2FD029BEBDCE}" type="pres">
      <dgm:prSet presAssocID="{D42D25C0-8324-40C9-B93E-A228458049D6}" presName="horzTwo" presStyleCnt="0"/>
      <dgm:spPr/>
    </dgm:pt>
    <dgm:pt modelId="{CE28027D-6720-4E63-B20C-A755497FBAA4}" type="pres">
      <dgm:prSet presAssocID="{FFB39819-F757-4404-9A6D-70FA443186F2}" presName="vertThree" presStyleCnt="0"/>
      <dgm:spPr/>
    </dgm:pt>
    <dgm:pt modelId="{BCDA125E-DBE8-4ECE-96D7-EBD24A1ED6AB}" type="pres">
      <dgm:prSet presAssocID="{FFB39819-F757-4404-9A6D-70FA443186F2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A1550CA-F9A8-4980-A47E-7420800EC08F}" type="pres">
      <dgm:prSet presAssocID="{FFB39819-F757-4404-9A6D-70FA443186F2}" presName="horzThree" presStyleCnt="0"/>
      <dgm:spPr/>
    </dgm:pt>
    <dgm:pt modelId="{454FABC4-0955-4D2D-A3E8-9CEBCAAE6808}" type="pres">
      <dgm:prSet presAssocID="{B2B23445-3B06-440D-9426-432CC5BA7068}" presName="sibSpaceTwo" presStyleCnt="0"/>
      <dgm:spPr/>
    </dgm:pt>
    <dgm:pt modelId="{90ED9D0F-7A1D-4E70-95AD-0FC4E88C707E}" type="pres">
      <dgm:prSet presAssocID="{AE8E3E10-85C2-4A8D-A876-5BCA2D6C1F3B}" presName="vertTwo" presStyleCnt="0"/>
      <dgm:spPr/>
    </dgm:pt>
    <dgm:pt modelId="{A48AEACB-CDF1-4D5A-AD99-03EB494D3972}" type="pres">
      <dgm:prSet presAssocID="{AE8E3E10-85C2-4A8D-A876-5BCA2D6C1F3B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1CE805-8331-435D-8552-0B31F6B2C6DA}" type="pres">
      <dgm:prSet presAssocID="{AE8E3E10-85C2-4A8D-A876-5BCA2D6C1F3B}" presName="parTransTwo" presStyleCnt="0"/>
      <dgm:spPr/>
    </dgm:pt>
    <dgm:pt modelId="{93462A3C-EA3A-4A54-9665-837643BD2F39}" type="pres">
      <dgm:prSet presAssocID="{AE8E3E10-85C2-4A8D-A876-5BCA2D6C1F3B}" presName="horzTwo" presStyleCnt="0"/>
      <dgm:spPr/>
    </dgm:pt>
    <dgm:pt modelId="{EEA0EDEF-E51F-4E90-A4C5-38229CB6E4E9}" type="pres">
      <dgm:prSet presAssocID="{7ACE9769-007A-4F9C-B73A-1AF70C42DC97}" presName="vertThree" presStyleCnt="0"/>
      <dgm:spPr/>
    </dgm:pt>
    <dgm:pt modelId="{FA032772-0E7A-4F2F-B4F2-7CE017DA4A5F}" type="pres">
      <dgm:prSet presAssocID="{7ACE9769-007A-4F9C-B73A-1AF70C42DC97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CC8C86-2325-4546-BFB4-1A313D2E15A1}" type="pres">
      <dgm:prSet presAssocID="{7ACE9769-007A-4F9C-B73A-1AF70C42DC97}" presName="horzThree" presStyleCnt="0"/>
      <dgm:spPr/>
    </dgm:pt>
  </dgm:ptLst>
  <dgm:cxnLst>
    <dgm:cxn modelId="{BAAE9DE5-B5E1-48FC-9E15-37DF7D8B7899}" srcId="{D42D25C0-8324-40C9-B93E-A228458049D6}" destId="{FFB39819-F757-4404-9A6D-70FA443186F2}" srcOrd="0" destOrd="0" parTransId="{138FD55E-5CF0-4586-A257-4452BF98B368}" sibTransId="{10E7B379-62D9-4C64-B0B1-9DA5BF7AEE8A}"/>
    <dgm:cxn modelId="{63C8769F-9C6F-4C3E-90E5-BF3CC4D9131F}" type="presOf" srcId="{FFB39819-F757-4404-9A6D-70FA443186F2}" destId="{BCDA125E-DBE8-4ECE-96D7-EBD24A1ED6AB}" srcOrd="0" destOrd="0" presId="urn:microsoft.com/office/officeart/2005/8/layout/hierarchy4"/>
    <dgm:cxn modelId="{EAF9F092-333F-4D67-B295-1B2F3D9ECD38}" type="presOf" srcId="{7ACE9769-007A-4F9C-B73A-1AF70C42DC97}" destId="{FA032772-0E7A-4F2F-B4F2-7CE017DA4A5F}" srcOrd="0" destOrd="0" presId="urn:microsoft.com/office/officeart/2005/8/layout/hierarchy4"/>
    <dgm:cxn modelId="{62212772-3FF9-4C31-B12A-55280ACDD19C}" srcId="{AE8E3E10-85C2-4A8D-A876-5BCA2D6C1F3B}" destId="{7ACE9769-007A-4F9C-B73A-1AF70C42DC97}" srcOrd="0" destOrd="0" parTransId="{D1100591-D023-460B-912D-380EC32649BC}" sibTransId="{AC9901D9-EBCD-452A-B60F-41FC5796EDC5}"/>
    <dgm:cxn modelId="{22DD1658-9FA6-4E57-9970-47AD19E56E8C}" srcId="{A996E13B-3498-4CD7-BA36-3508C48B60FE}" destId="{D42D25C0-8324-40C9-B93E-A228458049D6}" srcOrd="0" destOrd="0" parTransId="{03D87C4B-02FA-4548-A068-7498F8180DFD}" sibTransId="{B2B23445-3B06-440D-9426-432CC5BA7068}"/>
    <dgm:cxn modelId="{6BFAF1A6-B510-41E0-BC62-6E43DC2F785E}" type="presOf" srcId="{4C732C38-1C22-44DC-ABA4-C7F2CB751CC9}" destId="{5494BEF2-8B2E-48ED-A0CD-6163DB2A30D9}" srcOrd="0" destOrd="0" presId="urn:microsoft.com/office/officeart/2005/8/layout/hierarchy4"/>
    <dgm:cxn modelId="{C744AC7C-5661-4AF6-B7F8-F4E7D70E3F6F}" srcId="{A996E13B-3498-4CD7-BA36-3508C48B60FE}" destId="{AE8E3E10-85C2-4A8D-A876-5BCA2D6C1F3B}" srcOrd="1" destOrd="0" parTransId="{F0B87A7A-194D-42A1-B21E-1F079B7E53D7}" sibTransId="{E7C56079-718A-4DFB-8F0B-CEB7A95F1020}"/>
    <dgm:cxn modelId="{509952A9-2EB3-4D83-A48A-2B37FAC018EB}" srcId="{4C732C38-1C22-44DC-ABA4-C7F2CB751CC9}" destId="{A996E13B-3498-4CD7-BA36-3508C48B60FE}" srcOrd="0" destOrd="0" parTransId="{DAB68BFB-6747-4257-9F94-190350B68141}" sibTransId="{80FF325E-9E05-4955-B643-2F2F87BC3430}"/>
    <dgm:cxn modelId="{1C6CC368-C407-436D-898F-9438E5E8FB31}" type="presOf" srcId="{D42D25C0-8324-40C9-B93E-A228458049D6}" destId="{AF013AE3-8B9C-49DD-950C-C074167D30B3}" srcOrd="0" destOrd="0" presId="urn:microsoft.com/office/officeart/2005/8/layout/hierarchy4"/>
    <dgm:cxn modelId="{9E10B445-1EAE-4A0F-AB2F-8EBD81E06C73}" type="presOf" srcId="{AE8E3E10-85C2-4A8D-A876-5BCA2D6C1F3B}" destId="{A48AEACB-CDF1-4D5A-AD99-03EB494D3972}" srcOrd="0" destOrd="0" presId="urn:microsoft.com/office/officeart/2005/8/layout/hierarchy4"/>
    <dgm:cxn modelId="{C086852B-BFE9-4CA2-A236-8903F105521F}" type="presOf" srcId="{A996E13B-3498-4CD7-BA36-3508C48B60FE}" destId="{EABB9455-029F-4B72-A919-C8F4986DDD7C}" srcOrd="0" destOrd="0" presId="urn:microsoft.com/office/officeart/2005/8/layout/hierarchy4"/>
    <dgm:cxn modelId="{75ACE6FB-8ECB-4972-A8FD-91C2360DA426}" type="presParOf" srcId="{5494BEF2-8B2E-48ED-A0CD-6163DB2A30D9}" destId="{20D06690-C1B6-4034-A82B-2DD6EE0BA215}" srcOrd="0" destOrd="0" presId="urn:microsoft.com/office/officeart/2005/8/layout/hierarchy4"/>
    <dgm:cxn modelId="{B21A4DB4-9F92-44D3-8DBD-5244A64676B0}" type="presParOf" srcId="{20D06690-C1B6-4034-A82B-2DD6EE0BA215}" destId="{EABB9455-029F-4B72-A919-C8F4986DDD7C}" srcOrd="0" destOrd="0" presId="urn:microsoft.com/office/officeart/2005/8/layout/hierarchy4"/>
    <dgm:cxn modelId="{90B708C7-D7D3-40B9-9DAC-4B5B8F478F84}" type="presParOf" srcId="{20D06690-C1B6-4034-A82B-2DD6EE0BA215}" destId="{B1B695E2-9329-40B4-B292-BD65E365E3FC}" srcOrd="1" destOrd="0" presId="urn:microsoft.com/office/officeart/2005/8/layout/hierarchy4"/>
    <dgm:cxn modelId="{87AD8C11-7E3C-4CB9-AD0D-8A0105339812}" type="presParOf" srcId="{20D06690-C1B6-4034-A82B-2DD6EE0BA215}" destId="{14564682-D285-4F12-909E-B8AFBF3FAA48}" srcOrd="2" destOrd="0" presId="urn:microsoft.com/office/officeart/2005/8/layout/hierarchy4"/>
    <dgm:cxn modelId="{B6156A26-40EA-4013-8DDE-9190F49B9C9E}" type="presParOf" srcId="{14564682-D285-4F12-909E-B8AFBF3FAA48}" destId="{7B84B7DB-FBB5-417C-B439-FD62CE5AC7D8}" srcOrd="0" destOrd="0" presId="urn:microsoft.com/office/officeart/2005/8/layout/hierarchy4"/>
    <dgm:cxn modelId="{EFA6BBDF-E516-4DC2-83C7-95DB3FF624E6}" type="presParOf" srcId="{7B84B7DB-FBB5-417C-B439-FD62CE5AC7D8}" destId="{AF013AE3-8B9C-49DD-950C-C074167D30B3}" srcOrd="0" destOrd="0" presId="urn:microsoft.com/office/officeart/2005/8/layout/hierarchy4"/>
    <dgm:cxn modelId="{8330AF79-8B1D-4C28-BF28-A44F4A452D8F}" type="presParOf" srcId="{7B84B7DB-FBB5-417C-B439-FD62CE5AC7D8}" destId="{128A6539-58FA-4DE6-B9A1-73E10B2BA8A3}" srcOrd="1" destOrd="0" presId="urn:microsoft.com/office/officeart/2005/8/layout/hierarchy4"/>
    <dgm:cxn modelId="{B28D2EC7-66E2-4E17-8CEB-61BEC4A02E22}" type="presParOf" srcId="{7B84B7DB-FBB5-417C-B439-FD62CE5AC7D8}" destId="{4AF508DD-154F-4770-904F-2FD029BEBDCE}" srcOrd="2" destOrd="0" presId="urn:microsoft.com/office/officeart/2005/8/layout/hierarchy4"/>
    <dgm:cxn modelId="{6B982DDC-CD1D-4109-A5A4-A70F007631DF}" type="presParOf" srcId="{4AF508DD-154F-4770-904F-2FD029BEBDCE}" destId="{CE28027D-6720-4E63-B20C-A755497FBAA4}" srcOrd="0" destOrd="0" presId="urn:microsoft.com/office/officeart/2005/8/layout/hierarchy4"/>
    <dgm:cxn modelId="{B170F364-D98E-42E6-B426-C0D4E74F309E}" type="presParOf" srcId="{CE28027D-6720-4E63-B20C-A755497FBAA4}" destId="{BCDA125E-DBE8-4ECE-96D7-EBD24A1ED6AB}" srcOrd="0" destOrd="0" presId="urn:microsoft.com/office/officeart/2005/8/layout/hierarchy4"/>
    <dgm:cxn modelId="{F3FFC5D3-B31F-4B1C-A83F-7B8DBB70A571}" type="presParOf" srcId="{CE28027D-6720-4E63-B20C-A755497FBAA4}" destId="{CA1550CA-F9A8-4980-A47E-7420800EC08F}" srcOrd="1" destOrd="0" presId="urn:microsoft.com/office/officeart/2005/8/layout/hierarchy4"/>
    <dgm:cxn modelId="{20833C70-5552-4A4F-94E4-F00E2430A288}" type="presParOf" srcId="{14564682-D285-4F12-909E-B8AFBF3FAA48}" destId="{454FABC4-0955-4D2D-A3E8-9CEBCAAE6808}" srcOrd="1" destOrd="0" presId="urn:microsoft.com/office/officeart/2005/8/layout/hierarchy4"/>
    <dgm:cxn modelId="{216F4C63-4EE0-46A9-9CD8-4B13E042B28E}" type="presParOf" srcId="{14564682-D285-4F12-909E-B8AFBF3FAA48}" destId="{90ED9D0F-7A1D-4E70-95AD-0FC4E88C707E}" srcOrd="2" destOrd="0" presId="urn:microsoft.com/office/officeart/2005/8/layout/hierarchy4"/>
    <dgm:cxn modelId="{D500FB77-17DD-4289-975C-95370E646F9B}" type="presParOf" srcId="{90ED9D0F-7A1D-4E70-95AD-0FC4E88C707E}" destId="{A48AEACB-CDF1-4D5A-AD99-03EB494D3972}" srcOrd="0" destOrd="0" presId="urn:microsoft.com/office/officeart/2005/8/layout/hierarchy4"/>
    <dgm:cxn modelId="{CB029062-1EC6-43D2-BF5D-259B44354590}" type="presParOf" srcId="{90ED9D0F-7A1D-4E70-95AD-0FC4E88C707E}" destId="{841CE805-8331-435D-8552-0B31F6B2C6DA}" srcOrd="1" destOrd="0" presId="urn:microsoft.com/office/officeart/2005/8/layout/hierarchy4"/>
    <dgm:cxn modelId="{33CF9957-AE99-4C2F-8FFD-1BAFA1CDF89F}" type="presParOf" srcId="{90ED9D0F-7A1D-4E70-95AD-0FC4E88C707E}" destId="{93462A3C-EA3A-4A54-9665-837643BD2F39}" srcOrd="2" destOrd="0" presId="urn:microsoft.com/office/officeart/2005/8/layout/hierarchy4"/>
    <dgm:cxn modelId="{673F88A1-C3FF-486D-84C7-E86E733F4EE9}" type="presParOf" srcId="{93462A3C-EA3A-4A54-9665-837643BD2F39}" destId="{EEA0EDEF-E51F-4E90-A4C5-38229CB6E4E9}" srcOrd="0" destOrd="0" presId="urn:microsoft.com/office/officeart/2005/8/layout/hierarchy4"/>
    <dgm:cxn modelId="{D169DBD9-0D8A-4DF2-B285-BAF7767E897B}" type="presParOf" srcId="{EEA0EDEF-E51F-4E90-A4C5-38229CB6E4E9}" destId="{FA032772-0E7A-4F2F-B4F2-7CE017DA4A5F}" srcOrd="0" destOrd="0" presId="urn:microsoft.com/office/officeart/2005/8/layout/hierarchy4"/>
    <dgm:cxn modelId="{0462716D-A030-4D9F-A77C-60FCECAC2EE1}" type="presParOf" srcId="{EEA0EDEF-E51F-4E90-A4C5-38229CB6E4E9}" destId="{5DCC8C86-2325-4546-BFB4-1A313D2E15A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5ABD6F-D24D-41F8-B77F-9FBFA3EE3E75}" type="doc">
      <dgm:prSet loTypeId="urn:microsoft.com/office/officeart/2005/8/layout/hList6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A072575-C9F9-4318-A96A-A253BE528A6D}">
      <dgm:prSet phldrT="[Текст]"/>
      <dgm:spPr/>
      <dgm:t>
        <a:bodyPr/>
        <a:lstStyle/>
        <a:p>
          <a:pPr algn="just"/>
          <a:r>
            <a:rPr lang="ru-RU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Определены 50 пилотных площадок по внедрению трехъязычного образования.</a:t>
          </a:r>
          <a:endParaRPr lang="ru-RU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52F559A0-D810-43E2-AE15-AA8AC1E7372A}" type="parTrans" cxnId="{802798DC-C0F5-49C6-BCCC-D9C1BD64F083}">
      <dgm:prSet/>
      <dgm:spPr/>
      <dgm:t>
        <a:bodyPr/>
        <a:lstStyle/>
        <a:p>
          <a:pPr algn="just"/>
          <a:endParaRPr lang="ru-RU"/>
        </a:p>
      </dgm:t>
    </dgm:pt>
    <dgm:pt modelId="{4671D24E-B6B3-4409-8459-57FA552D69DF}" type="sibTrans" cxnId="{802798DC-C0F5-49C6-BCCC-D9C1BD64F083}">
      <dgm:prSet/>
      <dgm:spPr/>
      <dgm:t>
        <a:bodyPr/>
        <a:lstStyle/>
        <a:p>
          <a:pPr algn="just"/>
          <a:endParaRPr lang="ru-RU"/>
        </a:p>
      </dgm:t>
    </dgm:pt>
    <dgm:pt modelId="{7E82C96B-AF5D-4C90-8698-15627BB9E936}">
      <dgm:prSet phldrT="[Текст]"/>
      <dgm:spPr/>
      <dgm:t>
        <a:bodyPr/>
        <a:lstStyle/>
        <a:p>
          <a:r>
            <a:rPr lang="ru-RU" dirty="0" smtClean="0">
              <a:solidFill>
                <a:schemeClr val="tx1">
                  <a:lumMod val="95000"/>
                  <a:lumOff val="5000"/>
                </a:schemeClr>
              </a:solidFill>
            </a:rPr>
            <a:t>Заключен Меморандум о сотрудничестве с Британским Советом, с НИШ города Караганды.</a:t>
          </a:r>
        </a:p>
        <a:p>
          <a:r>
            <a:rPr lang="ru-RU" dirty="0" smtClean="0">
              <a:solidFill>
                <a:schemeClr val="tx1">
                  <a:lumMod val="95000"/>
                  <a:lumOff val="5000"/>
                </a:schemeClr>
              </a:solidFill>
            </a:rPr>
            <a:t>В рамках меморандума тренера Британского Совета обучили 229 учителей биологии, химии, физики.</a:t>
          </a:r>
        </a:p>
        <a:p>
          <a:pPr algn="just"/>
          <a:endParaRPr lang="ru-RU" dirty="0"/>
        </a:p>
      </dgm:t>
    </dgm:pt>
    <dgm:pt modelId="{FBE48CB0-4A5A-41D4-911B-189C29E54BA3}" type="parTrans" cxnId="{4813E823-C0C7-47A6-A230-1C3CB7196828}">
      <dgm:prSet/>
      <dgm:spPr/>
      <dgm:t>
        <a:bodyPr/>
        <a:lstStyle/>
        <a:p>
          <a:pPr algn="just"/>
          <a:endParaRPr lang="ru-RU"/>
        </a:p>
      </dgm:t>
    </dgm:pt>
    <dgm:pt modelId="{39AE1A4F-C2EB-4986-A43E-F6A8EB097989}" type="sibTrans" cxnId="{4813E823-C0C7-47A6-A230-1C3CB7196828}">
      <dgm:prSet/>
      <dgm:spPr/>
      <dgm:t>
        <a:bodyPr/>
        <a:lstStyle/>
        <a:p>
          <a:pPr algn="just"/>
          <a:endParaRPr lang="ru-RU"/>
        </a:p>
      </dgm:t>
    </dgm:pt>
    <dgm:pt modelId="{9DBC237C-8EB8-4E8B-8320-95A24EBD51C4}">
      <dgm:prSet phldrT="[Текст]"/>
      <dgm:spPr/>
      <dgm:t>
        <a:bodyPr/>
        <a:lstStyle/>
        <a:p>
          <a:pPr algn="just"/>
          <a:r>
            <a:rPr lang="ru-RU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В рамках Летней и Осенней школы для 252 учителей казахского языка. </a:t>
          </a:r>
          <a:endParaRPr lang="ru-RU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F044B3CB-1BF2-4007-B8CF-5A7559899887}" type="parTrans" cxnId="{7096FF5A-56D9-4DA8-B008-60DC0A7571B7}">
      <dgm:prSet/>
      <dgm:spPr/>
      <dgm:t>
        <a:bodyPr/>
        <a:lstStyle/>
        <a:p>
          <a:pPr algn="just"/>
          <a:endParaRPr lang="ru-RU"/>
        </a:p>
      </dgm:t>
    </dgm:pt>
    <dgm:pt modelId="{12FC244B-4C47-417A-A08B-1CC376934B2B}" type="sibTrans" cxnId="{7096FF5A-56D9-4DA8-B008-60DC0A7571B7}">
      <dgm:prSet/>
      <dgm:spPr/>
      <dgm:t>
        <a:bodyPr/>
        <a:lstStyle/>
        <a:p>
          <a:pPr algn="just"/>
          <a:endParaRPr lang="ru-RU"/>
        </a:p>
      </dgm:t>
    </dgm:pt>
    <dgm:pt modelId="{8CCC922C-6646-40EF-94E7-19C0F224BE67}" type="pres">
      <dgm:prSet presAssocID="{B65ABD6F-D24D-41F8-B77F-9FBFA3EE3E7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B74623-942B-45F6-BB6D-F0FBE87D4A75}" type="pres">
      <dgm:prSet presAssocID="{BA072575-C9F9-4318-A96A-A253BE528A6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04ABB0-4ACE-44E2-AEC9-9DE991990BC3}" type="pres">
      <dgm:prSet presAssocID="{4671D24E-B6B3-4409-8459-57FA552D69DF}" presName="sibTrans" presStyleCnt="0"/>
      <dgm:spPr/>
    </dgm:pt>
    <dgm:pt modelId="{78F269A8-807C-49C7-8C74-9F9F2ABF059D}" type="pres">
      <dgm:prSet presAssocID="{7E82C96B-AF5D-4C90-8698-15627BB9E93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AFC8C5-3D66-4ED5-9177-B26338676E24}" type="pres">
      <dgm:prSet presAssocID="{39AE1A4F-C2EB-4986-A43E-F6A8EB097989}" presName="sibTrans" presStyleCnt="0"/>
      <dgm:spPr/>
    </dgm:pt>
    <dgm:pt modelId="{4153E2C4-04B1-4451-A2A2-A2045030C9F7}" type="pres">
      <dgm:prSet presAssocID="{9DBC237C-8EB8-4E8B-8320-95A24EBD51C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13E823-C0C7-47A6-A230-1C3CB7196828}" srcId="{B65ABD6F-D24D-41F8-B77F-9FBFA3EE3E75}" destId="{7E82C96B-AF5D-4C90-8698-15627BB9E936}" srcOrd="1" destOrd="0" parTransId="{FBE48CB0-4A5A-41D4-911B-189C29E54BA3}" sibTransId="{39AE1A4F-C2EB-4986-A43E-F6A8EB097989}"/>
    <dgm:cxn modelId="{7096FF5A-56D9-4DA8-B008-60DC0A7571B7}" srcId="{B65ABD6F-D24D-41F8-B77F-9FBFA3EE3E75}" destId="{9DBC237C-8EB8-4E8B-8320-95A24EBD51C4}" srcOrd="2" destOrd="0" parTransId="{F044B3CB-1BF2-4007-B8CF-5A7559899887}" sibTransId="{12FC244B-4C47-417A-A08B-1CC376934B2B}"/>
    <dgm:cxn modelId="{D253E974-FC73-4A1E-B577-4AE37EF1B005}" type="presOf" srcId="{7E82C96B-AF5D-4C90-8698-15627BB9E936}" destId="{78F269A8-807C-49C7-8C74-9F9F2ABF059D}" srcOrd="0" destOrd="0" presId="urn:microsoft.com/office/officeart/2005/8/layout/hList6"/>
    <dgm:cxn modelId="{AE1C351F-AC0A-47BC-ADA1-0B4CB9DE11B3}" type="presOf" srcId="{BA072575-C9F9-4318-A96A-A253BE528A6D}" destId="{E7B74623-942B-45F6-BB6D-F0FBE87D4A75}" srcOrd="0" destOrd="0" presId="urn:microsoft.com/office/officeart/2005/8/layout/hList6"/>
    <dgm:cxn modelId="{2BAA3869-6235-43FF-8AE5-C40F2DF26B0C}" type="presOf" srcId="{9DBC237C-8EB8-4E8B-8320-95A24EBD51C4}" destId="{4153E2C4-04B1-4451-A2A2-A2045030C9F7}" srcOrd="0" destOrd="0" presId="urn:microsoft.com/office/officeart/2005/8/layout/hList6"/>
    <dgm:cxn modelId="{802798DC-C0F5-49C6-BCCC-D9C1BD64F083}" srcId="{B65ABD6F-D24D-41F8-B77F-9FBFA3EE3E75}" destId="{BA072575-C9F9-4318-A96A-A253BE528A6D}" srcOrd="0" destOrd="0" parTransId="{52F559A0-D810-43E2-AE15-AA8AC1E7372A}" sibTransId="{4671D24E-B6B3-4409-8459-57FA552D69DF}"/>
    <dgm:cxn modelId="{77FE31E2-280B-482E-81BC-C3539CE22828}" type="presOf" srcId="{B65ABD6F-D24D-41F8-B77F-9FBFA3EE3E75}" destId="{8CCC922C-6646-40EF-94E7-19C0F224BE67}" srcOrd="0" destOrd="0" presId="urn:microsoft.com/office/officeart/2005/8/layout/hList6"/>
    <dgm:cxn modelId="{2AF45222-C9E6-4FD7-8CE8-B3BC7364B5C4}" type="presParOf" srcId="{8CCC922C-6646-40EF-94E7-19C0F224BE67}" destId="{E7B74623-942B-45F6-BB6D-F0FBE87D4A75}" srcOrd="0" destOrd="0" presId="urn:microsoft.com/office/officeart/2005/8/layout/hList6"/>
    <dgm:cxn modelId="{B1FF8832-804E-4D2A-B78F-528EABA1E7F4}" type="presParOf" srcId="{8CCC922C-6646-40EF-94E7-19C0F224BE67}" destId="{2704ABB0-4ACE-44E2-AEC9-9DE991990BC3}" srcOrd="1" destOrd="0" presId="urn:microsoft.com/office/officeart/2005/8/layout/hList6"/>
    <dgm:cxn modelId="{431D13CC-51BB-4B51-8C82-43E09C3A747A}" type="presParOf" srcId="{8CCC922C-6646-40EF-94E7-19C0F224BE67}" destId="{78F269A8-807C-49C7-8C74-9F9F2ABF059D}" srcOrd="2" destOrd="0" presId="urn:microsoft.com/office/officeart/2005/8/layout/hList6"/>
    <dgm:cxn modelId="{FA9CC8CF-A8CA-49D2-AFA2-D6B14607E750}" type="presParOf" srcId="{8CCC922C-6646-40EF-94E7-19C0F224BE67}" destId="{DFAFC8C5-3D66-4ED5-9177-B26338676E24}" srcOrd="3" destOrd="0" presId="urn:microsoft.com/office/officeart/2005/8/layout/hList6"/>
    <dgm:cxn modelId="{70E5838D-61C4-493E-93D6-6D74AB9DEDEE}" type="presParOf" srcId="{8CCC922C-6646-40EF-94E7-19C0F224BE67}" destId="{4153E2C4-04B1-4451-A2A2-A2045030C9F7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B6FCFE1-D39B-47AB-878A-B6363C14E91C}" type="doc">
      <dgm:prSet loTypeId="urn:microsoft.com/office/officeart/2005/8/layout/vList5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F42134-1913-43BA-8DAD-26CCF3CF6C46}">
      <dgm:prSet phldrT="[Текст]" phldr="1"/>
      <dgm:spPr/>
      <dgm:t>
        <a:bodyPr/>
        <a:lstStyle/>
        <a:p>
          <a:endParaRPr lang="ru-RU" dirty="0"/>
        </a:p>
      </dgm:t>
    </dgm:pt>
    <dgm:pt modelId="{C00FE1DA-0E6F-4F5F-8287-7A2137B5722C}" type="parTrans" cxnId="{C9516D51-2A9E-4FA9-B5E9-D0BD60A2FEA4}">
      <dgm:prSet/>
      <dgm:spPr/>
      <dgm:t>
        <a:bodyPr/>
        <a:lstStyle/>
        <a:p>
          <a:endParaRPr lang="ru-RU"/>
        </a:p>
      </dgm:t>
    </dgm:pt>
    <dgm:pt modelId="{8CE96CF8-B8A3-4C24-A65D-C697EC718BA3}" type="sibTrans" cxnId="{C9516D51-2A9E-4FA9-B5E9-D0BD60A2FEA4}">
      <dgm:prSet/>
      <dgm:spPr/>
      <dgm:t>
        <a:bodyPr/>
        <a:lstStyle/>
        <a:p>
          <a:endParaRPr lang="ru-RU"/>
        </a:p>
      </dgm:t>
    </dgm:pt>
    <dgm:pt modelId="{00072C27-BFD4-4B3E-B89A-32FA2F10E6F2}">
      <dgm:prSet phldrT="[Текст]"/>
      <dgm:spPr/>
      <dgm:t>
        <a:bodyPr/>
        <a:lstStyle/>
        <a:p>
          <a:r>
            <a:rPr lang="ru-RU" dirty="0" smtClean="0"/>
            <a:t>С 03 октября по 21 декабря 2016 года проводятся трехмесячные Республиканские языковые курсы, организованные ТОО «</a:t>
          </a:r>
          <a:r>
            <a:rPr lang="ru-RU" dirty="0" err="1" smtClean="0"/>
            <a:t>Professional</a:t>
          </a:r>
          <a:r>
            <a:rPr lang="ru-RU" dirty="0" smtClean="0"/>
            <a:t> </a:t>
          </a:r>
          <a:r>
            <a:rPr lang="ru-RU" dirty="0" err="1" smtClean="0"/>
            <a:t>Development</a:t>
          </a:r>
          <a:r>
            <a:rPr lang="ru-RU" dirty="0" smtClean="0"/>
            <a:t> </a:t>
          </a:r>
          <a:r>
            <a:rPr lang="ru-RU" dirty="0" err="1" smtClean="0"/>
            <a:t>Center</a:t>
          </a:r>
          <a:r>
            <a:rPr lang="ru-RU" dirty="0" smtClean="0"/>
            <a:t>» для 25 учителей физики и информатики городов Караганды, Сарань, Темиртау, </a:t>
          </a:r>
          <a:r>
            <a:rPr lang="ru-RU" dirty="0" err="1" smtClean="0"/>
            <a:t>Абайского</a:t>
          </a:r>
          <a:r>
            <a:rPr lang="ru-RU" dirty="0" smtClean="0"/>
            <a:t> района. </a:t>
          </a:r>
          <a:endParaRPr lang="ru-RU" dirty="0"/>
        </a:p>
      </dgm:t>
    </dgm:pt>
    <dgm:pt modelId="{E5B6179F-DB04-4EB9-920A-AAFA3951B26B}" type="parTrans" cxnId="{44BD142A-928E-45C2-B8F2-BD7E20C25D28}">
      <dgm:prSet/>
      <dgm:spPr/>
      <dgm:t>
        <a:bodyPr/>
        <a:lstStyle/>
        <a:p>
          <a:endParaRPr lang="ru-RU"/>
        </a:p>
      </dgm:t>
    </dgm:pt>
    <dgm:pt modelId="{600E00B0-BC62-42FC-AEF4-10E504656BF2}" type="sibTrans" cxnId="{44BD142A-928E-45C2-B8F2-BD7E20C25D28}">
      <dgm:prSet/>
      <dgm:spPr/>
      <dgm:t>
        <a:bodyPr/>
        <a:lstStyle/>
        <a:p>
          <a:endParaRPr lang="ru-RU"/>
        </a:p>
      </dgm:t>
    </dgm:pt>
    <dgm:pt modelId="{EC0B78A0-9209-45E2-8D8A-EF9D1EC7356E}">
      <dgm:prSet phldrT="[Текст]" phldr="1"/>
      <dgm:spPr/>
      <dgm:t>
        <a:bodyPr/>
        <a:lstStyle/>
        <a:p>
          <a:endParaRPr lang="ru-RU" dirty="0"/>
        </a:p>
      </dgm:t>
    </dgm:pt>
    <dgm:pt modelId="{DDB0B3CF-1AD0-4B2C-8F51-519E666F8BD0}" type="parTrans" cxnId="{2C991731-14EC-4F19-BC17-A1131CDF9DEA}">
      <dgm:prSet/>
      <dgm:spPr/>
      <dgm:t>
        <a:bodyPr/>
        <a:lstStyle/>
        <a:p>
          <a:endParaRPr lang="ru-RU"/>
        </a:p>
      </dgm:t>
    </dgm:pt>
    <dgm:pt modelId="{8D67CE77-0FA1-4B43-8DDC-D0FBDDCFB15B}" type="sibTrans" cxnId="{2C991731-14EC-4F19-BC17-A1131CDF9DEA}">
      <dgm:prSet/>
      <dgm:spPr/>
      <dgm:t>
        <a:bodyPr/>
        <a:lstStyle/>
        <a:p>
          <a:endParaRPr lang="ru-RU"/>
        </a:p>
      </dgm:t>
    </dgm:pt>
    <dgm:pt modelId="{3271FFCE-AEB9-4799-8A78-544235D38995}">
      <dgm:prSet phldrT="[Текст]"/>
      <dgm:spPr/>
      <dgm:t>
        <a:bodyPr/>
        <a:lstStyle/>
        <a:p>
          <a:r>
            <a:rPr lang="ru-RU" dirty="0" smtClean="0"/>
            <a:t>По линии МОН РК планируется прохождение 190 педагогов области 9-месячных курсов по программе «</a:t>
          </a:r>
          <a:r>
            <a:rPr lang="ru-RU" dirty="0" err="1" smtClean="0"/>
            <a:t>Болашак</a:t>
          </a:r>
          <a:r>
            <a:rPr lang="ru-RU" dirty="0" smtClean="0"/>
            <a:t>» за рубежом.</a:t>
          </a:r>
          <a:endParaRPr lang="ru-RU" dirty="0"/>
        </a:p>
      </dgm:t>
    </dgm:pt>
    <dgm:pt modelId="{D08FBEC9-6226-4956-8046-2AB791138076}" type="parTrans" cxnId="{993D4E2A-4246-41D2-9AEE-52990794E488}">
      <dgm:prSet/>
      <dgm:spPr/>
      <dgm:t>
        <a:bodyPr/>
        <a:lstStyle/>
        <a:p>
          <a:endParaRPr lang="ru-RU"/>
        </a:p>
      </dgm:t>
    </dgm:pt>
    <dgm:pt modelId="{A2C22F86-2F42-4CD6-9E75-E3F2A4AE7BA5}" type="sibTrans" cxnId="{993D4E2A-4246-41D2-9AEE-52990794E488}">
      <dgm:prSet/>
      <dgm:spPr/>
      <dgm:t>
        <a:bodyPr/>
        <a:lstStyle/>
        <a:p>
          <a:endParaRPr lang="ru-RU"/>
        </a:p>
      </dgm:t>
    </dgm:pt>
    <dgm:pt modelId="{0340A5FB-14F0-4EF6-A053-0A30EE08736C}">
      <dgm:prSet phldrT="[Текст]" phldr="1"/>
      <dgm:spPr/>
      <dgm:t>
        <a:bodyPr/>
        <a:lstStyle/>
        <a:p>
          <a:endParaRPr lang="ru-RU"/>
        </a:p>
      </dgm:t>
    </dgm:pt>
    <dgm:pt modelId="{06588AC3-A69F-4D60-AA6F-17F9A9DC58B4}" type="parTrans" cxnId="{4A25971F-867E-4799-A4B8-7AF5F707B025}">
      <dgm:prSet/>
      <dgm:spPr/>
      <dgm:t>
        <a:bodyPr/>
        <a:lstStyle/>
        <a:p>
          <a:endParaRPr lang="ru-RU"/>
        </a:p>
      </dgm:t>
    </dgm:pt>
    <dgm:pt modelId="{DE579A9C-D876-487C-8DDF-96FBC8241FE7}" type="sibTrans" cxnId="{4A25971F-867E-4799-A4B8-7AF5F707B025}">
      <dgm:prSet/>
      <dgm:spPr/>
      <dgm:t>
        <a:bodyPr/>
        <a:lstStyle/>
        <a:p>
          <a:endParaRPr lang="ru-RU"/>
        </a:p>
      </dgm:t>
    </dgm:pt>
    <dgm:pt modelId="{5D4CC81E-FA36-4814-B119-0B2598033235}">
      <dgm:prSet phldrT="[Текст]"/>
      <dgm:spPr/>
      <dgm:t>
        <a:bodyPr/>
        <a:lstStyle/>
        <a:p>
          <a:r>
            <a:rPr lang="ru-RU" dirty="0" smtClean="0"/>
            <a:t>управлением образования подготовлен пилотный проект по выделению целевых средств для массового обучения учителей 50 организаций образования на долгосрочных курсах без отрыва от работы.</a:t>
          </a:r>
          <a:endParaRPr lang="ru-RU" dirty="0"/>
        </a:p>
      </dgm:t>
    </dgm:pt>
    <dgm:pt modelId="{A4662AFD-9597-4CB7-8C43-38A4D422D461}" type="parTrans" cxnId="{1C0EC179-F3F0-4785-A518-D9C4DB70E8B7}">
      <dgm:prSet/>
      <dgm:spPr/>
      <dgm:t>
        <a:bodyPr/>
        <a:lstStyle/>
        <a:p>
          <a:endParaRPr lang="ru-RU"/>
        </a:p>
      </dgm:t>
    </dgm:pt>
    <dgm:pt modelId="{7FD79471-FEDF-4ABE-A9BA-BDF517444A78}" type="sibTrans" cxnId="{1C0EC179-F3F0-4785-A518-D9C4DB70E8B7}">
      <dgm:prSet/>
      <dgm:spPr/>
      <dgm:t>
        <a:bodyPr/>
        <a:lstStyle/>
        <a:p>
          <a:endParaRPr lang="ru-RU"/>
        </a:p>
      </dgm:t>
    </dgm:pt>
    <dgm:pt modelId="{F01D67AF-ACBA-44D6-AAEF-FA07B5C1CAA4}" type="pres">
      <dgm:prSet presAssocID="{3B6FCFE1-D39B-47AB-878A-B6363C14E91C}" presName="Name0" presStyleCnt="0">
        <dgm:presLayoutVars>
          <dgm:dir/>
          <dgm:animLvl val="lvl"/>
          <dgm:resizeHandles val="exact"/>
        </dgm:presLayoutVars>
      </dgm:prSet>
      <dgm:spPr/>
    </dgm:pt>
    <dgm:pt modelId="{88FE851A-D299-48DE-9C1F-34FBB9B8C2A4}" type="pres">
      <dgm:prSet presAssocID="{BAF42134-1913-43BA-8DAD-26CCF3CF6C46}" presName="linNode" presStyleCnt="0"/>
      <dgm:spPr/>
    </dgm:pt>
    <dgm:pt modelId="{DAD49CF0-A4C1-4683-9A3E-F652692CD578}" type="pres">
      <dgm:prSet presAssocID="{BAF42134-1913-43BA-8DAD-26CCF3CF6C46}" presName="parentText" presStyleLbl="node1" presStyleIdx="0" presStyleCnt="3" custScaleX="33150" custScaleY="78522">
        <dgm:presLayoutVars>
          <dgm:chMax val="1"/>
          <dgm:bulletEnabled val="1"/>
        </dgm:presLayoutVars>
      </dgm:prSet>
      <dgm:spPr/>
    </dgm:pt>
    <dgm:pt modelId="{A3FE1573-B331-4ABE-901A-90FA9D006937}" type="pres">
      <dgm:prSet presAssocID="{BAF42134-1913-43BA-8DAD-26CCF3CF6C46}" presName="descendantText" presStyleLbl="alignAccFollowNode1" presStyleIdx="0" presStyleCnt="3" custScaleX="1246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2C50BF-F9B0-44BD-8DA7-C938BF0F9B35}" type="pres">
      <dgm:prSet presAssocID="{8CE96CF8-B8A3-4C24-A65D-C697EC718BA3}" presName="sp" presStyleCnt="0"/>
      <dgm:spPr/>
    </dgm:pt>
    <dgm:pt modelId="{C16319BE-8F25-4B24-926E-672FD222F77F}" type="pres">
      <dgm:prSet presAssocID="{EC0B78A0-9209-45E2-8D8A-EF9D1EC7356E}" presName="linNode" presStyleCnt="0"/>
      <dgm:spPr/>
    </dgm:pt>
    <dgm:pt modelId="{D09FF8D5-C042-46D5-96B3-28852617E36C}" type="pres">
      <dgm:prSet presAssocID="{EC0B78A0-9209-45E2-8D8A-EF9D1EC7356E}" presName="parentText" presStyleLbl="node1" presStyleIdx="1" presStyleCnt="3" custScaleX="33150" custScaleY="78522">
        <dgm:presLayoutVars>
          <dgm:chMax val="1"/>
          <dgm:bulletEnabled val="1"/>
        </dgm:presLayoutVars>
      </dgm:prSet>
      <dgm:spPr/>
    </dgm:pt>
    <dgm:pt modelId="{EDB1F132-983C-465A-8C4B-543FE0492C12}" type="pres">
      <dgm:prSet presAssocID="{EC0B78A0-9209-45E2-8D8A-EF9D1EC7356E}" presName="descendantText" presStyleLbl="alignAccFollowNode1" presStyleIdx="1" presStyleCnt="3" custScaleX="1246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296B4C-0BC3-4617-8E95-130833FC2321}" type="pres">
      <dgm:prSet presAssocID="{8D67CE77-0FA1-4B43-8DDC-D0FBDDCFB15B}" presName="sp" presStyleCnt="0"/>
      <dgm:spPr/>
    </dgm:pt>
    <dgm:pt modelId="{A2223F3A-62D2-4325-92D8-6B94DC5A070C}" type="pres">
      <dgm:prSet presAssocID="{0340A5FB-14F0-4EF6-A053-0A30EE08736C}" presName="linNode" presStyleCnt="0"/>
      <dgm:spPr/>
    </dgm:pt>
    <dgm:pt modelId="{364BD7BC-E726-44D7-8544-3FFED4359BFF}" type="pres">
      <dgm:prSet presAssocID="{0340A5FB-14F0-4EF6-A053-0A30EE08736C}" presName="parentText" presStyleLbl="node1" presStyleIdx="2" presStyleCnt="3" custScaleX="33150" custScaleY="78522">
        <dgm:presLayoutVars>
          <dgm:chMax val="1"/>
          <dgm:bulletEnabled val="1"/>
        </dgm:presLayoutVars>
      </dgm:prSet>
      <dgm:spPr/>
    </dgm:pt>
    <dgm:pt modelId="{47D7E9D5-7C3D-415F-81AD-745E69E06A16}" type="pres">
      <dgm:prSet presAssocID="{0340A5FB-14F0-4EF6-A053-0A30EE08736C}" presName="descendantText" presStyleLbl="alignAccFollowNode1" presStyleIdx="2" presStyleCnt="3" custScaleX="1246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16E127-1C84-47A3-A09E-06D4AFF8EDB4}" type="presOf" srcId="{5D4CC81E-FA36-4814-B119-0B2598033235}" destId="{47D7E9D5-7C3D-415F-81AD-745E69E06A16}" srcOrd="0" destOrd="0" presId="urn:microsoft.com/office/officeart/2005/8/layout/vList5"/>
    <dgm:cxn modelId="{2C991731-14EC-4F19-BC17-A1131CDF9DEA}" srcId="{3B6FCFE1-D39B-47AB-878A-B6363C14E91C}" destId="{EC0B78A0-9209-45E2-8D8A-EF9D1EC7356E}" srcOrd="1" destOrd="0" parTransId="{DDB0B3CF-1AD0-4B2C-8F51-519E666F8BD0}" sibTransId="{8D67CE77-0FA1-4B43-8DDC-D0FBDDCFB15B}"/>
    <dgm:cxn modelId="{A947779E-FF57-4549-99DA-5002145A146C}" type="presOf" srcId="{EC0B78A0-9209-45E2-8D8A-EF9D1EC7356E}" destId="{D09FF8D5-C042-46D5-96B3-28852617E36C}" srcOrd="0" destOrd="0" presId="urn:microsoft.com/office/officeart/2005/8/layout/vList5"/>
    <dgm:cxn modelId="{4A25971F-867E-4799-A4B8-7AF5F707B025}" srcId="{3B6FCFE1-D39B-47AB-878A-B6363C14E91C}" destId="{0340A5FB-14F0-4EF6-A053-0A30EE08736C}" srcOrd="2" destOrd="0" parTransId="{06588AC3-A69F-4D60-AA6F-17F9A9DC58B4}" sibTransId="{DE579A9C-D876-487C-8DDF-96FBC8241FE7}"/>
    <dgm:cxn modelId="{734AFC72-ECC8-4EE4-9983-BE37D5FBBE18}" type="presOf" srcId="{3271FFCE-AEB9-4799-8A78-544235D38995}" destId="{EDB1F132-983C-465A-8C4B-543FE0492C12}" srcOrd="0" destOrd="0" presId="urn:microsoft.com/office/officeart/2005/8/layout/vList5"/>
    <dgm:cxn modelId="{961A75E7-EB77-4F2B-BFA6-F546C5F4A2C5}" type="presOf" srcId="{BAF42134-1913-43BA-8DAD-26CCF3CF6C46}" destId="{DAD49CF0-A4C1-4683-9A3E-F652692CD578}" srcOrd="0" destOrd="0" presId="urn:microsoft.com/office/officeart/2005/8/layout/vList5"/>
    <dgm:cxn modelId="{3D214177-6EBB-48B1-A597-4CD201C9081E}" type="presOf" srcId="{00072C27-BFD4-4B3E-B89A-32FA2F10E6F2}" destId="{A3FE1573-B331-4ABE-901A-90FA9D006937}" srcOrd="0" destOrd="0" presId="urn:microsoft.com/office/officeart/2005/8/layout/vList5"/>
    <dgm:cxn modelId="{993D4E2A-4246-41D2-9AEE-52990794E488}" srcId="{EC0B78A0-9209-45E2-8D8A-EF9D1EC7356E}" destId="{3271FFCE-AEB9-4799-8A78-544235D38995}" srcOrd="0" destOrd="0" parTransId="{D08FBEC9-6226-4956-8046-2AB791138076}" sibTransId="{A2C22F86-2F42-4CD6-9E75-E3F2A4AE7BA5}"/>
    <dgm:cxn modelId="{1C0EC179-F3F0-4785-A518-D9C4DB70E8B7}" srcId="{0340A5FB-14F0-4EF6-A053-0A30EE08736C}" destId="{5D4CC81E-FA36-4814-B119-0B2598033235}" srcOrd="0" destOrd="0" parTransId="{A4662AFD-9597-4CB7-8C43-38A4D422D461}" sibTransId="{7FD79471-FEDF-4ABE-A9BA-BDF517444A78}"/>
    <dgm:cxn modelId="{36B99C57-931B-4856-BBC8-9A97721F025D}" type="presOf" srcId="{0340A5FB-14F0-4EF6-A053-0A30EE08736C}" destId="{364BD7BC-E726-44D7-8544-3FFED4359BFF}" srcOrd="0" destOrd="0" presId="urn:microsoft.com/office/officeart/2005/8/layout/vList5"/>
    <dgm:cxn modelId="{C9516D51-2A9E-4FA9-B5E9-D0BD60A2FEA4}" srcId="{3B6FCFE1-D39B-47AB-878A-B6363C14E91C}" destId="{BAF42134-1913-43BA-8DAD-26CCF3CF6C46}" srcOrd="0" destOrd="0" parTransId="{C00FE1DA-0E6F-4F5F-8287-7A2137B5722C}" sibTransId="{8CE96CF8-B8A3-4C24-A65D-C697EC718BA3}"/>
    <dgm:cxn modelId="{C0A124E7-9608-42FB-ACC0-84C9FA0913F2}" type="presOf" srcId="{3B6FCFE1-D39B-47AB-878A-B6363C14E91C}" destId="{F01D67AF-ACBA-44D6-AAEF-FA07B5C1CAA4}" srcOrd="0" destOrd="0" presId="urn:microsoft.com/office/officeart/2005/8/layout/vList5"/>
    <dgm:cxn modelId="{44BD142A-928E-45C2-B8F2-BD7E20C25D28}" srcId="{BAF42134-1913-43BA-8DAD-26CCF3CF6C46}" destId="{00072C27-BFD4-4B3E-B89A-32FA2F10E6F2}" srcOrd="0" destOrd="0" parTransId="{E5B6179F-DB04-4EB9-920A-AAFA3951B26B}" sibTransId="{600E00B0-BC62-42FC-AEF4-10E504656BF2}"/>
    <dgm:cxn modelId="{E9F4518D-BFA8-458E-804F-7CF67848533A}" type="presParOf" srcId="{F01D67AF-ACBA-44D6-AAEF-FA07B5C1CAA4}" destId="{88FE851A-D299-48DE-9C1F-34FBB9B8C2A4}" srcOrd="0" destOrd="0" presId="urn:microsoft.com/office/officeart/2005/8/layout/vList5"/>
    <dgm:cxn modelId="{47BAB75C-7C2B-4824-9526-8C1694D1FAF1}" type="presParOf" srcId="{88FE851A-D299-48DE-9C1F-34FBB9B8C2A4}" destId="{DAD49CF0-A4C1-4683-9A3E-F652692CD578}" srcOrd="0" destOrd="0" presId="urn:microsoft.com/office/officeart/2005/8/layout/vList5"/>
    <dgm:cxn modelId="{8D3DE303-30E8-4A14-9B86-B5B8CC9184FD}" type="presParOf" srcId="{88FE851A-D299-48DE-9C1F-34FBB9B8C2A4}" destId="{A3FE1573-B331-4ABE-901A-90FA9D006937}" srcOrd="1" destOrd="0" presId="urn:microsoft.com/office/officeart/2005/8/layout/vList5"/>
    <dgm:cxn modelId="{C29B3C14-26BB-4FE2-BDEB-3B89FC9D1B49}" type="presParOf" srcId="{F01D67AF-ACBA-44D6-AAEF-FA07B5C1CAA4}" destId="{AB2C50BF-F9B0-44BD-8DA7-C938BF0F9B35}" srcOrd="1" destOrd="0" presId="urn:microsoft.com/office/officeart/2005/8/layout/vList5"/>
    <dgm:cxn modelId="{1ABED371-45CD-41EF-8849-6AAA3C357515}" type="presParOf" srcId="{F01D67AF-ACBA-44D6-AAEF-FA07B5C1CAA4}" destId="{C16319BE-8F25-4B24-926E-672FD222F77F}" srcOrd="2" destOrd="0" presId="urn:microsoft.com/office/officeart/2005/8/layout/vList5"/>
    <dgm:cxn modelId="{244964F4-E27E-4F47-9B4C-24788E610F97}" type="presParOf" srcId="{C16319BE-8F25-4B24-926E-672FD222F77F}" destId="{D09FF8D5-C042-46D5-96B3-28852617E36C}" srcOrd="0" destOrd="0" presId="urn:microsoft.com/office/officeart/2005/8/layout/vList5"/>
    <dgm:cxn modelId="{7FBEF3EE-21F5-4DDF-95E2-A1B6AD073103}" type="presParOf" srcId="{C16319BE-8F25-4B24-926E-672FD222F77F}" destId="{EDB1F132-983C-465A-8C4B-543FE0492C12}" srcOrd="1" destOrd="0" presId="urn:microsoft.com/office/officeart/2005/8/layout/vList5"/>
    <dgm:cxn modelId="{CE054642-A39C-47EB-A144-D538759C7E0D}" type="presParOf" srcId="{F01D67AF-ACBA-44D6-AAEF-FA07B5C1CAA4}" destId="{0D296B4C-0BC3-4617-8E95-130833FC2321}" srcOrd="3" destOrd="0" presId="urn:microsoft.com/office/officeart/2005/8/layout/vList5"/>
    <dgm:cxn modelId="{49A439ED-8E5B-42D4-8949-C83F4DC6EFCF}" type="presParOf" srcId="{F01D67AF-ACBA-44D6-AAEF-FA07B5C1CAA4}" destId="{A2223F3A-62D2-4325-92D8-6B94DC5A070C}" srcOrd="4" destOrd="0" presId="urn:microsoft.com/office/officeart/2005/8/layout/vList5"/>
    <dgm:cxn modelId="{25F471B3-AD91-4F39-8AAE-A6AAC206316F}" type="presParOf" srcId="{A2223F3A-62D2-4325-92D8-6B94DC5A070C}" destId="{364BD7BC-E726-44D7-8544-3FFED4359BFF}" srcOrd="0" destOrd="0" presId="urn:microsoft.com/office/officeart/2005/8/layout/vList5"/>
    <dgm:cxn modelId="{1A941EA7-DEE4-47F8-A33D-1D74C6DFDF29}" type="presParOf" srcId="{A2223F3A-62D2-4325-92D8-6B94DC5A070C}" destId="{47D7E9D5-7C3D-415F-81AD-745E69E06A1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BB9455-029F-4B72-A919-C8F4986DDD7C}">
      <dsp:nvSpPr>
        <dsp:cNvPr id="0" name=""/>
        <dsp:cNvSpPr/>
      </dsp:nvSpPr>
      <dsp:spPr>
        <a:xfrm>
          <a:off x="3037" y="2703"/>
          <a:ext cx="8223524" cy="15928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«Назарбаев Интеллектуальная школа химико-биологического направления города Караганды»</a:t>
          </a:r>
          <a:endParaRPr lang="ru-RU" sz="3000" kern="1200" dirty="0"/>
        </a:p>
      </dsp:txBody>
      <dsp:txXfrm>
        <a:off x="49691" y="49357"/>
        <a:ext cx="8130216" cy="1499569"/>
      </dsp:txXfrm>
    </dsp:sp>
    <dsp:sp modelId="{AF013AE3-8B9C-49DD-950C-C074167D30B3}">
      <dsp:nvSpPr>
        <dsp:cNvPr id="0" name=""/>
        <dsp:cNvSpPr/>
      </dsp:nvSpPr>
      <dsp:spPr>
        <a:xfrm>
          <a:off x="3037" y="1740274"/>
          <a:ext cx="3946028" cy="15928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Трансляция опыта НИШ в нашей области осуществляется на базе 27 школ.</a:t>
          </a:r>
          <a:endParaRPr lang="ru-RU" sz="2300" kern="1200" dirty="0"/>
        </a:p>
      </dsp:txBody>
      <dsp:txXfrm>
        <a:off x="49691" y="1786928"/>
        <a:ext cx="3852720" cy="1499569"/>
      </dsp:txXfrm>
    </dsp:sp>
    <dsp:sp modelId="{BCDA125E-DBE8-4ECE-96D7-EBD24A1ED6AB}">
      <dsp:nvSpPr>
        <dsp:cNvPr id="0" name=""/>
        <dsp:cNvSpPr/>
      </dsp:nvSpPr>
      <dsp:spPr>
        <a:xfrm>
          <a:off x="3037" y="3477845"/>
          <a:ext cx="3946028" cy="15928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104 педагога </a:t>
          </a:r>
          <a:endParaRPr lang="ru-RU" sz="2300" kern="1200" dirty="0"/>
        </a:p>
      </dsp:txBody>
      <dsp:txXfrm>
        <a:off x="49691" y="3524499"/>
        <a:ext cx="3852720" cy="1499569"/>
      </dsp:txXfrm>
    </dsp:sp>
    <dsp:sp modelId="{A48AEACB-CDF1-4D5A-AD99-03EB494D3972}">
      <dsp:nvSpPr>
        <dsp:cNvPr id="0" name=""/>
        <dsp:cNvSpPr/>
      </dsp:nvSpPr>
      <dsp:spPr>
        <a:xfrm>
          <a:off x="4280533" y="1740274"/>
          <a:ext cx="3946028" cy="15928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В этом году обучаются  педагоги 23 школ </a:t>
          </a:r>
          <a:endParaRPr lang="ru-RU" sz="2300" kern="1200" dirty="0"/>
        </a:p>
      </dsp:txBody>
      <dsp:txXfrm>
        <a:off x="4327187" y="1786928"/>
        <a:ext cx="3852720" cy="1499569"/>
      </dsp:txXfrm>
    </dsp:sp>
    <dsp:sp modelId="{FA032772-0E7A-4F2F-B4F2-7CE017DA4A5F}">
      <dsp:nvSpPr>
        <dsp:cNvPr id="0" name=""/>
        <dsp:cNvSpPr/>
      </dsp:nvSpPr>
      <dsp:spPr>
        <a:xfrm>
          <a:off x="4280533" y="3477845"/>
          <a:ext cx="3946028" cy="15928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115 педагогов </a:t>
          </a:r>
          <a:endParaRPr lang="ru-RU" sz="2300" kern="1200" dirty="0"/>
        </a:p>
      </dsp:txBody>
      <dsp:txXfrm>
        <a:off x="4327187" y="3524499"/>
        <a:ext cx="3852720" cy="14995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B74623-942B-45F6-BB6D-F0FBE87D4A75}">
      <dsp:nvSpPr>
        <dsp:cNvPr id="0" name=""/>
        <dsp:cNvSpPr/>
      </dsp:nvSpPr>
      <dsp:spPr>
        <a:xfrm rot="16200000">
          <a:off x="-1384618" y="1385647"/>
          <a:ext cx="5445224" cy="2673929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5546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Определены 50 пилотных площадок по внедрению трехъязычного образования.</a:t>
          </a:r>
          <a:endParaRPr lang="ru-RU" sz="18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 rot="5400000">
        <a:off x="1029" y="1089045"/>
        <a:ext cx="2673929" cy="3267134"/>
      </dsp:txXfrm>
    </dsp:sp>
    <dsp:sp modelId="{78F269A8-807C-49C7-8C74-9F9F2ABF059D}">
      <dsp:nvSpPr>
        <dsp:cNvPr id="0" name=""/>
        <dsp:cNvSpPr/>
      </dsp:nvSpPr>
      <dsp:spPr>
        <a:xfrm rot="16200000">
          <a:off x="1489856" y="1385647"/>
          <a:ext cx="5445224" cy="2673929"/>
        </a:xfrm>
        <a:prstGeom prst="flowChartManualOperation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5546" bIns="0" numCol="1" spcCol="1270" anchor="ctr" anchorCtr="0">
          <a:noAutofit/>
        </a:bodyPr>
        <a:lstStyle/>
        <a:p>
          <a:pPr lvl="0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Заключен Меморандум о сотрудничестве с Британским Советом, с НИШ города Караганды.</a:t>
          </a:r>
        </a:p>
        <a:p>
          <a:pPr lvl="0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В рамках меморандума тренера Британского Совета обучили 229 учителей биологии, химии, физики.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5400000">
        <a:off x="2875503" y="1089045"/>
        <a:ext cx="2673929" cy="3267134"/>
      </dsp:txXfrm>
    </dsp:sp>
    <dsp:sp modelId="{4153E2C4-04B1-4451-A2A2-A2045030C9F7}">
      <dsp:nvSpPr>
        <dsp:cNvPr id="0" name=""/>
        <dsp:cNvSpPr/>
      </dsp:nvSpPr>
      <dsp:spPr>
        <a:xfrm rot="16200000">
          <a:off x="4364330" y="1385647"/>
          <a:ext cx="5445224" cy="2673929"/>
        </a:xfrm>
        <a:prstGeom prst="flowChartManualOperation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5546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В рамках Летней и Осенней школы для 252 учителей казахского языка. </a:t>
          </a:r>
          <a:endParaRPr lang="ru-RU" sz="18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 rot="5400000">
        <a:off x="5749977" y="1089045"/>
        <a:ext cx="2673929" cy="32671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FE1573-B331-4ABE-901A-90FA9D006937}">
      <dsp:nvSpPr>
        <dsp:cNvPr id="0" name=""/>
        <dsp:cNvSpPr/>
      </dsp:nvSpPr>
      <dsp:spPr>
        <a:xfrm rot="5400000">
          <a:off x="4012501" y="-2611999"/>
          <a:ext cx="1727770" cy="695308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С 03 октября по 21 декабря 2016 года проводятся трехмесячные Республиканские языковые курсы, организованные ТОО «</a:t>
          </a:r>
          <a:r>
            <a:rPr lang="ru-RU" sz="2100" kern="1200" dirty="0" err="1" smtClean="0"/>
            <a:t>Professional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Development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Center</a:t>
          </a:r>
          <a:r>
            <a:rPr lang="ru-RU" sz="2100" kern="1200" dirty="0" smtClean="0"/>
            <a:t>» для 25 учителей физики и информатики городов Караганды, Сарань, Темиртау, </a:t>
          </a:r>
          <a:r>
            <a:rPr lang="ru-RU" sz="2100" kern="1200" dirty="0" err="1" smtClean="0"/>
            <a:t>Абайского</a:t>
          </a:r>
          <a:r>
            <a:rPr lang="ru-RU" sz="2100" kern="1200" dirty="0" smtClean="0"/>
            <a:t> района. </a:t>
          </a:r>
          <a:endParaRPr lang="ru-RU" sz="2100" kern="1200" dirty="0"/>
        </a:p>
      </dsp:txBody>
      <dsp:txXfrm rot="-5400000">
        <a:off x="1399843" y="85002"/>
        <a:ext cx="6868744" cy="1559084"/>
      </dsp:txXfrm>
    </dsp:sp>
    <dsp:sp modelId="{DAD49CF0-A4C1-4683-9A3E-F652692CD578}">
      <dsp:nvSpPr>
        <dsp:cNvPr id="0" name=""/>
        <dsp:cNvSpPr/>
      </dsp:nvSpPr>
      <dsp:spPr>
        <a:xfrm>
          <a:off x="360037" y="16619"/>
          <a:ext cx="1039805" cy="16958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410796" y="67378"/>
        <a:ext cx="938287" cy="1594331"/>
      </dsp:txXfrm>
    </dsp:sp>
    <dsp:sp modelId="{EDB1F132-983C-465A-8C4B-543FE0492C12}">
      <dsp:nvSpPr>
        <dsp:cNvPr id="0" name=""/>
        <dsp:cNvSpPr/>
      </dsp:nvSpPr>
      <dsp:spPr>
        <a:xfrm rot="5400000">
          <a:off x="4012501" y="-776243"/>
          <a:ext cx="1727770" cy="695308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По линии МОН РК планируется прохождение 190 педагогов области 9-месячных курсов по программе «</a:t>
          </a:r>
          <a:r>
            <a:rPr lang="ru-RU" sz="2100" kern="1200" dirty="0" err="1" smtClean="0"/>
            <a:t>Болашак</a:t>
          </a:r>
          <a:r>
            <a:rPr lang="ru-RU" sz="2100" kern="1200" dirty="0" smtClean="0"/>
            <a:t>» за рубежом.</a:t>
          </a:r>
          <a:endParaRPr lang="ru-RU" sz="2100" kern="1200" dirty="0"/>
        </a:p>
      </dsp:txBody>
      <dsp:txXfrm rot="-5400000">
        <a:off x="1399843" y="1920758"/>
        <a:ext cx="6868744" cy="1559084"/>
      </dsp:txXfrm>
    </dsp:sp>
    <dsp:sp modelId="{D09FF8D5-C042-46D5-96B3-28852617E36C}">
      <dsp:nvSpPr>
        <dsp:cNvPr id="0" name=""/>
        <dsp:cNvSpPr/>
      </dsp:nvSpPr>
      <dsp:spPr>
        <a:xfrm>
          <a:off x="360037" y="1852375"/>
          <a:ext cx="1039805" cy="16958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410796" y="1903134"/>
        <a:ext cx="938287" cy="1594331"/>
      </dsp:txXfrm>
    </dsp:sp>
    <dsp:sp modelId="{47D7E9D5-7C3D-415F-81AD-745E69E06A16}">
      <dsp:nvSpPr>
        <dsp:cNvPr id="0" name=""/>
        <dsp:cNvSpPr/>
      </dsp:nvSpPr>
      <dsp:spPr>
        <a:xfrm rot="5400000">
          <a:off x="4012501" y="1059511"/>
          <a:ext cx="1727770" cy="695308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управлением образования подготовлен пилотный проект по выделению целевых средств для массового обучения учителей 50 организаций образования на долгосрочных курсах без отрыва от работы.</a:t>
          </a:r>
          <a:endParaRPr lang="ru-RU" sz="2100" kern="1200" dirty="0"/>
        </a:p>
      </dsp:txBody>
      <dsp:txXfrm rot="-5400000">
        <a:off x="1399843" y="3756513"/>
        <a:ext cx="6868744" cy="1559084"/>
      </dsp:txXfrm>
    </dsp:sp>
    <dsp:sp modelId="{364BD7BC-E726-44D7-8544-3FFED4359BFF}">
      <dsp:nvSpPr>
        <dsp:cNvPr id="0" name=""/>
        <dsp:cNvSpPr/>
      </dsp:nvSpPr>
      <dsp:spPr>
        <a:xfrm>
          <a:off x="360037" y="3688130"/>
          <a:ext cx="1039805" cy="16958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410796" y="3738889"/>
        <a:ext cx="938287" cy="15943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CB0D-7C4A-464A-A979-CD3C20AD703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1C4E3-695D-4BB0-8869-70DE85A321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406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CB0D-7C4A-464A-A979-CD3C20AD703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1C4E3-695D-4BB0-8869-70DE85A321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459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CB0D-7C4A-464A-A979-CD3C20AD703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1C4E3-695D-4BB0-8869-70DE85A321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268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CB0D-7C4A-464A-A979-CD3C20AD703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1C4E3-695D-4BB0-8869-70DE85A321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783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CB0D-7C4A-464A-A979-CD3C20AD703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1C4E3-695D-4BB0-8869-70DE85A321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318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CB0D-7C4A-464A-A979-CD3C20AD703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1C4E3-695D-4BB0-8869-70DE85A321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226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CB0D-7C4A-464A-A979-CD3C20AD703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1C4E3-695D-4BB0-8869-70DE85A321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781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CB0D-7C4A-464A-A979-CD3C20AD703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1C4E3-695D-4BB0-8869-70DE85A321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349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CB0D-7C4A-464A-A979-CD3C20AD703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1C4E3-695D-4BB0-8869-70DE85A321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49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CB0D-7C4A-464A-A979-CD3C20AD703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1C4E3-695D-4BB0-8869-70DE85A321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428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CB0D-7C4A-464A-A979-CD3C20AD703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1C4E3-695D-4BB0-8869-70DE85A321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12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BCB0D-7C4A-464A-A979-CD3C20AD703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1C4E3-695D-4BB0-8869-70DE85A321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842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Реализация Учебно-методическим центром задач обновления содержания образования через проектную деятельность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7734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3204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Информатизация </a:t>
            </a:r>
            <a:r>
              <a:rPr lang="ru-RU" sz="3200" b="1" dirty="0"/>
              <a:t>образования</a:t>
            </a:r>
            <a:endParaRPr lang="ru-RU" sz="32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1709" y="2589482"/>
            <a:ext cx="8280920" cy="242709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67552" y="1196751"/>
            <a:ext cx="7151704" cy="3104581"/>
          </a:xfrm>
          <a:prstGeom prst="roundRect">
            <a:avLst/>
          </a:prstGeom>
          <a:solidFill>
            <a:srgbClr val="92D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базе пилотных школ области внедряется проект по переходу на электронную форму документооборота, в частности, </a:t>
            </a:r>
            <a:endParaRPr lang="ru-RU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внедрение </a:t>
            </a:r>
            <a:r>
              <a:rPr lang="ru-RU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электронного классного журнала</a:t>
            </a:r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endParaRPr lang="ru-RU" sz="28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48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Трансляция опыта НИШ.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3713945"/>
              </p:ext>
            </p:extLst>
          </p:nvPr>
        </p:nvGraphicFramePr>
        <p:xfrm>
          <a:off x="457200" y="1052736"/>
          <a:ext cx="8229600" cy="5073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8500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3200" b="1" dirty="0"/>
              <a:t>Внедрение </a:t>
            </a:r>
            <a:r>
              <a:rPr lang="ru-RU" sz="3200" b="1" dirty="0" smtClean="0"/>
              <a:t>трехъязычного образования.</a:t>
            </a:r>
            <a:endParaRPr lang="ru-RU" sz="3200" b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596963761"/>
              </p:ext>
            </p:extLst>
          </p:nvPr>
        </p:nvGraphicFramePr>
        <p:xfrm>
          <a:off x="395536" y="1412776"/>
          <a:ext cx="8424936" cy="5445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22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3200" b="1" dirty="0"/>
              <a:t>Внедрение трехъязычного образования.</a:t>
            </a: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68386516"/>
              </p:ext>
            </p:extLst>
          </p:nvPr>
        </p:nvGraphicFramePr>
        <p:xfrm>
          <a:off x="179512" y="1124744"/>
          <a:ext cx="871296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0304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Проекты, направленные </a:t>
            </a:r>
            <a:r>
              <a:rPr lang="ru-RU" sz="3200" b="1" dirty="0"/>
              <a:t>на повышение уровня развития функциональной </a:t>
            </a:r>
            <a:r>
              <a:rPr lang="ru-RU" sz="3200" b="1" dirty="0" smtClean="0"/>
              <a:t>грамотности.</a:t>
            </a:r>
            <a:endParaRPr lang="ru-RU" sz="32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1844824"/>
            <a:ext cx="8280920" cy="468052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145" y="1379909"/>
            <a:ext cx="8229600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i="1" dirty="0" smtClean="0"/>
              <a:t>Исследовательский </a:t>
            </a:r>
            <a:r>
              <a:rPr lang="ru-RU" sz="2800" b="1" i="1" dirty="0"/>
              <a:t>проект «Таным</a:t>
            </a:r>
            <a:r>
              <a:rPr lang="ru-RU" sz="2800" b="1" i="1" dirty="0" smtClean="0"/>
              <a:t>»</a:t>
            </a:r>
          </a:p>
          <a:p>
            <a:r>
              <a:rPr lang="ru-RU" sz="2800" dirty="0"/>
              <a:t>В рамках проекта было исследовано более 8 000 школьников, для педагогов проведены тренинги </a:t>
            </a:r>
            <a:r>
              <a:rPr lang="ru-RU" sz="2800" dirty="0" smtClean="0"/>
              <a:t>по </a:t>
            </a:r>
            <a:r>
              <a:rPr lang="ru-RU" sz="2800" dirty="0"/>
              <a:t>составлению заданий на </a:t>
            </a:r>
            <a:r>
              <a:rPr lang="ru-RU" sz="2800" dirty="0" smtClean="0"/>
              <a:t>развитие функциональной грамотности;</a:t>
            </a:r>
            <a:endParaRPr lang="ru-RU" sz="2800" dirty="0" smtClean="0"/>
          </a:p>
          <a:p>
            <a:r>
              <a:rPr lang="ru-RU" sz="2800" dirty="0" smtClean="0"/>
              <a:t>Изданы сборники </a:t>
            </a:r>
            <a:r>
              <a:rPr lang="ru-RU" sz="2800" dirty="0"/>
              <a:t>заданий по функциональной грамотности педагогов городов Темиртау, Шахтинск, Сарань, </a:t>
            </a:r>
            <a:r>
              <a:rPr lang="ru-RU" sz="2800" dirty="0" err="1"/>
              <a:t>Абайского</a:t>
            </a:r>
            <a:r>
              <a:rPr lang="ru-RU" sz="2800" dirty="0"/>
              <a:t> района;</a:t>
            </a:r>
            <a:endParaRPr lang="ru-RU" sz="2800" dirty="0" smtClean="0"/>
          </a:p>
          <a:p>
            <a:r>
              <a:rPr lang="ru-RU" sz="2800" dirty="0" smtClean="0"/>
              <a:t>Второй год организуется конкурс </a:t>
            </a:r>
            <a:r>
              <a:rPr lang="ru-RU" sz="2800" dirty="0" smtClean="0"/>
              <a:t>«Наши возможности (функционально-грамотный учитель)».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3546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95806" y="2492896"/>
            <a:ext cx="8424936" cy="30068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474" y="1700808"/>
            <a:ext cx="8229600" cy="4248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dirty="0" smtClean="0"/>
              <a:t>Проект «Передаем свой опыт коллегам» </a:t>
            </a:r>
          </a:p>
          <a:p>
            <a:pPr marL="0" indent="0" algn="just">
              <a:buNone/>
            </a:pPr>
            <a:endParaRPr lang="ru-RU" sz="2800" dirty="0" smtClean="0"/>
          </a:p>
          <a:p>
            <a:pPr marL="0" indent="0" algn="just">
              <a:buNone/>
            </a:pPr>
            <a:r>
              <a:rPr lang="ru-RU" sz="2800" dirty="0" smtClean="0"/>
              <a:t>Проектом </a:t>
            </a:r>
            <a:r>
              <a:rPr lang="ru-RU" sz="2800" dirty="0" smtClean="0"/>
              <a:t>в этом году были охвачены учителя физики, химии, биологии, географии. </a:t>
            </a:r>
            <a:r>
              <a:rPr lang="ru-RU" sz="2800" dirty="0"/>
              <a:t>В рамках проекта проведены областные семинары в </a:t>
            </a:r>
            <a:r>
              <a:rPr lang="ru-RU" sz="2800" dirty="0" err="1"/>
              <a:t>Осакаровском</a:t>
            </a:r>
            <a:r>
              <a:rPr lang="ru-RU" sz="2800" dirty="0"/>
              <a:t>, </a:t>
            </a:r>
            <a:r>
              <a:rPr lang="ru-RU" sz="2800" dirty="0" err="1"/>
              <a:t>Бухаржырауском</a:t>
            </a:r>
            <a:r>
              <a:rPr lang="ru-RU" sz="2800" dirty="0"/>
              <a:t>, </a:t>
            </a:r>
            <a:r>
              <a:rPr lang="ru-RU" sz="2800" dirty="0" err="1"/>
              <a:t>Шетском</a:t>
            </a:r>
            <a:r>
              <a:rPr lang="ru-RU" sz="2800" dirty="0"/>
              <a:t>, </a:t>
            </a:r>
            <a:r>
              <a:rPr lang="ru-RU" sz="2800" dirty="0" err="1"/>
              <a:t>Улытауском</a:t>
            </a:r>
            <a:r>
              <a:rPr lang="ru-RU" sz="2800" dirty="0"/>
              <a:t> районах и городах Темиртау, Балхаш, Каражал и </a:t>
            </a:r>
            <a:r>
              <a:rPr lang="ru-RU" sz="2800" dirty="0" err="1"/>
              <a:t>Сатпаев</a:t>
            </a:r>
            <a:r>
              <a:rPr lang="ru-RU" sz="2800" dirty="0"/>
              <a:t> с общим охватом 66 учителей. </a:t>
            </a:r>
            <a:endParaRPr lang="ru-RU" sz="2800" dirty="0" smtClean="0"/>
          </a:p>
          <a:p>
            <a:pPr marL="0" indent="0" algn="just">
              <a:buNone/>
            </a:pPr>
            <a:endParaRPr lang="ru-RU" sz="2800" b="1" i="1" dirty="0" smtClean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Проекты, направленные </a:t>
            </a:r>
            <a:r>
              <a:rPr lang="ru-RU" sz="3200" b="1" dirty="0"/>
              <a:t>на повышение уровня развития функциональной </a:t>
            </a:r>
            <a:r>
              <a:rPr lang="ru-RU" sz="3200" b="1" dirty="0" smtClean="0"/>
              <a:t>грамотности.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9241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18200" y="1988840"/>
            <a:ext cx="8964488" cy="443711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644" y="1268760"/>
            <a:ext cx="8229600" cy="56252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i="1" dirty="0" smtClean="0"/>
              <a:t>Проект </a:t>
            </a:r>
            <a:r>
              <a:rPr lang="ru-RU" sz="2800" b="1" i="1" dirty="0" smtClean="0"/>
              <a:t>«</a:t>
            </a:r>
            <a:r>
              <a:rPr lang="ru-RU" sz="2800" b="1" i="1" dirty="0"/>
              <a:t>Экономика для всех</a:t>
            </a:r>
            <a:r>
              <a:rPr lang="ru-RU" sz="2800" b="1" i="1" dirty="0" smtClean="0"/>
              <a:t>»</a:t>
            </a:r>
          </a:p>
          <a:p>
            <a:pPr marL="0" indent="0" algn="ctr">
              <a:buNone/>
            </a:pPr>
            <a:endParaRPr lang="ru-RU" sz="1600" b="1" i="1" dirty="0" smtClean="0"/>
          </a:p>
          <a:p>
            <a:pPr marL="0" indent="0" algn="just">
              <a:buNone/>
            </a:pPr>
            <a:r>
              <a:rPr lang="ru-RU" sz="2800" dirty="0"/>
              <a:t>Проект охватывает все общеобразовательные школы и колледжи области</a:t>
            </a:r>
            <a:r>
              <a:rPr lang="ru-RU" sz="2800" dirty="0" smtClean="0"/>
              <a:t>.</a:t>
            </a:r>
          </a:p>
          <a:p>
            <a:pPr algn="just"/>
            <a:r>
              <a:rPr lang="ru-RU" sz="2800" dirty="0" smtClean="0"/>
              <a:t>В </a:t>
            </a:r>
            <a:r>
              <a:rPr lang="ru-RU" sz="2800" dirty="0"/>
              <a:t>этом учебном году в 5-9 классах школ области введен </a:t>
            </a:r>
            <a:r>
              <a:rPr lang="ru-RU" sz="2800" dirty="0" smtClean="0"/>
              <a:t>вариативный </a:t>
            </a:r>
            <a:r>
              <a:rPr lang="ru-RU" sz="2800" dirty="0"/>
              <a:t>курс «Основы экономики и финансовой грамотности», а в 10-11 классах - курс «Основы предпринимательства</a:t>
            </a:r>
            <a:r>
              <a:rPr lang="ru-RU" sz="2800" dirty="0" smtClean="0"/>
              <a:t>».</a:t>
            </a:r>
          </a:p>
          <a:p>
            <a:pPr algn="just"/>
            <a:r>
              <a:rPr lang="ru-RU" sz="2800" dirty="0" smtClean="0"/>
              <a:t>Начато проведение </a:t>
            </a:r>
            <a:r>
              <a:rPr lang="ru-RU" sz="2800" dirty="0" err="1" smtClean="0"/>
              <a:t>конурсоов</a:t>
            </a:r>
            <a:r>
              <a:rPr lang="ru-RU" sz="2800" dirty="0" smtClean="0"/>
              <a:t> бизнес-проектов УЧИТЕЛЬ+ШКОЛЬНИК </a:t>
            </a:r>
            <a:r>
              <a:rPr lang="ru-RU" sz="2800" dirty="0"/>
              <a:t>«Я бизнесмен», «Мой бизнес</a:t>
            </a:r>
            <a:r>
              <a:rPr lang="ru-RU" sz="2800" dirty="0" smtClean="0"/>
              <a:t>», «Идея на миллион»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Проекты, направленные </a:t>
            </a:r>
            <a:r>
              <a:rPr lang="ru-RU" sz="3200" b="1" dirty="0"/>
              <a:t>на повышение уровня развития функциональной </a:t>
            </a:r>
            <a:r>
              <a:rPr lang="ru-RU" sz="3200" b="1" dirty="0" smtClean="0"/>
              <a:t>грамотности.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8309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23528" y="1772816"/>
            <a:ext cx="8280920" cy="468052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848" y="1052736"/>
            <a:ext cx="8229600" cy="579958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000" b="1" i="1" dirty="0" smtClean="0"/>
              <a:t>Проект </a:t>
            </a:r>
            <a:r>
              <a:rPr lang="ru-RU" sz="3000" b="1" i="1" dirty="0"/>
              <a:t>«Инженеры будущего</a:t>
            </a:r>
            <a:r>
              <a:rPr lang="ru-RU" sz="3000" b="1" i="1" dirty="0" smtClean="0"/>
              <a:t>»</a:t>
            </a:r>
          </a:p>
          <a:p>
            <a:pPr marL="0" indent="0" algn="just">
              <a:buNone/>
            </a:pPr>
            <a:endParaRPr lang="ru-RU" sz="1500" dirty="0" smtClean="0"/>
          </a:p>
          <a:p>
            <a:pPr marL="0" indent="0" algn="just">
              <a:buNone/>
            </a:pPr>
            <a:r>
              <a:rPr lang="ru-RU" sz="2800" dirty="0"/>
              <a:t>Реализация проекта позволит создать систему непрерывного обучения инженерным специальностям «Школа-ВУЗ-Предприятие</a:t>
            </a:r>
            <a:r>
              <a:rPr lang="ru-RU" sz="2800" dirty="0" smtClean="0"/>
              <a:t>»</a:t>
            </a:r>
          </a:p>
          <a:p>
            <a:pPr marL="0" indent="0" algn="just">
              <a:buNone/>
            </a:pPr>
            <a:endParaRPr lang="ru-RU" sz="1500" b="1" i="1" dirty="0"/>
          </a:p>
          <a:p>
            <a:pPr marL="0" indent="0" algn="just">
              <a:buNone/>
            </a:pPr>
            <a:r>
              <a:rPr lang="ru-RU" sz="2800" dirty="0"/>
              <a:t>Участие в проекте «Инженеры будущего» позволит учащимся</a:t>
            </a:r>
          </a:p>
          <a:p>
            <a:pPr marL="0" indent="0" algn="just">
              <a:buNone/>
            </a:pPr>
            <a:r>
              <a:rPr lang="ru-RU" sz="2800" dirty="0"/>
              <a:t>•научиться создавать 3D-модели изделий в современной инженерной системе автоматизированного проектирования (САПР).</a:t>
            </a:r>
          </a:p>
          <a:p>
            <a:pPr marL="0" indent="0" algn="just">
              <a:buNone/>
            </a:pPr>
            <a:r>
              <a:rPr lang="ru-RU" sz="2800" dirty="0"/>
              <a:t>•проводить виртуальные испытания, выполнять расчёты, параллельно осваивая точные науки.</a:t>
            </a:r>
          </a:p>
          <a:p>
            <a:pPr marL="0" indent="0" algn="just">
              <a:buNone/>
            </a:pPr>
            <a:r>
              <a:rPr lang="ru-RU" sz="2800" dirty="0"/>
              <a:t>•воплотить свои разработки в материальной форме, изготавливая 3D-модели</a:t>
            </a:r>
          </a:p>
          <a:p>
            <a:pPr marL="0" indent="0" algn="just">
              <a:buNone/>
            </a:pPr>
            <a:endParaRPr lang="ru-RU" sz="2800" dirty="0" smtClean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57200" y="274638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900" b="1" dirty="0" smtClean="0"/>
              <a:t>Проекты, направленные на повышение уровня развития функциональной грамотности.</a:t>
            </a:r>
            <a:endParaRPr lang="ru-RU" sz="2900" b="1" dirty="0"/>
          </a:p>
        </p:txBody>
      </p:sp>
    </p:spTree>
    <p:extLst>
      <p:ext uri="{BB962C8B-B14F-4D97-AF65-F5344CB8AC3E}">
        <p14:creationId xmlns:p14="http://schemas.microsoft.com/office/powerpoint/2010/main" val="135600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3204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Информатизация </a:t>
            </a:r>
            <a:r>
              <a:rPr lang="ru-RU" sz="3200" b="1" dirty="0"/>
              <a:t>образования</a:t>
            </a:r>
            <a:endParaRPr lang="ru-RU" sz="32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1709" y="1866005"/>
            <a:ext cx="8280920" cy="16045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67552" y="847677"/>
            <a:ext cx="7151704" cy="2263452"/>
          </a:xfrm>
          <a:prstGeom prst="roundRect">
            <a:avLst/>
          </a:prstGeom>
          <a:solidFill>
            <a:srgbClr val="92D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портале «Bilimal.kz» разработано </a:t>
            </a:r>
            <a:r>
              <a:rPr lang="ru-RU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мобильное приложение «</a:t>
            </a:r>
            <a:r>
              <a:rPr lang="ru-RU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Edu-Mark</a:t>
            </a:r>
            <a:r>
              <a:rPr lang="ru-RU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»,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позволяющее получать информацию об успеваемости и посещаемости ребенка, создавать родительские сообщества 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1709" y="5033578"/>
            <a:ext cx="8280920" cy="160457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67552" y="3901853"/>
            <a:ext cx="7151704" cy="2263451"/>
          </a:xfrm>
          <a:prstGeom prst="roundRect">
            <a:avLst/>
          </a:prstGeom>
          <a:solidFill>
            <a:srgbClr val="92D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Сервис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«Навигатор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профессии Кем стать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?»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помогает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старшеклассникам ориентироваться в разнообразном мире современных профессий</a:t>
            </a:r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62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520</Words>
  <Application>Microsoft Office PowerPoint</Application>
  <PresentationFormat>Экран 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Реализация Учебно-методическим центром задач обновления содержания образования через проектную деятельность</vt:lpstr>
      <vt:lpstr>Трансляция опыта НИШ.</vt:lpstr>
      <vt:lpstr>Внедрение трехъязычного образования.</vt:lpstr>
      <vt:lpstr>Внедрение трехъязычного образования.</vt:lpstr>
      <vt:lpstr>Проекты, направленные на повышение уровня развития функциональной грамотности.</vt:lpstr>
      <vt:lpstr>Проекты, направленные на повышение уровня развития функциональной грамотности.</vt:lpstr>
      <vt:lpstr>Проекты, направленные на повышение уровня развития функциональной грамотности.</vt:lpstr>
      <vt:lpstr>Презентация PowerPoint</vt:lpstr>
      <vt:lpstr>Информатизация образования</vt:lpstr>
      <vt:lpstr>Информатизация образования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работе отдела дошкольного и общего среднего образования</dc:title>
  <dc:creator>Пользователь</dc:creator>
  <cp:lastModifiedBy>Калинина</cp:lastModifiedBy>
  <cp:revision>19</cp:revision>
  <dcterms:created xsi:type="dcterms:W3CDTF">2016-01-07T07:34:23Z</dcterms:created>
  <dcterms:modified xsi:type="dcterms:W3CDTF">2016-11-03T14:56:30Z</dcterms:modified>
</cp:coreProperties>
</file>