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notesSlides/notesSlide5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theme/themeOverride4.xml" ContentType="application/vnd.openxmlformats-officedocument.themeOverride+xml"/>
  <Override PartName="/ppt/charts/chart15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753" r:id="rId2"/>
    <p:sldMasterId id="2147483765" r:id="rId3"/>
    <p:sldMasterId id="2147483788" r:id="rId4"/>
    <p:sldMasterId id="2147483850" r:id="rId5"/>
    <p:sldMasterId id="2147483862" r:id="rId6"/>
    <p:sldMasterId id="2147483874" r:id="rId7"/>
    <p:sldMasterId id="2147483886" r:id="rId8"/>
  </p:sldMasterIdLst>
  <p:notesMasterIdLst>
    <p:notesMasterId r:id="rId34"/>
  </p:notesMasterIdLst>
  <p:handoutMasterIdLst>
    <p:handoutMasterId r:id="rId35"/>
  </p:handoutMasterIdLst>
  <p:sldIdLst>
    <p:sldId id="434" r:id="rId9"/>
    <p:sldId id="430" r:id="rId10"/>
    <p:sldId id="431" r:id="rId11"/>
    <p:sldId id="438" r:id="rId12"/>
    <p:sldId id="432" r:id="rId13"/>
    <p:sldId id="436" r:id="rId14"/>
    <p:sldId id="374" r:id="rId15"/>
    <p:sldId id="407" r:id="rId16"/>
    <p:sldId id="423" r:id="rId17"/>
    <p:sldId id="421" r:id="rId18"/>
    <p:sldId id="440" r:id="rId19"/>
    <p:sldId id="441" r:id="rId20"/>
    <p:sldId id="442" r:id="rId21"/>
    <p:sldId id="406" r:id="rId22"/>
    <p:sldId id="404" r:id="rId23"/>
    <p:sldId id="439" r:id="rId24"/>
    <p:sldId id="410" r:id="rId25"/>
    <p:sldId id="411" r:id="rId26"/>
    <p:sldId id="377" r:id="rId27"/>
    <p:sldId id="379" r:id="rId28"/>
    <p:sldId id="384" r:id="rId29"/>
    <p:sldId id="386" r:id="rId30"/>
    <p:sldId id="336" r:id="rId31"/>
    <p:sldId id="340" r:id="rId32"/>
    <p:sldId id="443" r:id="rId33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иляра Тошибаева" initials="ДТ" lastIdx="0" clrIdx="0">
    <p:extLst/>
  </p:cmAuthor>
  <p:cmAuthor id="2" name="Meirgul Alpysbayeva" initials="AMK" lastIdx="9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4C2EA"/>
    <a:srgbClr val="99CCFF"/>
    <a:srgbClr val="CCCCFF"/>
    <a:srgbClr val="CC99FF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8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85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heme" Target="theme/theme1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4;&#1080;&#1083;&#1103;&#1088;&#1072;\Desktop\&#1088;&#1072;&#1073;&#1086;&#1090;&#1072;%202016\&#1058;&#1072;&#1083;&#1080;&#1089;%202016\&#1042;&#1099;&#1089;&#1090;&#1091;&#1087;&#1083;&#1077;&#1085;&#1080;&#1077;%20&#1074;%20&#1053;&#1048;&#1064;%20&#1080;%20&#1053;&#1059;\&#1087;&#1088;&#1086;&#1092;%20&#1091;&#1095;&#1080;&#1090;&#1077;&#1083;&#1103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anskys\Desktop\EDU\TALIS\CLIENT\teaching%20is%20valued%20and%20math%20perf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ysClr val="window" lastClr="FFFFFF">
                <a:lumMod val="85000"/>
              </a:sys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31"/>
            <c:invertIfNegative val="0"/>
            <c:bubble3D val="0"/>
            <c:spPr>
              <a:solidFill>
                <a:srgbClr val="ED7D31">
                  <a:lumMod val="40000"/>
                  <a:lumOff val="60000"/>
                </a:srgb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32"/>
            <c:invertIfNegative val="0"/>
            <c:bubble3D val="0"/>
            <c:spPr>
              <a:solidFill>
                <a:srgbClr val="ED7D31">
                  <a:lumMod val="40000"/>
                  <a:lumOff val="60000"/>
                </a:srgb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dPt>
            <c:idx val="33"/>
            <c:invertIfNegative val="0"/>
            <c:bubble3D val="0"/>
            <c:spPr>
              <a:solidFill>
                <a:srgbClr val="ED7D31">
                  <a:lumMod val="40000"/>
                  <a:lumOff val="60000"/>
                </a:srgbClr>
              </a:solidFill>
              <a:ln>
                <a:solidFill>
                  <a:sysClr val="windowText" lastClr="000000"/>
                </a:solidFill>
              </a:ln>
              <a:effectLst/>
            </c:spPr>
          </c:dPt>
          <c:cat>
            <c:strRef>
              <c:f>'Table 6.12'!$A$14:$A$47</c:f>
              <c:strCache>
                <c:ptCount val="34"/>
                <c:pt idx="0">
                  <c:v>Чили</c:v>
                </c:pt>
                <c:pt idx="1">
                  <c:v>Италия</c:v>
                </c:pt>
                <c:pt idx="2">
                  <c:v>Израиль</c:v>
                </c:pt>
                <c:pt idx="3">
                  <c:v>Финляндия</c:v>
                </c:pt>
                <c:pt idx="4">
                  <c:v>Мексика</c:v>
                </c:pt>
                <c:pt idx="5">
                  <c:v>Сербия</c:v>
                </c:pt>
                <c:pt idx="6">
                  <c:v>Исландия</c:v>
                </c:pt>
                <c:pt idx="7">
                  <c:v>Нидерланды</c:v>
                </c:pt>
                <c:pt idx="8">
                  <c:v>Румыния</c:v>
                </c:pt>
                <c:pt idx="9">
                  <c:v>Латвия</c:v>
                </c:pt>
                <c:pt idx="10">
                  <c:v>Эстония</c:v>
                </c:pt>
                <c:pt idx="11">
                  <c:v>Абу Даби (ОАЭ)</c:v>
                </c:pt>
                <c:pt idx="12">
                  <c:v>Франция</c:v>
                </c:pt>
                <c:pt idx="13">
                  <c:v>Бразилия</c:v>
                </c:pt>
                <c:pt idx="14">
                  <c:v>Польша</c:v>
                </c:pt>
                <c:pt idx="15">
                  <c:v>Бельгия (Фломанд.)</c:v>
                </c:pt>
                <c:pt idx="16">
                  <c:v>Южная Корея</c:v>
                </c:pt>
                <c:pt idx="17">
                  <c:v>Словакия</c:v>
                </c:pt>
                <c:pt idx="18">
                  <c:v>Испания</c:v>
                </c:pt>
                <c:pt idx="19">
                  <c:v>Среднее</c:v>
                </c:pt>
                <c:pt idx="20">
                  <c:v>Норвегия</c:v>
                </c:pt>
                <c:pt idx="21">
                  <c:v>Болгария</c:v>
                </c:pt>
                <c:pt idx="22">
                  <c:v>Чехия</c:v>
                </c:pt>
                <c:pt idx="23">
                  <c:v>Хорватия</c:v>
                </c:pt>
                <c:pt idx="24">
                  <c:v>Дания</c:v>
                </c:pt>
                <c:pt idx="25">
                  <c:v>Швеция</c:v>
                </c:pt>
                <c:pt idx="26">
                  <c:v>Австралия </c:v>
                </c:pt>
                <c:pt idx="27">
                  <c:v>Португалия</c:v>
                </c:pt>
                <c:pt idx="28">
                  <c:v>США</c:v>
                </c:pt>
                <c:pt idx="29">
                  <c:v>Малайзия</c:v>
                </c:pt>
                <c:pt idx="30">
                  <c:v>Англия (Великобритания)</c:v>
                </c:pt>
                <c:pt idx="31">
                  <c:v>Синагпур</c:v>
                </c:pt>
                <c:pt idx="32">
                  <c:v>Альберта (Канада)</c:v>
                </c:pt>
                <c:pt idx="33">
                  <c:v>Япония</c:v>
                </c:pt>
              </c:strCache>
            </c:strRef>
          </c:cat>
          <c:val>
            <c:numRef>
              <c:f>'Table 6.12'!$B$14:$B$47</c:f>
              <c:numCache>
                <c:formatCode>0</c:formatCode>
                <c:ptCount val="34"/>
                <c:pt idx="0">
                  <c:v>29.189179427777638</c:v>
                </c:pt>
                <c:pt idx="1">
                  <c:v>29.410918411453316</c:v>
                </c:pt>
                <c:pt idx="2">
                  <c:v>30.723584883816194</c:v>
                </c:pt>
                <c:pt idx="3">
                  <c:v>31.637947449318382</c:v>
                </c:pt>
                <c:pt idx="4">
                  <c:v>33.558954021775271</c:v>
                </c:pt>
                <c:pt idx="5">
                  <c:v>34.22521949311993</c:v>
                </c:pt>
                <c:pt idx="6">
                  <c:v>35.023645987968123</c:v>
                </c:pt>
                <c:pt idx="7">
                  <c:v>35.602424545065098</c:v>
                </c:pt>
                <c:pt idx="8">
                  <c:v>35.665318286030093</c:v>
                </c:pt>
                <c:pt idx="9">
                  <c:v>36.093673299006483</c:v>
                </c:pt>
                <c:pt idx="10">
                  <c:v>36.096528428435683</c:v>
                </c:pt>
                <c:pt idx="11">
                  <c:v>36.197654520109403</c:v>
                </c:pt>
                <c:pt idx="12">
                  <c:v>36.477025273866005</c:v>
                </c:pt>
                <c:pt idx="13">
                  <c:v>36.686141398302198</c:v>
                </c:pt>
                <c:pt idx="14">
                  <c:v>36.840335797648713</c:v>
                </c:pt>
                <c:pt idx="15">
                  <c:v>36.956605194208855</c:v>
                </c:pt>
                <c:pt idx="16">
                  <c:v>37.048706523394785</c:v>
                </c:pt>
                <c:pt idx="17">
                  <c:v>37.478077900000969</c:v>
                </c:pt>
                <c:pt idx="18">
                  <c:v>37.634563379940957</c:v>
                </c:pt>
                <c:pt idx="19">
                  <c:v>38.259333141162436</c:v>
                </c:pt>
                <c:pt idx="20">
                  <c:v>38.27649811407661</c:v>
                </c:pt>
                <c:pt idx="21">
                  <c:v>38.998950601135441</c:v>
                </c:pt>
                <c:pt idx="22">
                  <c:v>39.433812036835143</c:v>
                </c:pt>
                <c:pt idx="23">
                  <c:v>39.616137658698094</c:v>
                </c:pt>
                <c:pt idx="24">
                  <c:v>39.9642596834275</c:v>
                </c:pt>
                <c:pt idx="25">
                  <c:v>42.446037867882893</c:v>
                </c:pt>
                <c:pt idx="26">
                  <c:v>42.710249146260693</c:v>
                </c:pt>
                <c:pt idx="27">
                  <c:v>44.748760495607961</c:v>
                </c:pt>
                <c:pt idx="28">
                  <c:v>44.781341546673332</c:v>
                </c:pt>
                <c:pt idx="29">
                  <c:v>45.114033622367344</c:v>
                </c:pt>
                <c:pt idx="30">
                  <c:v>45.888205239739705</c:v>
                </c:pt>
                <c:pt idx="31">
                  <c:v>47.55990977717088</c:v>
                </c:pt>
                <c:pt idx="32">
                  <c:v>48.247055802917664</c:v>
                </c:pt>
                <c:pt idx="33">
                  <c:v>53.919062732068262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5378352"/>
        <c:axId val="2095378896"/>
      </c:barChart>
      <c:catAx>
        <c:axId val="209537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2095378896"/>
        <c:crosses val="autoZero"/>
        <c:auto val="1"/>
        <c:lblAlgn val="ctr"/>
        <c:lblOffset val="100"/>
        <c:noMultiLvlLbl val="0"/>
      </c:catAx>
      <c:valAx>
        <c:axId val="2095378896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209537835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Mathematics score</c:v>
                </c:pt>
              </c:strCache>
            </c:strRef>
          </c:tx>
          <c:spPr>
            <a:ln w="28575">
              <a:noFill/>
            </a:ln>
          </c:spPr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 err="1" smtClean="0"/>
                      <a:t>Дубаи</a:t>
                    </a:r>
                    <a:r>
                      <a:rPr lang="ru-RU" dirty="0" smtClean="0"/>
                      <a:t> (ОАЭ)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2670165939581364E-16"/>
                  <c:y val="-7.116847427119559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Австралия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Бельгия</a:t>
                    </a:r>
                    <a:r>
                      <a:rPr lang="ru-RU" baseline="0" dirty="0" smtClean="0"/>
                      <a:t> (</a:t>
                    </a:r>
                    <a:r>
                      <a:rPr lang="ru-RU" baseline="0" dirty="0" err="1" smtClean="0"/>
                      <a:t>Фл</a:t>
                    </a:r>
                    <a:r>
                      <a:rPr lang="ru-RU" baseline="0" dirty="0" smtClean="0"/>
                      <a:t>.)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2670165939581364E-16"/>
                  <c:y val="1.186141237853251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Болгария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Бразилия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4555397199325872E-3"/>
                  <c:y val="-2.13505422813586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Альберта</a:t>
                    </a:r>
                    <a:r>
                      <a:rPr lang="ru-RU" baseline="0" dirty="0" smtClean="0"/>
                      <a:t> (Канада)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ru-RU" dirty="0" smtClean="0"/>
                      <a:t>Чили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ru-RU" dirty="0" smtClean="0"/>
                      <a:t>Шанхай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ru-RU" dirty="0" smtClean="0"/>
                      <a:t>Чехия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ru-RU" dirty="0" smtClean="0"/>
                      <a:t>Дания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ru-RU" dirty="0" smtClean="0"/>
                      <a:t>Англия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ru-RU" dirty="0" smtClean="0"/>
                      <a:t>Испания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5.1833095798988803E-3"/>
                  <c:y val="-2.135054228135872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Эстония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6.3350829697906821E-17"/>
                  <c:y val="-1.186141237853264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Финляндия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ru-RU" dirty="0" smtClean="0"/>
                      <a:t>Франция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ru-RU" dirty="0" smtClean="0"/>
                      <a:t>Хорватия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ru-RU" dirty="0" smtClean="0"/>
                      <a:t>Исландия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ru-RU" dirty="0" smtClean="0"/>
                      <a:t>Израиль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ru-RU" dirty="0" smtClean="0"/>
                      <a:t>Италия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ru-RU" dirty="0" smtClean="0"/>
                      <a:t>Япония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8.6388492998314675E-3"/>
                  <c:y val="-4.3491342972247591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Южная</a:t>
                    </a:r>
                    <a:r>
                      <a:rPr lang="ru-RU" baseline="0" dirty="0" smtClean="0"/>
                      <a:t> Корея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ru-RU" dirty="0" smtClean="0"/>
                      <a:t>Латвия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tx>
                <c:rich>
                  <a:bodyPr/>
                  <a:lstStyle/>
                  <a:p>
                    <a:r>
                      <a:rPr lang="ru-RU" dirty="0" smtClean="0"/>
                      <a:t>Мексика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tx>
                <c:rich>
                  <a:bodyPr/>
                  <a:lstStyle/>
                  <a:p>
                    <a:r>
                      <a:rPr lang="ru-RU" dirty="0" smtClean="0"/>
                      <a:t>Малайзия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-6.9110794398651743E-3"/>
                  <c:y val="-1.89782598056521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Нидерланды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tx>
                <c:rich>
                  <a:bodyPr/>
                  <a:lstStyle/>
                  <a:p>
                    <a:r>
                      <a:rPr lang="ru-RU" dirty="0" smtClean="0"/>
                      <a:t>Норвегия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tx>
                <c:rich>
                  <a:bodyPr/>
                  <a:lstStyle/>
                  <a:p>
                    <a:r>
                      <a:rPr lang="ru-RU" dirty="0" smtClean="0"/>
                      <a:t>Новая</a:t>
                    </a:r>
                    <a:r>
                      <a:rPr lang="ru-RU" baseline="0" dirty="0" smtClean="0"/>
                      <a:t> Зеландия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tx>
                <c:rich>
                  <a:bodyPr/>
                  <a:lstStyle/>
                  <a:p>
                    <a:r>
                      <a:rPr lang="ru-RU" dirty="0" smtClean="0"/>
                      <a:t>Польша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0"/>
                  <c:y val="-1.18614123785325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Португалия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tx>
                <c:rich>
                  <a:bodyPr/>
                  <a:lstStyle/>
                  <a:p>
                    <a:r>
                      <a:rPr lang="ru-RU" dirty="0" smtClean="0"/>
                      <a:t>Румыния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tx>
                <c:rich>
                  <a:bodyPr/>
                  <a:lstStyle/>
                  <a:p>
                    <a:r>
                      <a:rPr lang="ru-RU" dirty="0" smtClean="0"/>
                      <a:t>Сингапур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layout>
                <c:manualLayout>
                  <c:x val="-1.2670165939581364E-16"/>
                  <c:y val="-9.489129902826080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Сербия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layout>
                <c:manualLayout>
                  <c:x val="1.5549928739696515E-2"/>
                  <c:y val="2.3722824757065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Словакия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tx>
                <c:rich>
                  <a:bodyPr/>
                  <a:lstStyle/>
                  <a:p>
                    <a:r>
                      <a:rPr lang="ru-RU" dirty="0" smtClean="0"/>
                      <a:t>Швеция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25400" cap="flat" cmpd="sng" algn="ctr">
                <a:solidFill>
                  <a:srgbClr val="4F81B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rendlineType val="linear"/>
            <c:dispRSqr val="0"/>
            <c:dispEq val="0"/>
          </c:trendline>
          <c:xVal>
            <c:numRef>
              <c:f>Sheet1!$B$2:$B$36</c:f>
              <c:numCache>
                <c:formatCode>0.0</c:formatCode>
                <c:ptCount val="35"/>
                <c:pt idx="0">
                  <c:v>7.6930199999999997</c:v>
                </c:pt>
                <c:pt idx="1">
                  <c:v>7.9806369999999998</c:v>
                </c:pt>
                <c:pt idx="2">
                  <c:v>7.0590779999999995</c:v>
                </c:pt>
                <c:pt idx="3">
                  <c:v>8.4841879999999996</c:v>
                </c:pt>
                <c:pt idx="4">
                  <c:v>6.7109009999999998</c:v>
                </c:pt>
                <c:pt idx="5">
                  <c:v>7.9949409999999999</c:v>
                </c:pt>
                <c:pt idx="6">
                  <c:v>6.4906930000000003</c:v>
                </c:pt>
                <c:pt idx="7">
                  <c:v>8.5285170000000008</c:v>
                </c:pt>
                <c:pt idx="8">
                  <c:v>8.5651429999999991</c:v>
                </c:pt>
                <c:pt idx="9">
                  <c:v>7.8730510000000002</c:v>
                </c:pt>
                <c:pt idx="10">
                  <c:v>9.3593670000000007</c:v>
                </c:pt>
                <c:pt idx="11">
                  <c:v>5.9477019999999996</c:v>
                </c:pt>
                <c:pt idx="12">
                  <c:v>9.7845139999999997</c:v>
                </c:pt>
                <c:pt idx="13">
                  <c:v>6.7846060000000001</c:v>
                </c:pt>
                <c:pt idx="14">
                  <c:v>6.5514669999999997</c:v>
                </c:pt>
                <c:pt idx="15">
                  <c:v>8.4886990000000004</c:v>
                </c:pt>
                <c:pt idx="16">
                  <c:v>7.7423889999999993</c:v>
                </c:pt>
                <c:pt idx="17">
                  <c:v>7.9496330000000004</c:v>
                </c:pt>
                <c:pt idx="18">
                  <c:v>8.281015</c:v>
                </c:pt>
                <c:pt idx="19">
                  <c:v>6.4975229999999993</c:v>
                </c:pt>
                <c:pt idx="20">
                  <c:v>8.0832010000000007</c:v>
                </c:pt>
                <c:pt idx="21">
                  <c:v>8.8215199999999996</c:v>
                </c:pt>
                <c:pt idx="22">
                  <c:v>6.5054270000000001</c:v>
                </c:pt>
                <c:pt idx="23">
                  <c:v>8.0317889999999998</c:v>
                </c:pt>
                <c:pt idx="24">
                  <c:v>9.0315460000000005</c:v>
                </c:pt>
                <c:pt idx="25">
                  <c:v>7.4500989999999998</c:v>
                </c:pt>
                <c:pt idx="26">
                  <c:v>9.5694949999999999</c:v>
                </c:pt>
                <c:pt idx="27">
                  <c:v>9.2526310000000009</c:v>
                </c:pt>
                <c:pt idx="28">
                  <c:v>5.7588690000000007</c:v>
                </c:pt>
                <c:pt idx="29">
                  <c:v>8.3293469999999985</c:v>
                </c:pt>
                <c:pt idx="30">
                  <c:v>10.059418000000001</c:v>
                </c:pt>
                <c:pt idx="31">
                  <c:v>9.6080949999999987</c:v>
                </c:pt>
                <c:pt idx="32">
                  <c:v>8.620635</c:v>
                </c:pt>
                <c:pt idx="33">
                  <c:v>8.5242919999999991</c:v>
                </c:pt>
                <c:pt idx="34">
                  <c:v>7.0073109999999996</c:v>
                </c:pt>
              </c:numCache>
            </c:numRef>
          </c:xVal>
          <c:yVal>
            <c:numRef>
              <c:f>Sheet1!$C$2:$C$36</c:f>
              <c:numCache>
                <c:formatCode>General</c:formatCode>
                <c:ptCount val="35"/>
                <c:pt idx="0">
                  <c:v>434</c:v>
                </c:pt>
                <c:pt idx="1">
                  <c:v>504</c:v>
                </c:pt>
                <c:pt idx="2">
                  <c:v>515</c:v>
                </c:pt>
                <c:pt idx="3">
                  <c:v>439</c:v>
                </c:pt>
                <c:pt idx="4">
                  <c:v>391</c:v>
                </c:pt>
                <c:pt idx="5">
                  <c:v>518</c:v>
                </c:pt>
                <c:pt idx="6">
                  <c:v>423</c:v>
                </c:pt>
                <c:pt idx="7">
                  <c:v>613</c:v>
                </c:pt>
                <c:pt idx="8">
                  <c:v>499</c:v>
                </c:pt>
                <c:pt idx="9">
                  <c:v>500</c:v>
                </c:pt>
                <c:pt idx="10">
                  <c:v>494</c:v>
                </c:pt>
                <c:pt idx="11">
                  <c:v>484</c:v>
                </c:pt>
                <c:pt idx="12">
                  <c:v>521</c:v>
                </c:pt>
                <c:pt idx="13">
                  <c:v>519</c:v>
                </c:pt>
                <c:pt idx="14">
                  <c:v>495</c:v>
                </c:pt>
                <c:pt idx="15">
                  <c:v>471</c:v>
                </c:pt>
                <c:pt idx="16">
                  <c:v>493</c:v>
                </c:pt>
                <c:pt idx="17">
                  <c:v>466</c:v>
                </c:pt>
                <c:pt idx="18">
                  <c:v>485</c:v>
                </c:pt>
                <c:pt idx="19">
                  <c:v>536</c:v>
                </c:pt>
                <c:pt idx="20">
                  <c:v>554</c:v>
                </c:pt>
                <c:pt idx="21">
                  <c:v>491</c:v>
                </c:pt>
                <c:pt idx="22">
                  <c:v>413</c:v>
                </c:pt>
                <c:pt idx="23">
                  <c:v>421</c:v>
                </c:pt>
                <c:pt idx="24">
                  <c:v>523</c:v>
                </c:pt>
                <c:pt idx="25">
                  <c:v>489</c:v>
                </c:pt>
                <c:pt idx="26">
                  <c:v>500</c:v>
                </c:pt>
                <c:pt idx="27">
                  <c:v>518</c:v>
                </c:pt>
                <c:pt idx="28">
                  <c:v>487</c:v>
                </c:pt>
                <c:pt idx="29">
                  <c:v>445</c:v>
                </c:pt>
                <c:pt idx="30">
                  <c:v>482</c:v>
                </c:pt>
                <c:pt idx="31">
                  <c:v>573</c:v>
                </c:pt>
                <c:pt idx="32">
                  <c:v>449</c:v>
                </c:pt>
                <c:pt idx="33">
                  <c:v>482</c:v>
                </c:pt>
                <c:pt idx="34">
                  <c:v>478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5199984"/>
        <c:axId val="255189648"/>
      </c:scatterChart>
      <c:valAx>
        <c:axId val="255199984"/>
        <c:scaling>
          <c:orientation val="minMax"/>
          <c:max val="11"/>
          <c:min val="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sz="1400" b="0" dirty="0" smtClean="0">
                    <a:latin typeface="Calibri Light" panose="020F0302020204030204" pitchFamily="34" charset="0"/>
                  </a:rPr>
                  <a:t>Индек</a:t>
                </a:r>
                <a:r>
                  <a:rPr lang="ru-RU" sz="1400" b="0" baseline="0" dirty="0" smtClean="0">
                    <a:latin typeface="Calibri Light" panose="020F0302020204030204" pitchFamily="34" charset="0"/>
                  </a:rPr>
                  <a:t>с профессионализма учителей</a:t>
                </a:r>
                <a:endParaRPr lang="en-GB" sz="1400" b="0" dirty="0">
                  <a:latin typeface="Calibri Light" panose="020F0302020204030204" pitchFamily="34" charset="0"/>
                </a:endParaRP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255189648"/>
        <c:crosses val="autoZero"/>
        <c:crossBetween val="midCat"/>
      </c:valAx>
      <c:valAx>
        <c:axId val="255189648"/>
        <c:scaling>
          <c:orientation val="minMax"/>
          <c:max val="650"/>
          <c:min val="350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 b="0" dirty="0" smtClean="0">
                    <a:latin typeface="Calibri Light" panose="020F0302020204030204" pitchFamily="34" charset="0"/>
                  </a:rPr>
                  <a:t>Средний</a:t>
                </a:r>
                <a:r>
                  <a:rPr lang="ru-RU" sz="1400" b="0" baseline="0" dirty="0" smtClean="0">
                    <a:latin typeface="Calibri Light" panose="020F0302020204030204" pitchFamily="34" charset="0"/>
                  </a:rPr>
                  <a:t> балл по математике по результатам </a:t>
                </a:r>
                <a:r>
                  <a:rPr lang="en-US" sz="1400" b="0" baseline="0" dirty="0" smtClean="0">
                    <a:latin typeface="Calibri Light" panose="020F0302020204030204" pitchFamily="34" charset="0"/>
                  </a:rPr>
                  <a:t>PISA</a:t>
                </a:r>
                <a:endParaRPr lang="en-GB" sz="1400" b="0" dirty="0">
                  <a:latin typeface="Calibri Light" panose="020F0302020204030204" pitchFamily="34" charset="0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55199984"/>
        <c:crosses val="autoZero"/>
        <c:crossBetween val="midCat"/>
      </c:valAx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702865402091207"/>
          <c:y val="2.3890600789728246E-2"/>
          <c:w val="0.64386417084403602"/>
          <c:h val="0.514594546177229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учителей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0000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0000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rgbClr val="000000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Лист1!$A$2:$A$36</c:f>
              <c:strCache>
                <c:ptCount val="35"/>
                <c:pt idx="0">
                  <c:v>Малайзия</c:v>
                </c:pt>
                <c:pt idx="1">
                  <c:v>Сингапур</c:v>
                </c:pt>
                <c:pt idx="2">
                  <c:v>Южная Корея</c:v>
                </c:pt>
                <c:pt idx="3">
                  <c:v>Абу Даби (ОАЭ)</c:v>
                </c:pt>
                <c:pt idx="4">
                  <c:v>Финляндия</c:v>
                </c:pt>
                <c:pt idx="5">
                  <c:v>Мексика</c:v>
                </c:pt>
                <c:pt idx="6">
                  <c:v>Кипр</c:v>
                </c:pt>
                <c:pt idx="7">
                  <c:v>Альберта (Канада)</c:v>
                </c:pt>
                <c:pt idx="8">
                  <c:v>Бельгия (Фланд.)</c:v>
                </c:pt>
                <c:pt idx="9">
                  <c:v>Нидерланды</c:v>
                </c:pt>
                <c:pt idx="10">
                  <c:v>Австралия</c:v>
                </c:pt>
                <c:pt idx="11">
                  <c:v>Англия</c:v>
                </c:pt>
                <c:pt idx="12">
                  <c:v>Румыния</c:v>
                </c:pt>
                <c:pt idx="13">
                  <c:v>Израиль</c:v>
                </c:pt>
                <c:pt idx="14">
                  <c:v>США</c:v>
                </c:pt>
                <c:pt idx="15">
                  <c:v>Чили</c:v>
                </c:pt>
                <c:pt idx="16">
                  <c:v>Средний</c:v>
                </c:pt>
                <c:pt idx="17">
                  <c:v>Норвегия</c:v>
                </c:pt>
                <c:pt idx="18">
                  <c:v>Япония</c:v>
                </c:pt>
                <c:pt idx="19">
                  <c:v>Латвия</c:v>
                </c:pt>
                <c:pt idx="20">
                  <c:v>Сербия</c:v>
                </c:pt>
                <c:pt idx="21">
                  <c:v>Болгария</c:v>
                </c:pt>
                <c:pt idx="22">
                  <c:v>Дания</c:v>
                </c:pt>
                <c:pt idx="23">
                  <c:v>Польша</c:v>
                </c:pt>
                <c:pt idx="24">
                  <c:v>Исландия</c:v>
                </c:pt>
                <c:pt idx="25">
                  <c:v>Эстония</c:v>
                </c:pt>
                <c:pt idx="26">
                  <c:v>Бразилия</c:v>
                </c:pt>
                <c:pt idx="27">
                  <c:v>Италия</c:v>
                </c:pt>
                <c:pt idx="28">
                  <c:v>Чехия</c:v>
                </c:pt>
                <c:pt idx="29">
                  <c:v>Португалия</c:v>
                </c:pt>
                <c:pt idx="30">
                  <c:v>Хорватия</c:v>
                </c:pt>
                <c:pt idx="31">
                  <c:v>Испания</c:v>
                </c:pt>
                <c:pt idx="32">
                  <c:v>Швеция</c:v>
                </c:pt>
                <c:pt idx="33">
                  <c:v>Франция</c:v>
                </c:pt>
                <c:pt idx="34">
                  <c:v>Словакия</c:v>
                </c:pt>
              </c:strCache>
            </c:strRef>
          </c:cat>
          <c:val>
            <c:numRef>
              <c:f>Лист1!$B$2:$B$36</c:f>
              <c:numCache>
                <c:formatCode>0.0</c:formatCode>
                <c:ptCount val="35"/>
                <c:pt idx="0">
                  <c:v>83.770560433103768</c:v>
                </c:pt>
                <c:pt idx="1">
                  <c:v>67.610707582361158</c:v>
                </c:pt>
                <c:pt idx="2">
                  <c:v>66.529272225535124</c:v>
                </c:pt>
                <c:pt idx="3">
                  <c:v>66.509799422721045</c:v>
                </c:pt>
                <c:pt idx="4">
                  <c:v>58.562098375118552</c:v>
                </c:pt>
                <c:pt idx="5">
                  <c:v>49.533661226523776</c:v>
                </c:pt>
                <c:pt idx="6">
                  <c:v>48.857144648927282</c:v>
                </c:pt>
                <c:pt idx="7">
                  <c:v>47.030931072391496</c:v>
                </c:pt>
                <c:pt idx="8">
                  <c:v>45.891105452276371</c:v>
                </c:pt>
                <c:pt idx="9">
                  <c:v>40.422023681135542</c:v>
                </c:pt>
                <c:pt idx="10">
                  <c:v>38.520659159806378</c:v>
                </c:pt>
                <c:pt idx="11">
                  <c:v>35.43297589847532</c:v>
                </c:pt>
                <c:pt idx="12">
                  <c:v>34.728144389632753</c:v>
                </c:pt>
                <c:pt idx="13">
                  <c:v>33.733819033102279</c:v>
                </c:pt>
                <c:pt idx="14">
                  <c:v>33.687971659687037</c:v>
                </c:pt>
                <c:pt idx="15">
                  <c:v>33.552613193101024</c:v>
                </c:pt>
                <c:pt idx="16">
                  <c:v>30.889361260718708</c:v>
                </c:pt>
                <c:pt idx="17">
                  <c:v>30.641765670021826</c:v>
                </c:pt>
                <c:pt idx="18">
                  <c:v>28.129402889270484</c:v>
                </c:pt>
                <c:pt idx="19">
                  <c:v>22.765698071248082</c:v>
                </c:pt>
                <c:pt idx="20">
                  <c:v>20.448353373759911</c:v>
                </c:pt>
                <c:pt idx="21">
                  <c:v>19.553129654032372</c:v>
                </c:pt>
                <c:pt idx="22">
                  <c:v>18.41390841359669</c:v>
                </c:pt>
                <c:pt idx="23">
                  <c:v>17.863798649388507</c:v>
                </c:pt>
                <c:pt idx="24">
                  <c:v>17.517877600418309</c:v>
                </c:pt>
                <c:pt idx="25">
                  <c:v>13.685221312247103</c:v>
                </c:pt>
                <c:pt idx="26">
                  <c:v>12.622465902983196</c:v>
                </c:pt>
                <c:pt idx="27">
                  <c:v>12.457685537860355</c:v>
                </c:pt>
                <c:pt idx="28">
                  <c:v>12.175142675537611</c:v>
                </c:pt>
                <c:pt idx="29">
                  <c:v>10.493370392288515</c:v>
                </c:pt>
                <c:pt idx="30">
                  <c:v>9.6089893091680025</c:v>
                </c:pt>
                <c:pt idx="31">
                  <c:v>8.4679012197773478</c:v>
                </c:pt>
                <c:pt idx="32">
                  <c:v>4.9855631416142536</c:v>
                </c:pt>
                <c:pt idx="33">
                  <c:v>4.8716509551082794</c:v>
                </c:pt>
                <c:pt idx="34">
                  <c:v>3.9614810411844976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5373456"/>
        <c:axId val="2095374000"/>
      </c:barChart>
      <c:catAx>
        <c:axId val="2095373456"/>
        <c:scaling>
          <c:orientation val="minMax"/>
        </c:scaling>
        <c:delete val="0"/>
        <c:axPos val="b"/>
        <c:title>
          <c:overlay val="0"/>
        </c:title>
        <c:numFmt formatCode="General" sourceLinked="0"/>
        <c:majorTickMark val="out"/>
        <c:minorTickMark val="none"/>
        <c:tickLblPos val="low"/>
        <c:spPr>
          <a:ln>
            <a:noFill/>
          </a:ln>
        </c:spPr>
        <c:txPr>
          <a:bodyPr rot="-5400000" vert="horz"/>
          <a:lstStyle/>
          <a:p>
            <a:pPr>
              <a:defRPr sz="1300" b="0">
                <a:solidFill>
                  <a:schemeClr val="tx1"/>
                </a:solidFill>
                <a:latin typeface="Calibri Light" panose="020F0302020204030204" pitchFamily="34" charset="0"/>
              </a:defRPr>
            </a:pPr>
            <a:endParaRPr lang="ru-RU"/>
          </a:p>
        </c:txPr>
        <c:crossAx val="2095374000"/>
        <c:crosses val="autoZero"/>
        <c:auto val="1"/>
        <c:lblAlgn val="ctr"/>
        <c:lblOffset val="100"/>
        <c:noMultiLvlLbl val="0"/>
      </c:catAx>
      <c:valAx>
        <c:axId val="2095374000"/>
        <c:scaling>
          <c:orientation val="minMax"/>
          <c:max val="100"/>
        </c:scaling>
        <c:delete val="0"/>
        <c:axPos val="l"/>
        <c:title>
          <c:overlay val="0"/>
        </c:title>
        <c:numFmt formatCode="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 b="0">
                <a:solidFill>
                  <a:schemeClr val="tx1"/>
                </a:solidFill>
                <a:latin typeface="Calibri Light" panose="020F0302020204030204" pitchFamily="34" charset="0"/>
              </a:defRPr>
            </a:pPr>
            <a:endParaRPr lang="ru-RU"/>
          </a:p>
        </c:txPr>
        <c:crossAx val="2095373456"/>
        <c:crosses val="autoZero"/>
        <c:crossBetween val="between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b="1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52596039962016E-2"/>
          <c:y val="2.9560112092587403E-2"/>
          <c:w val="0.8973757887761491"/>
          <c:h val="0.86608186667022025"/>
        </c:manualLayout>
      </c:layout>
      <c:scatterChart>
        <c:scatterStyle val="lineMarker"/>
        <c:varyColors val="0"/>
        <c:ser>
          <c:idx val="0"/>
          <c:order val="0"/>
          <c:tx>
            <c:strRef>
              <c:f>Mean_score!$B$67:$B$97</c:f>
              <c:strCache>
                <c:ptCount val="1"/>
                <c:pt idx="0">
                  <c:v>38.5 12.6 19.6 33.6 9.6 12.2 18.4 13.7 58.6 4.9 17.5 33.7 12.5 28.1 66.5 22.8 49.5 40.4 30.6 17.9 10.5 34.7 20.4 67.6 4.0 8.5 5.0 47.0 35.4 45.9 33.7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278D99"/>
              </a:solidFill>
            </c:spPr>
          </c:marker>
          <c:dPt>
            <c:idx val="0"/>
            <c:marker>
              <c:spPr>
                <a:solidFill>
                  <a:srgbClr val="92D050"/>
                </a:solidFill>
                <a:ln>
                  <a:noFill/>
                </a:ln>
              </c:spPr>
            </c:marker>
            <c:bubble3D val="0"/>
          </c:dPt>
          <c:dPt>
            <c:idx val="5"/>
            <c:marker>
              <c:spPr>
                <a:solidFill>
                  <a:srgbClr val="92D050"/>
                </a:solidFill>
                <a:ln>
                  <a:noFill/>
                </a:ln>
              </c:spPr>
            </c:marker>
            <c:bubble3D val="0"/>
          </c:dPt>
          <c:dPt>
            <c:idx val="7"/>
            <c:marker>
              <c:spPr>
                <a:solidFill>
                  <a:srgbClr val="92D050"/>
                </a:solidFill>
                <a:ln>
                  <a:noFill/>
                </a:ln>
              </c:spPr>
            </c:marker>
            <c:bubble3D val="0"/>
          </c:dPt>
          <c:dPt>
            <c:idx val="8"/>
            <c:marker>
              <c:spPr>
                <a:solidFill>
                  <a:srgbClr val="92D050"/>
                </a:solidFill>
                <a:ln>
                  <a:noFill/>
                </a:ln>
              </c:spPr>
            </c:marker>
            <c:bubble3D val="0"/>
          </c:dPt>
          <c:dPt>
            <c:idx val="9"/>
            <c:marker>
              <c:spPr>
                <a:solidFill>
                  <a:srgbClr val="92D050"/>
                </a:solidFill>
                <a:ln>
                  <a:noFill/>
                </a:ln>
              </c:spPr>
            </c:marker>
            <c:bubble3D val="0"/>
          </c:dPt>
          <c:dPt>
            <c:idx val="10"/>
            <c:marker>
              <c:spPr>
                <a:solidFill>
                  <a:srgbClr val="92D050"/>
                </a:solidFill>
                <a:ln>
                  <a:noFill/>
                </a:ln>
              </c:spPr>
            </c:marker>
            <c:bubble3D val="0"/>
          </c:dPt>
          <c:dPt>
            <c:idx val="13"/>
            <c:marker>
              <c:spPr>
                <a:solidFill>
                  <a:srgbClr val="92D050"/>
                </a:solidFill>
                <a:ln>
                  <a:noFill/>
                </a:ln>
              </c:spPr>
            </c:marker>
            <c:bubble3D val="0"/>
          </c:dPt>
          <c:dPt>
            <c:idx val="14"/>
            <c:marker>
              <c:spPr>
                <a:solidFill>
                  <a:srgbClr val="92D050"/>
                </a:solidFill>
                <a:ln>
                  <a:noFill/>
                </a:ln>
              </c:spPr>
            </c:marker>
            <c:bubble3D val="0"/>
          </c:dPt>
          <c:dPt>
            <c:idx val="17"/>
            <c:marker>
              <c:spPr>
                <a:solidFill>
                  <a:srgbClr val="92D050"/>
                </a:solidFill>
                <a:ln>
                  <a:noFill/>
                </a:ln>
              </c:spPr>
            </c:marker>
            <c:bubble3D val="0"/>
          </c:dPt>
          <c:dPt>
            <c:idx val="19"/>
            <c:marker>
              <c:spPr>
                <a:solidFill>
                  <a:srgbClr val="92D050"/>
                </a:solidFill>
                <a:ln>
                  <a:noFill/>
                </a:ln>
              </c:spPr>
            </c:marker>
            <c:bubble3D val="0"/>
          </c:dPt>
          <c:dPt>
            <c:idx val="23"/>
            <c:marker>
              <c:spPr>
                <a:solidFill>
                  <a:srgbClr val="92D050"/>
                </a:solidFill>
                <a:ln>
                  <a:noFill/>
                </a:ln>
              </c:spPr>
            </c:marker>
            <c:bubble3D val="0"/>
          </c:dPt>
          <c:dPt>
            <c:idx val="27"/>
            <c:marker>
              <c:spPr>
                <a:solidFill>
                  <a:srgbClr val="92D050"/>
                </a:solidFill>
                <a:ln>
                  <a:noFill/>
                </a:ln>
              </c:spPr>
            </c:marker>
            <c:bubble3D val="0"/>
          </c:dPt>
          <c:dPt>
            <c:idx val="28"/>
            <c:marker>
              <c:spPr>
                <a:solidFill>
                  <a:srgbClr val="92D050"/>
                </a:solidFill>
                <a:ln>
                  <a:noFill/>
                </a:ln>
              </c:spPr>
            </c:marker>
            <c:bubble3D val="0"/>
          </c:dPt>
          <c:dPt>
            <c:idx val="29"/>
            <c:marker>
              <c:spPr>
                <a:solidFill>
                  <a:srgbClr val="92D050"/>
                </a:solidFill>
                <a:ln>
                  <a:noFill/>
                </a:ln>
              </c:spPr>
            </c:marker>
            <c:bubble3D val="0"/>
          </c:dPt>
          <c:dLbls>
            <c:dLbl>
              <c:idx val="0"/>
              <c:layout>
                <c:manualLayout>
                  <c:x val="0"/>
                  <c:y val="-2.030456852791878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Австралия</a:t>
                    </a:r>
                    <a:endParaRPr lang="ru-RU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Бразилия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4.8721065633285619E-3"/>
                  <c:y val="1.353637901861254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Болгария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Чили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3.7352816985519018E-2"/>
                  <c:y val="1.57924421883812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Хорватия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5217207717723711E-2"/>
                  <c:y val="-2.7072758037225045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Чехия</a:t>
                    </a:r>
                    <a:endParaRPr lang="ru-RU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3.2418888029434018E-2"/>
                  <c:y val="4.060913610309727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Дания</a:t>
                    </a:r>
                    <a:endParaRPr lang="ru-RU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6.6585456365490375E-2"/>
                  <c:y val="-2.4816694867456288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Эстония</a:t>
                    </a:r>
                    <a:endParaRPr lang="ru-RU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4.8721065633285619E-3"/>
                  <c:y val="-2.707275803722508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Финляндия</a:t>
                    </a:r>
                    <a:endParaRPr lang="ru-RU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3.8976852506628495E-2"/>
                  <c:y val="-2.932882120699379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Франция</a:t>
                    </a:r>
                    <a:endParaRPr lang="ru-RU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1.6240355211094612E-3"/>
                  <c:y val="-3.8353073886068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Исландия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4.8721065633285619E-3"/>
                  <c:y val="-1.12803158488437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Израиль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9459531525007483E-2"/>
                  <c:y val="-2.030466189646699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Италия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Япония</a:t>
                    </a:r>
                    <a:endParaRPr lang="ru-RU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3.2480710422190411E-3"/>
                  <c:y val="-4.1360680310318759E-17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Южная</a:t>
                    </a:r>
                    <a:r>
                      <a:rPr lang="ru-RU" baseline="0" dirty="0" smtClean="0"/>
                      <a:t> Корея</a:t>
                    </a:r>
                    <a:endParaRPr lang="ru-RU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ru-RU" dirty="0" smtClean="0"/>
                      <a:t>Латвия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Мексика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layout>
                <c:manualLayout>
                  <c:x val="-5.8465278759942799E-2"/>
                  <c:y val="-2.2560631697687534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Нидерланды</a:t>
                    </a:r>
                    <a:endParaRPr lang="ru-RU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-3.8976852506628495E-2"/>
                  <c:y val="-2.70727580372250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Норвегия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-3.8976852506628495E-2"/>
                  <c:y val="-2.7072758037225066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Польша</a:t>
                    </a:r>
                    <a:endParaRPr lang="ru-RU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3.4104745943299965E-2"/>
                  <c:y val="2.93288212069937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Португалия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/>
                      <a:t>Румыния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4.8721065633285619E-3"/>
                  <c:y val="-6.7681895093062603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>
                        <a:latin typeface="Calibri Light" panose="020F0302020204030204" pitchFamily="34" charset="0"/>
                      </a:rPr>
                      <a:t>Сербия</a:t>
                    </a:r>
                    <a:endParaRPr lang="ru-RU" sz="1200" dirty="0">
                      <a:latin typeface="Calibri Light" panose="020F030202020403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Сингапур</a:t>
                    </a:r>
                    <a:endParaRPr lang="ru-RU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-8.120190393228871E-2"/>
                  <c:y val="-1.80486830009193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Словакия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1.4616258149335096E-2"/>
                  <c:y val="-4.337568429368279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Испания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layout>
                <c:manualLayout>
                  <c:x val="-6.983352740770947E-2"/>
                  <c:y val="1.12803158488437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Швеция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layout>
                <c:manualLayout>
                  <c:x val="-4.8721065633285619E-2"/>
                  <c:y val="-1.804850535815003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Альберта</a:t>
                    </a:r>
                    <a:r>
                      <a:rPr lang="ru-RU" baseline="0" dirty="0" smtClean="0"/>
                      <a:t> (Канада</a:t>
                    </a:r>
                    <a:r>
                      <a:rPr lang="ru-RU" dirty="0" smtClean="0"/>
                      <a:t>)</a:t>
                    </a:r>
                    <a:endParaRPr lang="ru-RU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Англия</a:t>
                    </a:r>
                    <a:r>
                      <a:rPr lang="ru-RU" baseline="0" dirty="0" smtClean="0"/>
                      <a:t> (Великобритания)</a:t>
                    </a:r>
                    <a:endParaRPr lang="ru-RU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layout>
                <c:manualLayout>
                  <c:x val="-4.8721065633285619E-3"/>
                  <c:y val="-2.7072758037225059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ru-RU" dirty="0" smtClean="0"/>
                      <a:t>Бельгия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(</a:t>
                    </a:r>
                    <a:r>
                      <a:rPr lang="ru-RU" dirty="0" err="1" smtClean="0"/>
                      <a:t>Фл</a:t>
                    </a:r>
                    <a:r>
                      <a:rPr lang="ru-RU" dirty="0" smtClean="0"/>
                      <a:t>-кое</a:t>
                    </a:r>
                    <a:r>
                      <a:rPr lang="ru-RU" baseline="0" dirty="0" smtClean="0"/>
                      <a:t> сообщество</a:t>
                    </a:r>
                    <a:r>
                      <a:rPr lang="ru-RU" dirty="0" smtClean="0"/>
                      <a:t>)</a:t>
                    </a:r>
                    <a:endParaRPr lang="ru-RU" dirty="0"/>
                  </a:p>
                </c:rich>
              </c:tx>
              <c:spPr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layout>
                <c:manualLayout>
                  <c:x val="-4.8721065633285619E-3"/>
                  <c:y val="-2.2560631697687537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США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>
                <a:solidFill>
                  <a:schemeClr val="tx1"/>
                </a:solidFill>
              </a:ln>
            </c:spPr>
            <c:trendlineType val="linear"/>
            <c:forward val="2"/>
            <c:dispRSqr val="0"/>
            <c:dispEq val="0"/>
          </c:trendline>
          <c:xVal>
            <c:numRef>
              <c:f>Mean_score!$B$67:$B$97</c:f>
              <c:numCache>
                <c:formatCode>0.0</c:formatCode>
                <c:ptCount val="31"/>
                <c:pt idx="0">
                  <c:v>38.520659159806357</c:v>
                </c:pt>
                <c:pt idx="1">
                  <c:v>12.622465902983196</c:v>
                </c:pt>
                <c:pt idx="2">
                  <c:v>19.553129654032372</c:v>
                </c:pt>
                <c:pt idx="3">
                  <c:v>33.552613193101031</c:v>
                </c:pt>
                <c:pt idx="4">
                  <c:v>9.6089893091680025</c:v>
                </c:pt>
                <c:pt idx="5">
                  <c:v>12.175142675537618</c:v>
                </c:pt>
                <c:pt idx="6">
                  <c:v>18.413908413596701</c:v>
                </c:pt>
                <c:pt idx="7">
                  <c:v>13.685221312247103</c:v>
                </c:pt>
                <c:pt idx="8">
                  <c:v>58.562098375118552</c:v>
                </c:pt>
                <c:pt idx="9">
                  <c:v>4.8716509551082794</c:v>
                </c:pt>
                <c:pt idx="10">
                  <c:v>17.517877600418331</c:v>
                </c:pt>
                <c:pt idx="11">
                  <c:v>33.733819033102279</c:v>
                </c:pt>
                <c:pt idx="12">
                  <c:v>12.457685537860366</c:v>
                </c:pt>
                <c:pt idx="13">
                  <c:v>28.129402889270484</c:v>
                </c:pt>
                <c:pt idx="14">
                  <c:v>66.529272225535109</c:v>
                </c:pt>
                <c:pt idx="15">
                  <c:v>22.765698071248082</c:v>
                </c:pt>
                <c:pt idx="16">
                  <c:v>49.533661226523783</c:v>
                </c:pt>
                <c:pt idx="17">
                  <c:v>40.422023681135542</c:v>
                </c:pt>
                <c:pt idx="18">
                  <c:v>30.641765670021826</c:v>
                </c:pt>
                <c:pt idx="19">
                  <c:v>17.863798649388507</c:v>
                </c:pt>
                <c:pt idx="20">
                  <c:v>10.493370392288515</c:v>
                </c:pt>
                <c:pt idx="21">
                  <c:v>34.728144389632753</c:v>
                </c:pt>
                <c:pt idx="22">
                  <c:v>20.44835337375989</c:v>
                </c:pt>
                <c:pt idx="23">
                  <c:v>67.610707582361158</c:v>
                </c:pt>
                <c:pt idx="24">
                  <c:v>3.961481041184499</c:v>
                </c:pt>
                <c:pt idx="25">
                  <c:v>8.4679012197773531</c:v>
                </c:pt>
                <c:pt idx="26">
                  <c:v>4.9855631416142572</c:v>
                </c:pt>
                <c:pt idx="27">
                  <c:v>47.030931072391496</c:v>
                </c:pt>
                <c:pt idx="28">
                  <c:v>35.432975898475362</c:v>
                </c:pt>
                <c:pt idx="29">
                  <c:v>45.891105452276349</c:v>
                </c:pt>
                <c:pt idx="30">
                  <c:v>33.687971659686994</c:v>
                </c:pt>
              </c:numCache>
            </c:numRef>
          </c:xVal>
          <c:yVal>
            <c:numRef>
              <c:f>Mean_score!$C$67:$C$97</c:f>
              <c:numCache>
                <c:formatCode>General</c:formatCode>
                <c:ptCount val="31"/>
                <c:pt idx="0">
                  <c:v>504</c:v>
                </c:pt>
                <c:pt idx="1">
                  <c:v>391</c:v>
                </c:pt>
                <c:pt idx="2">
                  <c:v>439</c:v>
                </c:pt>
                <c:pt idx="3">
                  <c:v>423</c:v>
                </c:pt>
                <c:pt idx="4">
                  <c:v>471</c:v>
                </c:pt>
                <c:pt idx="5">
                  <c:v>499</c:v>
                </c:pt>
                <c:pt idx="6">
                  <c:v>500</c:v>
                </c:pt>
                <c:pt idx="7">
                  <c:v>521</c:v>
                </c:pt>
                <c:pt idx="8">
                  <c:v>519</c:v>
                </c:pt>
                <c:pt idx="9">
                  <c:v>495</c:v>
                </c:pt>
                <c:pt idx="10">
                  <c:v>493</c:v>
                </c:pt>
                <c:pt idx="11">
                  <c:v>466</c:v>
                </c:pt>
                <c:pt idx="12">
                  <c:v>485</c:v>
                </c:pt>
                <c:pt idx="13">
                  <c:v>536</c:v>
                </c:pt>
                <c:pt idx="14">
                  <c:v>554</c:v>
                </c:pt>
                <c:pt idx="15">
                  <c:v>491</c:v>
                </c:pt>
                <c:pt idx="16">
                  <c:v>413</c:v>
                </c:pt>
                <c:pt idx="17">
                  <c:v>523</c:v>
                </c:pt>
                <c:pt idx="18">
                  <c:v>489</c:v>
                </c:pt>
                <c:pt idx="19">
                  <c:v>518</c:v>
                </c:pt>
                <c:pt idx="20">
                  <c:v>487</c:v>
                </c:pt>
                <c:pt idx="21">
                  <c:v>445</c:v>
                </c:pt>
                <c:pt idx="22">
                  <c:v>449</c:v>
                </c:pt>
                <c:pt idx="23">
                  <c:v>573</c:v>
                </c:pt>
                <c:pt idx="24">
                  <c:v>482</c:v>
                </c:pt>
                <c:pt idx="25">
                  <c:v>484</c:v>
                </c:pt>
                <c:pt idx="26">
                  <c:v>478</c:v>
                </c:pt>
                <c:pt idx="27">
                  <c:v>517</c:v>
                </c:pt>
                <c:pt idx="28">
                  <c:v>495</c:v>
                </c:pt>
                <c:pt idx="29">
                  <c:v>531</c:v>
                </c:pt>
                <c:pt idx="30">
                  <c:v>481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5372368"/>
        <c:axId val="2095374544"/>
      </c:scatterChart>
      <c:valAx>
        <c:axId val="2095372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 b="0" dirty="0" smtClean="0"/>
                  <a:t>% учителей, которые</a:t>
                </a:r>
                <a:r>
                  <a:rPr lang="ru-RU" sz="1400" b="0" baseline="0" dirty="0" smtClean="0"/>
                  <a:t> согласны,  что профессия учителя ценится в обществе</a:t>
                </a:r>
                <a:endParaRPr lang="en-GB" sz="1400" b="0" dirty="0"/>
              </a:p>
            </c:rich>
          </c:tx>
          <c:layout>
            <c:manualLayout>
              <c:xMode val="edge"/>
              <c:yMode val="edge"/>
              <c:x val="0.17006224723835917"/>
              <c:y val="0.9521122520359185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095374544"/>
        <c:crosses val="autoZero"/>
        <c:crossBetween val="midCat"/>
      </c:valAx>
      <c:valAx>
        <c:axId val="2095374544"/>
        <c:scaling>
          <c:orientation val="minMax"/>
          <c:max val="600"/>
          <c:min val="38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ru-RU" sz="1400" b="0" dirty="0" smtClean="0"/>
                  <a:t>Средний</a:t>
                </a:r>
                <a:r>
                  <a:rPr lang="ru-RU" sz="1400" b="0" baseline="0" dirty="0" smtClean="0"/>
                  <a:t>  балл по математике по результатам  </a:t>
                </a:r>
                <a:r>
                  <a:rPr lang="en-US" sz="1400" b="0" baseline="0" dirty="0" smtClean="0"/>
                  <a:t>PISA</a:t>
                </a:r>
                <a:endParaRPr lang="en-US" sz="1400" b="0" dirty="0"/>
              </a:p>
            </c:rich>
          </c:tx>
          <c:layout>
            <c:manualLayout>
              <c:xMode val="edge"/>
              <c:yMode val="edge"/>
              <c:x val="1.6240718502543853E-3"/>
              <c:y val="0.1353283136312183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095372368"/>
        <c:crosses val="autoZero"/>
        <c:crossBetween val="midCat"/>
        <c:maj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solidFill>
            <a:schemeClr val="tx1"/>
          </a:solidFill>
          <a:latin typeface="Calibri Light" panose="020F0302020204030204" pitchFamily="34" charset="0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74445538057743"/>
          <c:y val="4.6875E-2"/>
          <c:w val="0.40963877952755906"/>
          <c:h val="0.9062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E6DBB45-0BD2-4C50-8AE4-921E53175549}" type="VALUE">
                      <a:rPr lang="en-US" smtClean="0"/>
                      <a:pPr/>
                      <a:t>[ЗНАЧЕНИЕ]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32%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77%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78%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libri Light" panose="020F03020202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Я сожалею о том, что решил(-а) стать учителем</c:v>
                </c:pt>
                <c:pt idx="1">
                  <c:v>Может быть было бы лучше выбрать другую профессию</c:v>
                </c:pt>
                <c:pt idx="2">
                  <c:v>Преимущества профессии учителя явно перевешивают ее недостатки</c:v>
                </c:pt>
                <c:pt idx="3">
                  <c:v>Если бы я мог(-ла) решить снова, я бы выбрал эту профессию еще раз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32</c:v>
                </c:pt>
                <c:pt idx="2">
                  <c:v>77</c:v>
                </c:pt>
                <c:pt idx="3">
                  <c:v>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Я сожалею о том, что решил(-а) стать учителем</c:v>
                </c:pt>
                <c:pt idx="1">
                  <c:v>Может быть было бы лучше выбрать другую профессию</c:v>
                </c:pt>
                <c:pt idx="2">
                  <c:v>Преимущества профессии учителя явно перевешивают ее недостатки</c:v>
                </c:pt>
                <c:pt idx="3">
                  <c:v>Если бы я мог(-ла) решить снова, я бы выбрал эту профессию еще раз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5197264"/>
        <c:axId val="255203248"/>
      </c:barChart>
      <c:catAx>
        <c:axId val="255197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ru-RU"/>
          </a:p>
        </c:txPr>
        <c:crossAx val="255203248"/>
        <c:crosses val="autoZero"/>
        <c:auto val="1"/>
        <c:lblAlgn val="ctr"/>
        <c:lblOffset val="100"/>
        <c:noMultiLvlLbl val="0"/>
      </c:catAx>
      <c:valAx>
        <c:axId val="2552032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5197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Calibri Light" panose="020F0302020204030204" pitchFamily="34" charset="0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578934849730764"/>
          <c:y val="0.14919370913102536"/>
          <c:w val="0.75930554834961961"/>
          <c:h val="0.539477782651297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15 или &lt;</c:v>
                </c:pt>
                <c:pt idx="1">
                  <c:v>16-20</c:v>
                </c:pt>
                <c:pt idx="2">
                  <c:v>21-25</c:v>
                </c:pt>
                <c:pt idx="3">
                  <c:v>26-30</c:v>
                </c:pt>
                <c:pt idx="4">
                  <c:v>31-35</c:v>
                </c:pt>
                <c:pt idx="5">
                  <c:v>36 или &gt;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12.054782175110468</c:v>
                </c:pt>
                <c:pt idx="1">
                  <c:v>12.020116616984398</c:v>
                </c:pt>
                <c:pt idx="2">
                  <c:v>11.991343789776888</c:v>
                </c:pt>
                <c:pt idx="3">
                  <c:v>12.044521996246516</c:v>
                </c:pt>
                <c:pt idx="4">
                  <c:v>12.013776682983607</c:v>
                </c:pt>
                <c:pt idx="5">
                  <c:v>11.891264084738777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500736"/>
        <c:axId val="247499104"/>
      </c:barChart>
      <c:catAx>
        <c:axId val="247500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>
                    <a:latin typeface="Calibri Light" panose="020F0302020204030204" pitchFamily="34" charset="0"/>
                  </a:defRPr>
                </a:pPr>
                <a:r>
                  <a:rPr lang="ru-RU" sz="1400" b="0" dirty="0">
                    <a:latin typeface="Calibri Light" panose="020F0302020204030204" pitchFamily="34" charset="0"/>
                  </a:rPr>
                  <a:t>Размер класса</a:t>
                </a:r>
                <a:r>
                  <a:rPr lang="en-GB" sz="1400" b="0" dirty="0">
                    <a:latin typeface="Calibri Light" panose="020F0302020204030204" pitchFamily="34" charset="0"/>
                  </a:rPr>
                  <a:t> (</a:t>
                </a:r>
                <a:r>
                  <a:rPr lang="ru-RU" sz="1400" b="0" dirty="0">
                    <a:latin typeface="Calibri Light" panose="020F0302020204030204" pitchFamily="34" charset="0"/>
                  </a:rPr>
                  <a:t>количество учащихся</a:t>
                </a:r>
                <a:r>
                  <a:rPr lang="en-GB" sz="1400" b="0" dirty="0">
                    <a:latin typeface="Calibri Light" panose="020F0302020204030204" pitchFamily="34" charset="0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0.26391304358126411"/>
              <c:y val="0.8939339659222893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ru-RU"/>
          </a:p>
        </c:txPr>
        <c:crossAx val="247499104"/>
        <c:crosses val="autoZero"/>
        <c:auto val="1"/>
        <c:lblAlgn val="ctr"/>
        <c:lblOffset val="100"/>
        <c:noMultiLvlLbl val="0"/>
      </c:catAx>
      <c:valAx>
        <c:axId val="247499104"/>
        <c:scaling>
          <c:orientation val="minMax"/>
          <c:max val="13"/>
          <c:min val="1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 b="0">
                    <a:latin typeface="Calibri Light" panose="020F0302020204030204" pitchFamily="34" charset="0"/>
                  </a:defRPr>
                </a:pPr>
                <a:r>
                  <a:rPr lang="ru-RU" sz="1400" b="0" dirty="0">
                    <a:latin typeface="Calibri Light" panose="020F0302020204030204" pitchFamily="34" charset="0"/>
                  </a:rPr>
                  <a:t>Уровень удовлетворенности учителей работой </a:t>
                </a:r>
                <a:r>
                  <a:rPr lang="ru-RU" sz="1400" b="0" dirty="0" smtClean="0">
                    <a:latin typeface="Calibri Light" panose="020F0302020204030204" pitchFamily="34" charset="0"/>
                  </a:rPr>
                  <a:t>(%)</a:t>
                </a:r>
                <a:endParaRPr lang="en-GB" sz="1400" b="0" dirty="0">
                  <a:latin typeface="Calibri Light" panose="020F03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2.0606213088333086E-3"/>
              <c:y val="0.12300408921629256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+mj-lt"/>
              </a:defRPr>
            </a:pPr>
            <a:endParaRPr lang="ru-RU"/>
          </a:p>
        </c:txPr>
        <c:crossAx val="2475007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294807481012761"/>
          <c:y val="0.13149539207664374"/>
          <c:w val="0.70689901474869477"/>
          <c:h val="0.565042290559178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solidFill>
                <a:sysClr val="windowText" lastClr="000000"/>
              </a:solidFill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Нет</c:v>
                </c:pt>
                <c:pt idx="1">
                  <c:v>1% to 10%</c:v>
                </c:pt>
                <c:pt idx="2">
                  <c:v>11% to 30%</c:v>
                </c:pt>
                <c:pt idx="3">
                  <c:v>31% или &gt;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>
                  <c:v>12.402163916461548</c:v>
                </c:pt>
                <c:pt idx="1">
                  <c:v>12.095461387342178</c:v>
                </c:pt>
                <c:pt idx="2">
                  <c:v>11.678540391386779</c:v>
                </c:pt>
                <c:pt idx="3">
                  <c:v>11.405143749391925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7499648"/>
        <c:axId val="247502368"/>
      </c:barChart>
      <c:catAx>
        <c:axId val="247499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 dirty="0"/>
                  <a:t>Учащиеся с проблемами поведения</a:t>
                </a:r>
                <a:endParaRPr lang="en-GB" sz="1400" dirty="0"/>
              </a:p>
            </c:rich>
          </c:tx>
          <c:layout>
            <c:manualLayout>
              <c:xMode val="edge"/>
              <c:yMode val="edge"/>
              <c:x val="0.28443392159693315"/>
              <c:y val="0.9185694711604972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ru-RU"/>
          </a:p>
        </c:txPr>
        <c:crossAx val="247502368"/>
        <c:crosses val="autoZero"/>
        <c:auto val="1"/>
        <c:lblAlgn val="ctr"/>
        <c:lblOffset val="100"/>
        <c:noMultiLvlLbl val="0"/>
      </c:catAx>
      <c:valAx>
        <c:axId val="247502368"/>
        <c:scaling>
          <c:orientation val="minMax"/>
          <c:min val="1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400" dirty="0"/>
                  <a:t>Уровень удовлетворенности учителей </a:t>
                </a:r>
                <a:r>
                  <a:rPr lang="ru-RU" sz="1400" dirty="0" smtClean="0"/>
                  <a:t>профессией (%)</a:t>
                </a:r>
                <a:endParaRPr lang="en-GB" sz="1400" dirty="0"/>
              </a:p>
            </c:rich>
          </c:tx>
          <c:layout>
            <c:manualLayout>
              <c:xMode val="edge"/>
              <c:yMode val="edge"/>
              <c:x val="1.062643857918501E-3"/>
              <c:y val="0.12022043299854561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247499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>
          <a:solidFill>
            <a:schemeClr val="tx1"/>
          </a:solidFill>
          <a:latin typeface="Calibri Light" panose="020F030202020403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Решение админстративных вопросов 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Лист1!$A$2:$A$34</c:f>
              <c:strCache>
                <c:ptCount val="33"/>
                <c:pt idx="0">
                  <c:v>Болгария</c:v>
                </c:pt>
                <c:pt idx="1">
                  <c:v>Латвия</c:v>
                </c:pt>
                <c:pt idx="2">
                  <c:v>Эстония</c:v>
                </c:pt>
                <c:pt idx="3">
                  <c:v>Дания</c:v>
                </c:pt>
                <c:pt idx="4">
                  <c:v>Чехия</c:v>
                </c:pt>
                <c:pt idx="5">
                  <c:v>Хорватия</c:v>
                </c:pt>
                <c:pt idx="6">
                  <c:v>Норвегия</c:v>
                </c:pt>
                <c:pt idx="7">
                  <c:v>Польша</c:v>
                </c:pt>
                <c:pt idx="8">
                  <c:v>Румыния</c:v>
                </c:pt>
                <c:pt idx="9">
                  <c:v>Сербия</c:v>
                </c:pt>
                <c:pt idx="10">
                  <c:v>Англия</c:v>
                </c:pt>
                <c:pt idx="11">
                  <c:v>Швеция</c:v>
                </c:pt>
                <c:pt idx="12">
                  <c:v>Финляндия</c:v>
                </c:pt>
                <c:pt idx="13">
                  <c:v>Словакия</c:v>
                </c:pt>
                <c:pt idx="14">
                  <c:v>Альберта (Канада)</c:v>
                </c:pt>
                <c:pt idx="15">
                  <c:v>Среднее</c:v>
                </c:pt>
                <c:pt idx="16">
                  <c:v>Италия</c:v>
                </c:pt>
                <c:pt idx="17">
                  <c:v>Япония</c:v>
                </c:pt>
                <c:pt idx="18">
                  <c:v>Австралия</c:v>
                </c:pt>
                <c:pt idx="19">
                  <c:v>Испания</c:v>
                </c:pt>
                <c:pt idx="20">
                  <c:v>Бельгия (Фл.)</c:v>
                </c:pt>
                <c:pt idx="21">
                  <c:v>Южная Корея</c:v>
                </c:pt>
                <c:pt idx="22">
                  <c:v>Абу Даби (ОАЭ)</c:v>
                </c:pt>
                <c:pt idx="23">
                  <c:v>Израиль</c:v>
                </c:pt>
                <c:pt idx="24">
                  <c:v>Франция</c:v>
                </c:pt>
                <c:pt idx="25">
                  <c:v>Португалия</c:v>
                </c:pt>
                <c:pt idx="26">
                  <c:v>Исландия</c:v>
                </c:pt>
                <c:pt idx="27">
                  <c:v>Мексика</c:v>
                </c:pt>
                <c:pt idx="28">
                  <c:v>Нидерланды</c:v>
                </c:pt>
                <c:pt idx="29">
                  <c:v>Чили</c:v>
                </c:pt>
                <c:pt idx="30">
                  <c:v>Сингапур</c:v>
                </c:pt>
                <c:pt idx="31">
                  <c:v>Малайзия</c:v>
                </c:pt>
                <c:pt idx="32">
                  <c:v>Бразилия</c:v>
                </c:pt>
              </c:strCache>
            </c:strRef>
          </c:cat>
          <c:val>
            <c:numRef>
              <c:f>Лист1!$B$2:$B$34</c:f>
              <c:numCache>
                <c:formatCode>0</c:formatCode>
                <c:ptCount val="33"/>
                <c:pt idx="0">
                  <c:v>4.6154562507173935</c:v>
                </c:pt>
                <c:pt idx="1">
                  <c:v>5.8419106426883829</c:v>
                </c:pt>
                <c:pt idx="2">
                  <c:v>5.4843698866945658</c:v>
                </c:pt>
                <c:pt idx="3">
                  <c:v>5.9752990437940134</c:v>
                </c:pt>
                <c:pt idx="4">
                  <c:v>6.5674609493497504</c:v>
                </c:pt>
                <c:pt idx="5">
                  <c:v>7.2286951835530013</c:v>
                </c:pt>
                <c:pt idx="6">
                  <c:v>7.5516440016535578</c:v>
                </c:pt>
                <c:pt idx="7">
                  <c:v>8.0033877442891672</c:v>
                </c:pt>
                <c:pt idx="8">
                  <c:v>8.4419967377078535</c:v>
                </c:pt>
                <c:pt idx="9">
                  <c:v>8.2811581783325483</c:v>
                </c:pt>
                <c:pt idx="10">
                  <c:v>6.7376798082962859</c:v>
                </c:pt>
                <c:pt idx="11">
                  <c:v>6.6681224604343532</c:v>
                </c:pt>
                <c:pt idx="12">
                  <c:v>5.9957430061217813</c:v>
                </c:pt>
                <c:pt idx="13">
                  <c:v>7.1249977766220844</c:v>
                </c:pt>
                <c:pt idx="14">
                  <c:v>7.2532827595031231</c:v>
                </c:pt>
                <c:pt idx="15">
                  <c:v>8.0000381686373601</c:v>
                </c:pt>
                <c:pt idx="16">
                  <c:v>7.5350183190723792</c:v>
                </c:pt>
                <c:pt idx="17">
                  <c:v>6.9522621445371255</c:v>
                </c:pt>
                <c:pt idx="18">
                  <c:v>6.9657556479959073</c:v>
                </c:pt>
                <c:pt idx="19">
                  <c:v>7.4022271593861504</c:v>
                </c:pt>
                <c:pt idx="20">
                  <c:v>9.3332467725529433</c:v>
                </c:pt>
                <c:pt idx="21">
                  <c:v>8.217022393805884</c:v>
                </c:pt>
                <c:pt idx="22">
                  <c:v>8.2979894630902677</c:v>
                </c:pt>
                <c:pt idx="23">
                  <c:v>9.164276574064429</c:v>
                </c:pt>
                <c:pt idx="24">
                  <c:v>7.943303744353936</c:v>
                </c:pt>
                <c:pt idx="25">
                  <c:v>8.2431499173363925</c:v>
                </c:pt>
                <c:pt idx="26">
                  <c:v>8.5471155263033669</c:v>
                </c:pt>
                <c:pt idx="27">
                  <c:v>11.644595566652439</c:v>
                </c:pt>
                <c:pt idx="28">
                  <c:v>9.508336061785938</c:v>
                </c:pt>
                <c:pt idx="29">
                  <c:v>10.832370687076027</c:v>
                </c:pt>
                <c:pt idx="30">
                  <c:v>11.119881594578445</c:v>
                </c:pt>
                <c:pt idx="31">
                  <c:v>11.505580278997304</c:v>
                </c:pt>
                <c:pt idx="32">
                  <c:v>12.21845588166595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Наведение дисциплины в классе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Лист1!$A$2:$A$34</c:f>
              <c:strCache>
                <c:ptCount val="33"/>
                <c:pt idx="0">
                  <c:v>Болгария</c:v>
                </c:pt>
                <c:pt idx="1">
                  <c:v>Латвия</c:v>
                </c:pt>
                <c:pt idx="2">
                  <c:v>Эстония</c:v>
                </c:pt>
                <c:pt idx="3">
                  <c:v>Дания</c:v>
                </c:pt>
                <c:pt idx="4">
                  <c:v>Чехия</c:v>
                </c:pt>
                <c:pt idx="5">
                  <c:v>Хорватия</c:v>
                </c:pt>
                <c:pt idx="6">
                  <c:v>Норвегия</c:v>
                </c:pt>
                <c:pt idx="7">
                  <c:v>Польша</c:v>
                </c:pt>
                <c:pt idx="8">
                  <c:v>Румыния</c:v>
                </c:pt>
                <c:pt idx="9">
                  <c:v>Сербия</c:v>
                </c:pt>
                <c:pt idx="10">
                  <c:v>Англия</c:v>
                </c:pt>
                <c:pt idx="11">
                  <c:v>Швеция</c:v>
                </c:pt>
                <c:pt idx="12">
                  <c:v>Финляндия</c:v>
                </c:pt>
                <c:pt idx="13">
                  <c:v>Словакия</c:v>
                </c:pt>
                <c:pt idx="14">
                  <c:v>Альберта (Канада)</c:v>
                </c:pt>
                <c:pt idx="15">
                  <c:v>Среднее</c:v>
                </c:pt>
                <c:pt idx="16">
                  <c:v>Италия</c:v>
                </c:pt>
                <c:pt idx="17">
                  <c:v>Япония</c:v>
                </c:pt>
                <c:pt idx="18">
                  <c:v>Австралия</c:v>
                </c:pt>
                <c:pt idx="19">
                  <c:v>Испания</c:v>
                </c:pt>
                <c:pt idx="20">
                  <c:v>Бельгия (Фл.)</c:v>
                </c:pt>
                <c:pt idx="21">
                  <c:v>Южная Корея</c:v>
                </c:pt>
                <c:pt idx="22">
                  <c:v>Абу Даби (ОАЭ)</c:v>
                </c:pt>
                <c:pt idx="23">
                  <c:v>Израиль</c:v>
                </c:pt>
                <c:pt idx="24">
                  <c:v>Франция</c:v>
                </c:pt>
                <c:pt idx="25">
                  <c:v>Португалия</c:v>
                </c:pt>
                <c:pt idx="26">
                  <c:v>Исландия</c:v>
                </c:pt>
                <c:pt idx="27">
                  <c:v>Мексика</c:v>
                </c:pt>
                <c:pt idx="28">
                  <c:v>Нидерланды</c:v>
                </c:pt>
                <c:pt idx="29">
                  <c:v>Чили</c:v>
                </c:pt>
                <c:pt idx="30">
                  <c:v>Сингапур</c:v>
                </c:pt>
                <c:pt idx="31">
                  <c:v>Малайзия</c:v>
                </c:pt>
                <c:pt idx="32">
                  <c:v>Бразилия</c:v>
                </c:pt>
              </c:strCache>
            </c:strRef>
          </c:cat>
          <c:val>
            <c:numRef>
              <c:f>Лист1!$C$2:$C$34</c:f>
              <c:numCache>
                <c:formatCode>0</c:formatCode>
                <c:ptCount val="33"/>
                <c:pt idx="0">
                  <c:v>8.7526575598571608</c:v>
                </c:pt>
                <c:pt idx="1">
                  <c:v>9.4642019728913525</c:v>
                </c:pt>
                <c:pt idx="2">
                  <c:v>8.8056398368467796</c:v>
                </c:pt>
                <c:pt idx="3">
                  <c:v>9.7962071107851845</c:v>
                </c:pt>
                <c:pt idx="4">
                  <c:v>8.8293831406964394</c:v>
                </c:pt>
                <c:pt idx="5">
                  <c:v>9.1437309761250489</c:v>
                </c:pt>
                <c:pt idx="6">
                  <c:v>8.9354548709118298</c:v>
                </c:pt>
                <c:pt idx="7">
                  <c:v>8.4740372661065617</c:v>
                </c:pt>
                <c:pt idx="8">
                  <c:v>8.6905223740476334</c:v>
                </c:pt>
                <c:pt idx="9">
                  <c:v>9.7601235564069633</c:v>
                </c:pt>
                <c:pt idx="10">
                  <c:v>11.405967717791535</c:v>
                </c:pt>
                <c:pt idx="11">
                  <c:v>11.463292474811334</c:v>
                </c:pt>
                <c:pt idx="12">
                  <c:v>13.052698044301192</c:v>
                </c:pt>
                <c:pt idx="13">
                  <c:v>12.054120308058357</c:v>
                </c:pt>
                <c:pt idx="14">
                  <c:v>13.560573634392817</c:v>
                </c:pt>
                <c:pt idx="15">
                  <c:v>12.720783487581027</c:v>
                </c:pt>
                <c:pt idx="16">
                  <c:v>12.960516515825635</c:v>
                </c:pt>
                <c:pt idx="17">
                  <c:v>14.612253739955255</c:v>
                </c:pt>
                <c:pt idx="18">
                  <c:v>14.459470495916827</c:v>
                </c:pt>
                <c:pt idx="19">
                  <c:v>14.72780804356106</c:v>
                </c:pt>
                <c:pt idx="20">
                  <c:v>13.370987701623436</c:v>
                </c:pt>
                <c:pt idx="21">
                  <c:v>13.642593692145539</c:v>
                </c:pt>
                <c:pt idx="22">
                  <c:v>12.554649865672047</c:v>
                </c:pt>
                <c:pt idx="23">
                  <c:v>12.817827794318381</c:v>
                </c:pt>
                <c:pt idx="24">
                  <c:v>15.731676680489848</c:v>
                </c:pt>
                <c:pt idx="25">
                  <c:v>15.71594295774892</c:v>
                </c:pt>
                <c:pt idx="26">
                  <c:v>15.692910703170629</c:v>
                </c:pt>
                <c:pt idx="27">
                  <c:v>12.291801519359076</c:v>
                </c:pt>
                <c:pt idx="28">
                  <c:v>16.043703247250313</c:v>
                </c:pt>
                <c:pt idx="29">
                  <c:v>15.272846353729646</c:v>
                </c:pt>
                <c:pt idx="30">
                  <c:v>17.725198159088201</c:v>
                </c:pt>
                <c:pt idx="31">
                  <c:v>17.472934570309057</c:v>
                </c:pt>
                <c:pt idx="32">
                  <c:v>19.81945641142838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Преподавание и обучение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Лист1!$A$2:$A$34</c:f>
              <c:strCache>
                <c:ptCount val="33"/>
                <c:pt idx="0">
                  <c:v>Болгария</c:v>
                </c:pt>
                <c:pt idx="1">
                  <c:v>Латвия</c:v>
                </c:pt>
                <c:pt idx="2">
                  <c:v>Эстония</c:v>
                </c:pt>
                <c:pt idx="3">
                  <c:v>Дания</c:v>
                </c:pt>
                <c:pt idx="4">
                  <c:v>Чехия</c:v>
                </c:pt>
                <c:pt idx="5">
                  <c:v>Хорватия</c:v>
                </c:pt>
                <c:pt idx="6">
                  <c:v>Норвегия</c:v>
                </c:pt>
                <c:pt idx="7">
                  <c:v>Польша</c:v>
                </c:pt>
                <c:pt idx="8">
                  <c:v>Румыния</c:v>
                </c:pt>
                <c:pt idx="9">
                  <c:v>Сербия</c:v>
                </c:pt>
                <c:pt idx="10">
                  <c:v>Англия</c:v>
                </c:pt>
                <c:pt idx="11">
                  <c:v>Швеция</c:v>
                </c:pt>
                <c:pt idx="12">
                  <c:v>Финляндия</c:v>
                </c:pt>
                <c:pt idx="13">
                  <c:v>Словакия</c:v>
                </c:pt>
                <c:pt idx="14">
                  <c:v>Альберта (Канада)</c:v>
                </c:pt>
                <c:pt idx="15">
                  <c:v>Среднее</c:v>
                </c:pt>
                <c:pt idx="16">
                  <c:v>Италия</c:v>
                </c:pt>
                <c:pt idx="17">
                  <c:v>Япония</c:v>
                </c:pt>
                <c:pt idx="18">
                  <c:v>Австралия</c:v>
                </c:pt>
                <c:pt idx="19">
                  <c:v>Испания</c:v>
                </c:pt>
                <c:pt idx="20">
                  <c:v>Бельгия (Фл.)</c:v>
                </c:pt>
                <c:pt idx="21">
                  <c:v>Южная Корея</c:v>
                </c:pt>
                <c:pt idx="22">
                  <c:v>Абу Даби (ОАЭ)</c:v>
                </c:pt>
                <c:pt idx="23">
                  <c:v>Израиль</c:v>
                </c:pt>
                <c:pt idx="24">
                  <c:v>Франция</c:v>
                </c:pt>
                <c:pt idx="25">
                  <c:v>Португалия</c:v>
                </c:pt>
                <c:pt idx="26">
                  <c:v>Исландия</c:v>
                </c:pt>
                <c:pt idx="27">
                  <c:v>Мексика</c:v>
                </c:pt>
                <c:pt idx="28">
                  <c:v>Нидерланды</c:v>
                </c:pt>
                <c:pt idx="29">
                  <c:v>Чили</c:v>
                </c:pt>
                <c:pt idx="30">
                  <c:v>Сингапур</c:v>
                </c:pt>
                <c:pt idx="31">
                  <c:v>Малайзия</c:v>
                </c:pt>
                <c:pt idx="32">
                  <c:v>Бразилия</c:v>
                </c:pt>
              </c:strCache>
            </c:strRef>
          </c:cat>
          <c:val>
            <c:numRef>
              <c:f>Лист1!$D$2:$D$34</c:f>
              <c:numCache>
                <c:formatCode>0</c:formatCode>
                <c:ptCount val="33"/>
                <c:pt idx="0">
                  <c:v>86.601430502768324</c:v>
                </c:pt>
                <c:pt idx="1">
                  <c:v>84.473060828937889</c:v>
                </c:pt>
                <c:pt idx="2">
                  <c:v>84.394882857376331</c:v>
                </c:pt>
                <c:pt idx="3">
                  <c:v>84.126605463788678</c:v>
                </c:pt>
                <c:pt idx="4">
                  <c:v>83.982695235080698</c:v>
                </c:pt>
                <c:pt idx="5">
                  <c:v>83.433680391727293</c:v>
                </c:pt>
                <c:pt idx="6">
                  <c:v>83.046569521040894</c:v>
                </c:pt>
                <c:pt idx="7">
                  <c:v>82.167591303479654</c:v>
                </c:pt>
                <c:pt idx="8">
                  <c:v>81.769316391388998</c:v>
                </c:pt>
                <c:pt idx="9">
                  <c:v>81.693066551115493</c:v>
                </c:pt>
                <c:pt idx="10">
                  <c:v>81.476553417150257</c:v>
                </c:pt>
                <c:pt idx="11">
                  <c:v>81.100368661289892</c:v>
                </c:pt>
                <c:pt idx="12">
                  <c:v>80.641306922417272</c:v>
                </c:pt>
                <c:pt idx="13">
                  <c:v>80.151257621424861</c:v>
                </c:pt>
                <c:pt idx="14">
                  <c:v>78.957767308627382</c:v>
                </c:pt>
                <c:pt idx="15">
                  <c:v>78.658151271415875</c:v>
                </c:pt>
                <c:pt idx="16">
                  <c:v>78.512196010988703</c:v>
                </c:pt>
                <c:pt idx="17">
                  <c:v>78.343787828719201</c:v>
                </c:pt>
                <c:pt idx="18">
                  <c:v>78.125068233641969</c:v>
                </c:pt>
                <c:pt idx="19">
                  <c:v>77.240281434162085</c:v>
                </c:pt>
                <c:pt idx="20">
                  <c:v>76.972704716048568</c:v>
                </c:pt>
                <c:pt idx="21">
                  <c:v>76.943068464568668</c:v>
                </c:pt>
                <c:pt idx="22">
                  <c:v>76.676171826569373</c:v>
                </c:pt>
                <c:pt idx="23">
                  <c:v>76.572151604640908</c:v>
                </c:pt>
                <c:pt idx="24">
                  <c:v>75.964610877866562</c:v>
                </c:pt>
                <c:pt idx="25">
                  <c:v>75.827957368771635</c:v>
                </c:pt>
                <c:pt idx="26">
                  <c:v>75.536623350855095</c:v>
                </c:pt>
                <c:pt idx="27">
                  <c:v>75.39571199080163</c:v>
                </c:pt>
                <c:pt idx="28">
                  <c:v>73.772450851386878</c:v>
                </c:pt>
                <c:pt idx="29">
                  <c:v>73.137363206598991</c:v>
                </c:pt>
                <c:pt idx="30">
                  <c:v>70.937681294114498</c:v>
                </c:pt>
                <c:pt idx="31">
                  <c:v>70.795004542903101</c:v>
                </c:pt>
                <c:pt idx="32">
                  <c:v>66.723271976503497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Лист1!$A$2:$A$34</c:f>
              <c:strCache>
                <c:ptCount val="33"/>
                <c:pt idx="0">
                  <c:v>Болгария</c:v>
                </c:pt>
                <c:pt idx="1">
                  <c:v>Латвия</c:v>
                </c:pt>
                <c:pt idx="2">
                  <c:v>Эстония</c:v>
                </c:pt>
                <c:pt idx="3">
                  <c:v>Дания</c:v>
                </c:pt>
                <c:pt idx="4">
                  <c:v>Чехия</c:v>
                </c:pt>
                <c:pt idx="5">
                  <c:v>Хорватия</c:v>
                </c:pt>
                <c:pt idx="6">
                  <c:v>Норвегия</c:v>
                </c:pt>
                <c:pt idx="7">
                  <c:v>Польша</c:v>
                </c:pt>
                <c:pt idx="8">
                  <c:v>Румыния</c:v>
                </c:pt>
                <c:pt idx="9">
                  <c:v>Сербия</c:v>
                </c:pt>
                <c:pt idx="10">
                  <c:v>Англия</c:v>
                </c:pt>
                <c:pt idx="11">
                  <c:v>Швеция</c:v>
                </c:pt>
                <c:pt idx="12">
                  <c:v>Финляндия</c:v>
                </c:pt>
                <c:pt idx="13">
                  <c:v>Словакия</c:v>
                </c:pt>
                <c:pt idx="14">
                  <c:v>Альберта (Канада)</c:v>
                </c:pt>
                <c:pt idx="15">
                  <c:v>Среднее</c:v>
                </c:pt>
                <c:pt idx="16">
                  <c:v>Италия</c:v>
                </c:pt>
                <c:pt idx="17">
                  <c:v>Япония</c:v>
                </c:pt>
                <c:pt idx="18">
                  <c:v>Австралия</c:v>
                </c:pt>
                <c:pt idx="19">
                  <c:v>Испания</c:v>
                </c:pt>
                <c:pt idx="20">
                  <c:v>Бельгия (Фл.)</c:v>
                </c:pt>
                <c:pt idx="21">
                  <c:v>Южная Корея</c:v>
                </c:pt>
                <c:pt idx="22">
                  <c:v>Абу Даби (ОАЭ)</c:v>
                </c:pt>
                <c:pt idx="23">
                  <c:v>Израиль</c:v>
                </c:pt>
                <c:pt idx="24">
                  <c:v>Франция</c:v>
                </c:pt>
                <c:pt idx="25">
                  <c:v>Португалия</c:v>
                </c:pt>
                <c:pt idx="26">
                  <c:v>Исландия</c:v>
                </c:pt>
                <c:pt idx="27">
                  <c:v>Мексика</c:v>
                </c:pt>
                <c:pt idx="28">
                  <c:v>Нидерланды</c:v>
                </c:pt>
                <c:pt idx="29">
                  <c:v>Чили</c:v>
                </c:pt>
                <c:pt idx="30">
                  <c:v>Сингапур</c:v>
                </c:pt>
                <c:pt idx="31">
                  <c:v>Малайзия</c:v>
                </c:pt>
                <c:pt idx="32">
                  <c:v>Бразилия</c:v>
                </c:pt>
              </c:strCache>
            </c:strRef>
          </c:cat>
          <c:val>
            <c:numRef>
              <c:f>Лист1!$E$2:$E$34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09659952"/>
        <c:axId val="2009665936"/>
      </c:barChart>
      <c:catAx>
        <c:axId val="200965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9665936"/>
        <c:crosses val="autoZero"/>
        <c:auto val="1"/>
        <c:lblAlgn val="ctr"/>
        <c:lblOffset val="100"/>
        <c:noMultiLvlLbl val="0"/>
      </c:catAx>
      <c:valAx>
        <c:axId val="20096659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200965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Experienced teachers</c:v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'\Users\guytempleton\Downloads\New Analysis\Tables\[Chapter 7 tables_AS_.xlsx]Figure 7.2 BTG41B'!$A$7:$A$29</c:f>
              <c:strCache>
                <c:ptCount val="23"/>
                <c:pt idx="0">
                  <c:v>Australia</c:v>
                </c:pt>
                <c:pt idx="1">
                  <c:v>Austria</c:v>
                </c:pt>
                <c:pt idx="2">
                  <c:v>Belgium (Fl.)</c:v>
                </c:pt>
                <c:pt idx="3">
                  <c:v>Brazil</c:v>
                </c:pt>
                <c:pt idx="4">
                  <c:v>Bulgaria</c:v>
                </c:pt>
                <c:pt idx="5">
                  <c:v>Denmark</c:v>
                </c:pt>
                <c:pt idx="6">
                  <c:v>Estonia</c:v>
                </c:pt>
                <c:pt idx="7">
                  <c:v>Hungary</c:v>
                </c:pt>
                <c:pt idx="8">
                  <c:v>Iceland</c:v>
                </c:pt>
                <c:pt idx="9">
                  <c:v>Ireland</c:v>
                </c:pt>
                <c:pt idx="10">
                  <c:v>Italy</c:v>
                </c:pt>
                <c:pt idx="11">
                  <c:v>Korea</c:v>
                </c:pt>
                <c:pt idx="12">
                  <c:v>Lithuania</c:v>
                </c:pt>
                <c:pt idx="13">
                  <c:v>Malaysia</c:v>
                </c:pt>
                <c:pt idx="14">
                  <c:v>Malta</c:v>
                </c:pt>
                <c:pt idx="15">
                  <c:v>Mexico</c:v>
                </c:pt>
                <c:pt idx="16">
                  <c:v>Norway</c:v>
                </c:pt>
                <c:pt idx="17">
                  <c:v>Poland</c:v>
                </c:pt>
                <c:pt idx="18">
                  <c:v>Portugal</c:v>
                </c:pt>
                <c:pt idx="19">
                  <c:v>Slovak Republic</c:v>
                </c:pt>
                <c:pt idx="20">
                  <c:v>Slovenia</c:v>
                </c:pt>
                <c:pt idx="21">
                  <c:v>Spain</c:v>
                </c:pt>
                <c:pt idx="22">
                  <c:v>Turkey</c:v>
                </c:pt>
              </c:strCache>
            </c:strRef>
          </c:cat>
          <c:val>
            <c:numRef>
              <c:f>'\Users\guytempleton\Downloads\New Analysis\Tables\[Chapter 7 tables_AS_.xlsx]Figure 7.2 BTG41B'!$J$7:$J$29</c:f>
              <c:numCache>
                <c:formatCode>General</c:formatCode>
                <c:ptCount val="23"/>
                <c:pt idx="0">
                  <c:v>15.074372744767121</c:v>
                </c:pt>
                <c:pt idx="1">
                  <c:v>13.336854724302496</c:v>
                </c:pt>
                <c:pt idx="2">
                  <c:v>12.992636411775935</c:v>
                </c:pt>
                <c:pt idx="3">
                  <c:v>17.551524106755302</c:v>
                </c:pt>
                <c:pt idx="4">
                  <c:v>7.8543846432778333</c:v>
                </c:pt>
                <c:pt idx="5">
                  <c:v>11.654084434063472</c:v>
                </c:pt>
                <c:pt idx="6">
                  <c:v>8.5260709263817507</c:v>
                </c:pt>
                <c:pt idx="7">
                  <c:v>10.170821265715295</c:v>
                </c:pt>
                <c:pt idx="8">
                  <c:v>15.961517363649364</c:v>
                </c:pt>
                <c:pt idx="9">
                  <c:v>11.013616021827296</c:v>
                </c:pt>
                <c:pt idx="10">
                  <c:v>13.800056221704041</c:v>
                </c:pt>
                <c:pt idx="11">
                  <c:v>13.501990670546808</c:v>
                </c:pt>
                <c:pt idx="12">
                  <c:v>8.6752118847850284</c:v>
                </c:pt>
                <c:pt idx="13">
                  <c:v>16.820103392710834</c:v>
                </c:pt>
                <c:pt idx="14">
                  <c:v>14.922582837297783</c:v>
                </c:pt>
                <c:pt idx="15">
                  <c:v>12.966358008627434</c:v>
                </c:pt>
                <c:pt idx="16">
                  <c:v>10.382505427700014</c:v>
                </c:pt>
                <c:pt idx="17">
                  <c:v>8.7586131694531062</c:v>
                </c:pt>
                <c:pt idx="18">
                  <c:v>15.96941712375007</c:v>
                </c:pt>
                <c:pt idx="19">
                  <c:v>9.6358597197826228</c:v>
                </c:pt>
                <c:pt idx="20">
                  <c:v>9.8393672925600502</c:v>
                </c:pt>
                <c:pt idx="21">
                  <c:v>15.412724863943222</c:v>
                </c:pt>
                <c:pt idx="22">
                  <c:v>13.431884202565351</c:v>
                </c:pt>
              </c:numCache>
            </c:numRef>
          </c:val>
          <c:smooth val="0"/>
        </c:ser>
        <c:ser>
          <c:idx val="1"/>
          <c:order val="1"/>
          <c:tx>
            <c:v>New teachers</c:v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'\Users\guytempleton\Downloads\New Analysis\Tables\[Chapter 7 tables_AS_.xlsx]Figure 7.2 BTG41B'!$A$7:$A$29</c:f>
              <c:strCache>
                <c:ptCount val="23"/>
                <c:pt idx="0">
                  <c:v>Australia</c:v>
                </c:pt>
                <c:pt idx="1">
                  <c:v>Austria</c:v>
                </c:pt>
                <c:pt idx="2">
                  <c:v>Belgium (Fl.)</c:v>
                </c:pt>
                <c:pt idx="3">
                  <c:v>Brazil</c:v>
                </c:pt>
                <c:pt idx="4">
                  <c:v>Bulgaria</c:v>
                </c:pt>
                <c:pt idx="5">
                  <c:v>Denmark</c:v>
                </c:pt>
                <c:pt idx="6">
                  <c:v>Estonia</c:v>
                </c:pt>
                <c:pt idx="7">
                  <c:v>Hungary</c:v>
                </c:pt>
                <c:pt idx="8">
                  <c:v>Iceland</c:v>
                </c:pt>
                <c:pt idx="9">
                  <c:v>Ireland</c:v>
                </c:pt>
                <c:pt idx="10">
                  <c:v>Italy</c:v>
                </c:pt>
                <c:pt idx="11">
                  <c:v>Korea</c:v>
                </c:pt>
                <c:pt idx="12">
                  <c:v>Lithuania</c:v>
                </c:pt>
                <c:pt idx="13">
                  <c:v>Malaysia</c:v>
                </c:pt>
                <c:pt idx="14">
                  <c:v>Malta</c:v>
                </c:pt>
                <c:pt idx="15">
                  <c:v>Mexico</c:v>
                </c:pt>
                <c:pt idx="16">
                  <c:v>Norway</c:v>
                </c:pt>
                <c:pt idx="17">
                  <c:v>Poland</c:v>
                </c:pt>
                <c:pt idx="18">
                  <c:v>Portugal</c:v>
                </c:pt>
                <c:pt idx="19">
                  <c:v>Slovak Republic</c:v>
                </c:pt>
                <c:pt idx="20">
                  <c:v>Slovenia</c:v>
                </c:pt>
                <c:pt idx="21">
                  <c:v>Spain</c:v>
                </c:pt>
                <c:pt idx="22">
                  <c:v>Turkey</c:v>
                </c:pt>
              </c:strCache>
            </c:strRef>
          </c:cat>
          <c:val>
            <c:numRef>
              <c:f>'\Users\guytempleton\Downloads\New Analysis\Tables\[Chapter 7 tables_AS_.xlsx]Figure 7.2 BTG41B'!$G$7:$G$29</c:f>
              <c:numCache>
                <c:formatCode>General</c:formatCode>
                <c:ptCount val="23"/>
                <c:pt idx="0">
                  <c:v>21.075799809709924</c:v>
                </c:pt>
                <c:pt idx="1">
                  <c:v>15.568428551406214</c:v>
                </c:pt>
                <c:pt idx="2">
                  <c:v>18.39776342531913</c:v>
                </c:pt>
                <c:pt idx="3">
                  <c:v>20.265681159950926</c:v>
                </c:pt>
                <c:pt idx="4">
                  <c:v>13.419003300329669</c:v>
                </c:pt>
                <c:pt idx="5">
                  <c:v>18.543380231286385</c:v>
                </c:pt>
                <c:pt idx="6">
                  <c:v>17.424590321462812</c:v>
                </c:pt>
                <c:pt idx="7">
                  <c:v>18.047626510180816</c:v>
                </c:pt>
                <c:pt idx="8">
                  <c:v>20.483113477580133</c:v>
                </c:pt>
                <c:pt idx="9">
                  <c:v>15.379092772600645</c:v>
                </c:pt>
                <c:pt idx="10">
                  <c:v>21.481126913178144</c:v>
                </c:pt>
                <c:pt idx="11">
                  <c:v>16.118906198899619</c:v>
                </c:pt>
                <c:pt idx="12">
                  <c:v>15.496482670919281</c:v>
                </c:pt>
                <c:pt idx="13">
                  <c:v>19.651711876831836</c:v>
                </c:pt>
                <c:pt idx="14">
                  <c:v>20.809876483388702</c:v>
                </c:pt>
                <c:pt idx="15">
                  <c:v>15.886170819638123</c:v>
                </c:pt>
                <c:pt idx="16">
                  <c:v>16.648609173020208</c:v>
                </c:pt>
                <c:pt idx="17">
                  <c:v>14.419623436063455</c:v>
                </c:pt>
                <c:pt idx="18">
                  <c:v>19.178472455565029</c:v>
                </c:pt>
                <c:pt idx="19">
                  <c:v>17.614268421370337</c:v>
                </c:pt>
                <c:pt idx="20">
                  <c:v>13.285229546771738</c:v>
                </c:pt>
                <c:pt idx="21">
                  <c:v>19.764692928951348</c:v>
                </c:pt>
                <c:pt idx="22">
                  <c:v>15.644341635973248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09656144"/>
        <c:axId val="2009669200"/>
      </c:lineChart>
      <c:catAx>
        <c:axId val="2009656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9669200"/>
        <c:crosses val="autoZero"/>
        <c:auto val="1"/>
        <c:lblAlgn val="ctr"/>
        <c:lblOffset val="100"/>
        <c:noMultiLvlLbl val="0"/>
      </c:catAx>
      <c:valAx>
        <c:axId val="2009669200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wordArtVert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%</a:t>
                </a:r>
              </a:p>
            </c:rich>
          </c:tx>
          <c:layout>
            <c:manualLayout>
              <c:xMode val="edge"/>
              <c:yMode val="edge"/>
              <c:x val="5.925925925925931E-2"/>
              <c:y val="1.923874456639750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wordArtVert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965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35162401574805E-2"/>
          <c:y val="2.8839934249511919E-2"/>
          <c:w val="0.92687733759842517"/>
          <c:h val="0.55908971708355581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Доступ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85000"/>
                </a:schemeClr>
              </a:solidFill>
              <a:ln w="9525">
                <a:noFill/>
              </a:ln>
              <a:effectLst/>
            </c:spPr>
          </c:marker>
          <c:cat>
            <c:strRef>
              <c:f>Лист1!$A$2:$A$22</c:f>
              <c:strCache>
                <c:ptCount val="21"/>
                <c:pt idx="0">
                  <c:v>Исландия</c:v>
                </c:pt>
                <c:pt idx="1">
                  <c:v>Финляндия</c:v>
                </c:pt>
                <c:pt idx="2">
                  <c:v>Сербия</c:v>
                </c:pt>
                <c:pt idx="3">
                  <c:v>Япония</c:v>
                </c:pt>
                <c:pt idx="4">
                  <c:v>Словакия</c:v>
                </c:pt>
                <c:pt idx="5">
                  <c:v>Нидерланды</c:v>
                </c:pt>
                <c:pt idx="6">
                  <c:v>Норвегия</c:v>
                </c:pt>
                <c:pt idx="7">
                  <c:v>Альберта (Канада)</c:v>
                </c:pt>
                <c:pt idx="8">
                  <c:v>Бельгия (Фламанд)</c:v>
                </c:pt>
                <c:pt idx="9">
                  <c:v>Австралия</c:v>
                </c:pt>
                <c:pt idx="10">
                  <c:v>Хорватия</c:v>
                </c:pt>
                <c:pt idx="11">
                  <c:v>Корея</c:v>
                </c:pt>
                <c:pt idx="12">
                  <c:v>Средний</c:v>
                </c:pt>
                <c:pt idx="13">
                  <c:v>Чили</c:v>
                </c:pt>
                <c:pt idx="14">
                  <c:v>Израиль</c:v>
                </c:pt>
                <c:pt idx="15">
                  <c:v>Малайзия</c:v>
                </c:pt>
                <c:pt idx="16">
                  <c:v>Англия</c:v>
                </c:pt>
                <c:pt idx="17">
                  <c:v>Румыния</c:v>
                </c:pt>
                <c:pt idx="18">
                  <c:v>Чехия</c:v>
                </c:pt>
                <c:pt idx="19">
                  <c:v>Сингапур</c:v>
                </c:pt>
                <c:pt idx="20">
                  <c:v>Шанхай</c:v>
                </c:pt>
              </c:strCache>
            </c:strRef>
          </c:cat>
          <c:val>
            <c:numRef>
              <c:f>Лист1!$B$2:$B$22</c:f>
              <c:numCache>
                <c:formatCode>0</c:formatCode>
                <c:ptCount val="21"/>
                <c:pt idx="0">
                  <c:v>60.703808988725591</c:v>
                </c:pt>
                <c:pt idx="1">
                  <c:v>65.416137445624145</c:v>
                </c:pt>
                <c:pt idx="2">
                  <c:v>77.520843448336123</c:v>
                </c:pt>
                <c:pt idx="3">
                  <c:v>91.685856094592651</c:v>
                </c:pt>
                <c:pt idx="4">
                  <c:v>83.26679437881603</c:v>
                </c:pt>
                <c:pt idx="5">
                  <c:v>95.617266260556605</c:v>
                </c:pt>
                <c:pt idx="6">
                  <c:v>65.623564048851392</c:v>
                </c:pt>
                <c:pt idx="7">
                  <c:v>92.225985115943786</c:v>
                </c:pt>
                <c:pt idx="8">
                  <c:v>94.532288038995503</c:v>
                </c:pt>
                <c:pt idx="9">
                  <c:v>96.385802434295201</c:v>
                </c:pt>
                <c:pt idx="10">
                  <c:v>91.034262944900831</c:v>
                </c:pt>
                <c:pt idx="11">
                  <c:v>86.315230958684282</c:v>
                </c:pt>
                <c:pt idx="12">
                  <c:v>69.93106174751594</c:v>
                </c:pt>
                <c:pt idx="13">
                  <c:v>47.197748391467428</c:v>
                </c:pt>
                <c:pt idx="14">
                  <c:v>82.907163817202601</c:v>
                </c:pt>
                <c:pt idx="15">
                  <c:v>98.506913927152482</c:v>
                </c:pt>
                <c:pt idx="16">
                  <c:v>100</c:v>
                </c:pt>
                <c:pt idx="17">
                  <c:v>48.196027149974356</c:v>
                </c:pt>
                <c:pt idx="18">
                  <c:v>43.905887352269225</c:v>
                </c:pt>
                <c:pt idx="19">
                  <c:v>100</c:v>
                </c:pt>
                <c:pt idx="20" formatCode="General">
                  <c:v>100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Участие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</a:ln>
              <a:effectLst/>
            </c:spPr>
          </c:marker>
          <c:cat>
            <c:strRef>
              <c:f>Лист1!$A$2:$A$22</c:f>
              <c:strCache>
                <c:ptCount val="21"/>
                <c:pt idx="0">
                  <c:v>Исландия</c:v>
                </c:pt>
                <c:pt idx="1">
                  <c:v>Финляндия</c:v>
                </c:pt>
                <c:pt idx="2">
                  <c:v>Сербия</c:v>
                </c:pt>
                <c:pt idx="3">
                  <c:v>Япония</c:v>
                </c:pt>
                <c:pt idx="4">
                  <c:v>Словакия</c:v>
                </c:pt>
                <c:pt idx="5">
                  <c:v>Нидерланды</c:v>
                </c:pt>
                <c:pt idx="6">
                  <c:v>Норвегия</c:v>
                </c:pt>
                <c:pt idx="7">
                  <c:v>Альберта (Канада)</c:v>
                </c:pt>
                <c:pt idx="8">
                  <c:v>Бельгия (Фламанд)</c:v>
                </c:pt>
                <c:pt idx="9">
                  <c:v>Австралия</c:v>
                </c:pt>
                <c:pt idx="10">
                  <c:v>Хорватия</c:v>
                </c:pt>
                <c:pt idx="11">
                  <c:v>Корея</c:v>
                </c:pt>
                <c:pt idx="12">
                  <c:v>Средний</c:v>
                </c:pt>
                <c:pt idx="13">
                  <c:v>Чили</c:v>
                </c:pt>
                <c:pt idx="14">
                  <c:v>Израиль</c:v>
                </c:pt>
                <c:pt idx="15">
                  <c:v>Малайзия</c:v>
                </c:pt>
                <c:pt idx="16">
                  <c:v>Англия</c:v>
                </c:pt>
                <c:pt idx="17">
                  <c:v>Румыния</c:v>
                </c:pt>
                <c:pt idx="18">
                  <c:v>Чехия</c:v>
                </c:pt>
                <c:pt idx="19">
                  <c:v>Сингапур</c:v>
                </c:pt>
                <c:pt idx="20">
                  <c:v>Шанхай</c:v>
                </c:pt>
              </c:strCache>
            </c:strRef>
          </c:cat>
          <c:val>
            <c:numRef>
              <c:f>Лист1!$C$2:$C$22</c:f>
              <c:numCache>
                <c:formatCode>0</c:formatCode>
                <c:ptCount val="21"/>
                <c:pt idx="0">
                  <c:v>20.802221386233168</c:v>
                </c:pt>
                <c:pt idx="1">
                  <c:v>25.882569682503497</c:v>
                </c:pt>
                <c:pt idx="2">
                  <c:v>41.124152743089063</c:v>
                </c:pt>
                <c:pt idx="3">
                  <c:v>57.975667667572338</c:v>
                </c:pt>
                <c:pt idx="4">
                  <c:v>53.040146878258163</c:v>
                </c:pt>
                <c:pt idx="5">
                  <c:v>67.507523507712506</c:v>
                </c:pt>
                <c:pt idx="6">
                  <c:v>37.596460327739678</c:v>
                </c:pt>
                <c:pt idx="7">
                  <c:v>64.486972492962835</c:v>
                </c:pt>
                <c:pt idx="8">
                  <c:v>66.995433900388676</c:v>
                </c:pt>
                <c:pt idx="9">
                  <c:v>69.345951460212689</c:v>
                </c:pt>
                <c:pt idx="10">
                  <c:v>70.914715929275147</c:v>
                </c:pt>
                <c:pt idx="11">
                  <c:v>67.459868522362669</c:v>
                </c:pt>
                <c:pt idx="12">
                  <c:v>51.698358055458563</c:v>
                </c:pt>
                <c:pt idx="13">
                  <c:v>32.350380030858183</c:v>
                </c:pt>
                <c:pt idx="14">
                  <c:v>69.429600736085106</c:v>
                </c:pt>
                <c:pt idx="15">
                  <c:v>90.306086988989236</c:v>
                </c:pt>
                <c:pt idx="16">
                  <c:v>93.297574429674711</c:v>
                </c:pt>
                <c:pt idx="17">
                  <c:v>41.879576064816604</c:v>
                </c:pt>
                <c:pt idx="18">
                  <c:v>37.61628208234486</c:v>
                </c:pt>
                <c:pt idx="19">
                  <c:v>96.860949996858025</c:v>
                </c:pt>
                <c:pt idx="20" formatCode="General">
                  <c:v>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prstDash val="dash"/>
              <a:round/>
            </a:ln>
            <a:effectLst/>
          </c:spPr>
        </c:hiLowLines>
        <c:marker val="1"/>
        <c:smooth val="0"/>
        <c:axId val="2009657232"/>
        <c:axId val="1769726624"/>
      </c:lineChart>
      <c:catAx>
        <c:axId val="2009657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1769726624"/>
        <c:crosses val="autoZero"/>
        <c:auto val="1"/>
        <c:lblAlgn val="ctr"/>
        <c:lblOffset val="100"/>
        <c:noMultiLvlLbl val="0"/>
      </c:catAx>
      <c:valAx>
        <c:axId val="1769726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ru-RU"/>
          </a:p>
        </c:txPr>
        <c:crossAx val="200965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574482802349509"/>
          <c:y val="0.4310185342216839"/>
          <c:w val="0.22442469616744806"/>
          <c:h val="7.05199273167777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Calibri Light" panose="020F0302020204030204" pitchFamily="34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523787707994953"/>
          <c:y val="1.7654108464350993E-2"/>
          <c:w val="0.84700395706377352"/>
          <c:h val="0.782984059002705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dLbls>
            <c:dLbl>
              <c:idx val="0"/>
              <c:layout>
                <c:manualLayout>
                  <c:x val="-1.3266996955694289E-3"/>
                  <c:y val="-6.2402496099843996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Нидерланды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Румыния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Словакия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Болгария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5106230797898983E-2"/>
                  <c:y val="-3.462365180991342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Исландия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8257113596798453E-2"/>
                  <c:y val="2.967741583706864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Грузия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7.7124572459627795E-3"/>
                  <c:y val="-2.3820497669711459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Бразилия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0.21280519438219139"/>
                  <c:y val="-0.1755915717696892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Англия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Австралия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8.0640116947572171E-2"/>
                  <c:y val="6.899628027633865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Альберта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(Канада)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0.14226864118809424"/>
                  <c:y val="0.1558064331446104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Латвия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Португалия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0.16517605718052239"/>
                  <c:y val="-7.172033996625054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Южная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Корея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3.636441328188568E-2"/>
                  <c:y val="-7.2301678435022498E-2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chemeClr val="tx1"/>
                        </a:solidFill>
                      </a:defRPr>
                    </a:pP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Среднее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3.5820891780374578E-2"/>
                  <c:y val="1.872074882995319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Шанхай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0.16498380238619331"/>
                  <c:y val="0.1814386458374307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Испания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0.41917444113403757"/>
                  <c:y val="-0.3967701849939819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Абу</a:t>
                    </a:r>
                    <a:r>
                      <a:rPr lang="ru-RU" baseline="0" dirty="0" smtClean="0">
                        <a:solidFill>
                          <a:schemeClr val="tx1"/>
                        </a:solidFill>
                      </a:rPr>
                      <a:t> Даби 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(ОАЭ)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Хорватия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layout>
                <c:manualLayout>
                  <c:x val="8.5055397787031542E-2"/>
                  <c:y val="-5.31309192067375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Польша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layout>
                <c:manualLayout>
                  <c:x val="7.3075764295900347E-2"/>
                  <c:y val="-4.55407878914894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Мексика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layout>
                <c:manualLayout>
                  <c:x val="-0.57015188477365952"/>
                  <c:y val="0.5314787249216881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Чили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layout>
                <c:manualLayout>
                  <c:x val="1.3989287755135537E-2"/>
                  <c:y val="5.3300651277094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Норвегия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layout>
                <c:manualLayout>
                  <c:x val="-0.15230026162841187"/>
                  <c:y val="0.162405357187799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Финляндия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layout>
                <c:manualLayout>
                  <c:x val="-9.0490944246031116E-2"/>
                  <c:y val="0.115201857649776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Дания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6.1096130804769139E-2"/>
                  <c:y val="3.542061280449185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Бельгия (</a:t>
                    </a:r>
                    <a:r>
                      <a:rPr lang="ru-RU" dirty="0" err="1" smtClean="0">
                        <a:solidFill>
                          <a:schemeClr val="tx1"/>
                        </a:solidFill>
                      </a:rPr>
                      <a:t>Фл</a:t>
                    </a:r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.)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7"/>
              <c:layout>
                <c:manualLayout>
                  <c:x val="-4.9474094089739289E-2"/>
                  <c:y val="7.1910617338648952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Sweden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0.38351951890314606"/>
                  <c:y val="-0.2707147407916257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Сингапур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layout>
                <c:manualLayout>
                  <c:x val="-5.0150162149858998E-2"/>
                  <c:y val="2.092613118660596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Италия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0"/>
              <c:layout>
                <c:manualLayout>
                  <c:x val="-0.12138047636682434"/>
                  <c:y val="-8.079166862562435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Эстония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1"/>
              <c:layout>
                <c:manualLayout>
                  <c:x val="0.17250672227228939"/>
                  <c:y val="-9.86717070982270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Израиль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3"/>
              <c:layout>
                <c:manualLayout>
                  <c:x val="-0.30428269067473257"/>
                  <c:y val="0.1416824512179670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США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4"/>
              <c:layout>
                <c:manualLayout>
                  <c:x val="7.3090290835962177E-2"/>
                  <c:y val="-2.530174960439848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Япония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5"/>
              <c:layout>
                <c:manualLayout>
                  <c:x val="1.1979633491131204E-3"/>
                  <c:y val="-5.0600875434987308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Сербия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6"/>
              <c:layout>
                <c:manualLayout>
                  <c:x val="-0.16975057670354521"/>
                  <c:y val="7.596981578988820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Франция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7"/>
              <c:layout>
                <c:manualLayout>
                  <c:x val="-8.8644480992455796E-2"/>
                  <c:y val="-1.29347965363885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tx1"/>
                        </a:solidFill>
                      </a:rPr>
                      <a:t>Малайзия</a:t>
                    </a:r>
                    <a:endParaRPr lang="ru-RU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'Figure 4.4'!$B$55:$B$92</c:f>
              <c:numCache>
                <c:formatCode>0</c:formatCode>
                <c:ptCount val="38"/>
                <c:pt idx="0">
                  <c:v>16.633704248914945</c:v>
                </c:pt>
                <c:pt idx="1">
                  <c:v>7.9828459807609082</c:v>
                </c:pt>
                <c:pt idx="2">
                  <c:v>4.2001502501709878</c:v>
                </c:pt>
                <c:pt idx="3">
                  <c:v>6.0908661681180192</c:v>
                </c:pt>
                <c:pt idx="4">
                  <c:v>3.03</c:v>
                </c:pt>
                <c:pt idx="5">
                  <c:v>5.7723387646566975</c:v>
                </c:pt>
                <c:pt idx="6">
                  <c:v>33.683360875762858</c:v>
                </c:pt>
                <c:pt idx="7">
                  <c:v>3.820964171327438</c:v>
                </c:pt>
                <c:pt idx="8">
                  <c:v>19.095378163522401</c:v>
                </c:pt>
                <c:pt idx="9">
                  <c:v>23.55</c:v>
                </c:pt>
                <c:pt idx="10">
                  <c:v>16.68165777582113</c:v>
                </c:pt>
                <c:pt idx="11">
                  <c:v>12.98510235519476</c:v>
                </c:pt>
                <c:pt idx="12">
                  <c:v>4.0777316254924996</c:v>
                </c:pt>
                <c:pt idx="13">
                  <c:v>4.2636550254389656</c:v>
                </c:pt>
                <c:pt idx="14">
                  <c:v>23.03</c:v>
                </c:pt>
                <c:pt idx="15">
                  <c:v>18.476462516980561</c:v>
                </c:pt>
                <c:pt idx="16">
                  <c:v>12.766531857096943</c:v>
                </c:pt>
                <c:pt idx="17">
                  <c:v>3.3449842498734297</c:v>
                </c:pt>
                <c:pt idx="18">
                  <c:v>3.8022764677663363</c:v>
                </c:pt>
                <c:pt idx="19">
                  <c:v>9.7799999999999994</c:v>
                </c:pt>
                <c:pt idx="20">
                  <c:v>51.879676359947702</c:v>
                </c:pt>
                <c:pt idx="21">
                  <c:v>5.5515892278223529</c:v>
                </c:pt>
                <c:pt idx="22">
                  <c:v>11.581058962595273</c:v>
                </c:pt>
                <c:pt idx="23">
                  <c:v>16.998577818553056</c:v>
                </c:pt>
                <c:pt idx="24">
                  <c:v>12.219700484360411</c:v>
                </c:pt>
                <c:pt idx="25">
                  <c:v>4.5311911861473702</c:v>
                </c:pt>
                <c:pt idx="26">
                  <c:v>6.9301852614311166</c:v>
                </c:pt>
                <c:pt idx="27">
                  <c:v>2.8171142625007923</c:v>
                </c:pt>
                <c:pt idx="28">
                  <c:v>4.1532396004935688</c:v>
                </c:pt>
                <c:pt idx="29">
                  <c:v>3.547764379854137</c:v>
                </c:pt>
                <c:pt idx="30">
                  <c:v>10.165235349460174</c:v>
                </c:pt>
                <c:pt idx="31">
                  <c:v>4.4556119776506922</c:v>
                </c:pt>
                <c:pt idx="32">
                  <c:v>3.665498317433654</c:v>
                </c:pt>
                <c:pt idx="33">
                  <c:v>39.629327949328847</c:v>
                </c:pt>
                <c:pt idx="34">
                  <c:v>26.508721263262274</c:v>
                </c:pt>
                <c:pt idx="35">
                  <c:v>8.2282683392381575</c:v>
                </c:pt>
                <c:pt idx="36">
                  <c:v>20.182295993178485</c:v>
                </c:pt>
                <c:pt idx="37">
                  <c:v>33.205295469293169</c:v>
                </c:pt>
              </c:numCache>
            </c:numRef>
          </c:xVal>
          <c:yVal>
            <c:numRef>
              <c:f>'Figure 4.4'!$C$55:$C$92</c:f>
              <c:numCache>
                <c:formatCode>0</c:formatCode>
                <c:ptCount val="38"/>
                <c:pt idx="0">
                  <c:v>70.576301775025769</c:v>
                </c:pt>
                <c:pt idx="1">
                  <c:v>53.213396387706744</c:v>
                </c:pt>
                <c:pt idx="2">
                  <c:v>47.081036926625409</c:v>
                </c:pt>
                <c:pt idx="3">
                  <c:v>43.342468687184649</c:v>
                </c:pt>
                <c:pt idx="4">
                  <c:v>34.51</c:v>
                </c:pt>
                <c:pt idx="5">
                  <c:v>36.509147309448636</c:v>
                </c:pt>
                <c:pt idx="6">
                  <c:v>59.73003439430655</c:v>
                </c:pt>
                <c:pt idx="7">
                  <c:v>29.349247437388122</c:v>
                </c:pt>
                <c:pt idx="8">
                  <c:v>42.72712925418405</c:v>
                </c:pt>
                <c:pt idx="9">
                  <c:v>46.35</c:v>
                </c:pt>
                <c:pt idx="10">
                  <c:v>39.478592764755334</c:v>
                </c:pt>
                <c:pt idx="11">
                  <c:v>33.410121023137727</c:v>
                </c:pt>
                <c:pt idx="12">
                  <c:v>23.591580242527858</c:v>
                </c:pt>
                <c:pt idx="13">
                  <c:v>18.848698310765986</c:v>
                </c:pt>
                <c:pt idx="14">
                  <c:v>37.1</c:v>
                </c:pt>
                <c:pt idx="15">
                  <c:v>31.061389139722795</c:v>
                </c:pt>
                <c:pt idx="16">
                  <c:v>24.922031543262456</c:v>
                </c:pt>
                <c:pt idx="17">
                  <c:v>15.107560698075986</c:v>
                </c:pt>
                <c:pt idx="18">
                  <c:v>15.490207671496719</c:v>
                </c:pt>
                <c:pt idx="19">
                  <c:v>21.27</c:v>
                </c:pt>
                <c:pt idx="20">
                  <c:v>63.209936869747764</c:v>
                </c:pt>
                <c:pt idx="21">
                  <c:v>16.181774662930881</c:v>
                </c:pt>
                <c:pt idx="22">
                  <c:v>21.404636142341467</c:v>
                </c:pt>
                <c:pt idx="23">
                  <c:v>24.435469077224489</c:v>
                </c:pt>
                <c:pt idx="24">
                  <c:v>18.094281895180835</c:v>
                </c:pt>
                <c:pt idx="25">
                  <c:v>10.246888056761334</c:v>
                </c:pt>
                <c:pt idx="26">
                  <c:v>10.53508169746587</c:v>
                </c:pt>
                <c:pt idx="27">
                  <c:v>6.0323330851463428</c:v>
                </c:pt>
                <c:pt idx="28">
                  <c:v>5.7399177639775694</c:v>
                </c:pt>
                <c:pt idx="29">
                  <c:v>2.4948076365196559</c:v>
                </c:pt>
                <c:pt idx="30">
                  <c:v>7.4252353800935023</c:v>
                </c:pt>
                <c:pt idx="31">
                  <c:v>1.647941850652167</c:v>
                </c:pt>
                <c:pt idx="32">
                  <c:v>0</c:v>
                </c:pt>
                <c:pt idx="33">
                  <c:v>31.648057070150792</c:v>
                </c:pt>
                <c:pt idx="34">
                  <c:v>18.412142423714624</c:v>
                </c:pt>
                <c:pt idx="35">
                  <c:v>0</c:v>
                </c:pt>
                <c:pt idx="36">
                  <c:v>10.930604146588966</c:v>
                </c:pt>
                <c:pt idx="37">
                  <c:v>19.35691129348675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9729344"/>
        <c:axId val="1769730976"/>
      </c:scatterChart>
      <c:valAx>
        <c:axId val="1769729344"/>
        <c:scaling>
          <c:orientation val="minMax"/>
          <c:max val="80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latin typeface="Calibri" panose="020F0502020204030204" pitchFamily="34" charset="0"/>
                  </a:defRPr>
                </a:pPr>
                <a:r>
                  <a:rPr lang="ru-RU" sz="1200" b="0" dirty="0" smtClean="0">
                    <a:latin typeface="Calibri" panose="020F0502020204030204" pitchFamily="34" charset="0"/>
                  </a:rPr>
                  <a:t>%</a:t>
                </a:r>
                <a:r>
                  <a:rPr lang="ru-RU" sz="1200" b="0" baseline="0" dirty="0" smtClean="0">
                    <a:latin typeface="Calibri" panose="020F0502020204030204" pitchFamily="34" charset="0"/>
                  </a:rPr>
                  <a:t> учителей, имеющих ментора, который поддерживает их</a:t>
                </a:r>
                <a:endParaRPr lang="en-GB" sz="1200" b="0" dirty="0">
                  <a:latin typeface="Calibri" panose="020F0502020204030204" pitchFamily="34" charset="0"/>
                </a:endParaRP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1769730976"/>
        <c:crosses val="autoZero"/>
        <c:crossBetween val="midCat"/>
      </c:valAx>
      <c:valAx>
        <c:axId val="17697309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>
                    <a:latin typeface="Calibri" panose="020F0502020204030204" pitchFamily="34" charset="0"/>
                  </a:defRPr>
                </a:pPr>
                <a:r>
                  <a:rPr lang="ru-RU" sz="1400" b="0" dirty="0" smtClean="0">
                    <a:latin typeface="Calibri" panose="020F0502020204030204" pitchFamily="34" charset="0"/>
                  </a:rPr>
                  <a:t>% учителей, работающих в школах, где директор сообщил, что программы менторства доступны для всех учителей</a:t>
                </a:r>
                <a:r>
                  <a:rPr lang="ru-RU" sz="1400" b="0" baseline="0" dirty="0" smtClean="0">
                    <a:latin typeface="Calibri" panose="020F0502020204030204" pitchFamily="34" charset="0"/>
                  </a:rPr>
                  <a:t> школы</a:t>
                </a:r>
                <a:endParaRPr lang="en-GB" sz="1400" b="0" dirty="0">
                  <a:latin typeface="Calibri" panose="020F0502020204030204" pitchFamily="34" charset="0"/>
                </a:endParaRPr>
              </a:p>
            </c:rich>
          </c:tx>
          <c:layout>
            <c:manualLayout>
              <c:xMode val="edge"/>
              <c:yMode val="edge"/>
              <c:x val="6.6334984778471445E-3"/>
              <c:y val="5.7208348176446745E-2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1769729344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</a:rPr>
              <a:t>%</a:t>
            </a:r>
            <a:r>
              <a:rPr lang="en-US" sz="12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</a:rPr>
              <a:t>учителей, указавших высокий уровень потребности в повышении квалификации по следующим областям</a:t>
            </a:r>
            <a:endParaRPr lang="en-US" sz="1200" dirty="0">
              <a:solidFill>
                <a:schemeClr val="tx1"/>
              </a:solidFill>
              <a:latin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2831654485343713"/>
          <c:y val="1.80518720238016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60002565264985241"/>
          <c:y val="8.5927520007829924E-2"/>
          <c:w val="0.37622673846460047"/>
          <c:h val="0.8092189225042678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cat>
            <c:strRef>
              <c:f>Sheet1!$A$2:$A$15</c:f>
              <c:strCache>
                <c:ptCount val="14"/>
                <c:pt idx="0">
                  <c:v>Знание учебной программы</c:v>
                </c:pt>
                <c:pt idx="1">
                  <c:v>Знание предмета</c:v>
                </c:pt>
                <c:pt idx="2">
                  <c:v>Управление и администрация в школе</c:v>
                </c:pt>
                <c:pt idx="3">
                  <c:v>Педагогические компетенции</c:v>
                </c:pt>
                <c:pt idx="4">
                  <c:v>Развитие межпредметных навыков для будущей работы</c:v>
                </c:pt>
                <c:pt idx="5">
                  <c:v>Обучение межпредметным навыкам</c:v>
                </c:pt>
                <c:pt idx="6">
                  <c:v>Оценивание учащихся</c:v>
                </c:pt>
                <c:pt idx="7">
                  <c:v>Профориентационное консультирование учащихся</c:v>
                </c:pt>
                <c:pt idx="8">
                  <c:v>Методы индивидуализированного обучения</c:v>
                </c:pt>
                <c:pt idx="9">
                  <c:v>Преподавание в поликультурной и полиязычной среде</c:v>
                </c:pt>
                <c:pt idx="10">
                  <c:v>Поведение учащихся и организация работы на уроке</c:v>
                </c:pt>
                <c:pt idx="11">
                  <c:v>Новые технологии на рабочем месте</c:v>
                </c:pt>
                <c:pt idx="12">
                  <c:v>ИКТ навыки для преподавания</c:v>
                </c:pt>
                <c:pt idx="13">
                  <c:v>Обучение учащихся с особыми образовательными потребностями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8</c:v>
                </c:pt>
                <c:pt idx="1">
                  <c:v>8.6783969293753422</c:v>
                </c:pt>
                <c:pt idx="2">
                  <c:v>8.6886752766761859</c:v>
                </c:pt>
                <c:pt idx="3">
                  <c:v>9.7414221513483064</c:v>
                </c:pt>
                <c:pt idx="4">
                  <c:v>10.371976425080858</c:v>
                </c:pt>
                <c:pt idx="5">
                  <c:v>11.035647258511535</c:v>
                </c:pt>
                <c:pt idx="6">
                  <c:v>11.626390519644664</c:v>
                </c:pt>
                <c:pt idx="7">
                  <c:v>12.358770831685012</c:v>
                </c:pt>
                <c:pt idx="8">
                  <c:v>12.516260852320396</c:v>
                </c:pt>
                <c:pt idx="9">
                  <c:v>12.67458984702167</c:v>
                </c:pt>
                <c:pt idx="10">
                  <c:v>13.052652926584434</c:v>
                </c:pt>
                <c:pt idx="11">
                  <c:v>17.761873726695192</c:v>
                </c:pt>
                <c:pt idx="12">
                  <c:v>18.864680691682672</c:v>
                </c:pt>
                <c:pt idx="13">
                  <c:v>22.250859153463697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38841664"/>
        <c:axId val="2038843840"/>
      </c:barChart>
      <c:catAx>
        <c:axId val="20388416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2038843840"/>
        <c:crosses val="autoZero"/>
        <c:auto val="1"/>
        <c:lblAlgn val="ctr"/>
        <c:lblOffset val="100"/>
        <c:noMultiLvlLbl val="0"/>
      </c:catAx>
      <c:valAx>
        <c:axId val="2038843840"/>
        <c:scaling>
          <c:orientation val="minMax"/>
          <c:max val="6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+mn-cs"/>
              </a:defRPr>
            </a:pPr>
            <a:endParaRPr lang="ru-RU"/>
          </a:p>
        </c:txPr>
        <c:crossAx val="2038841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009915427238267"/>
          <c:y val="3.2105067452815661E-2"/>
          <c:w val="0.36943648806643486"/>
          <c:h val="0.906603440137263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pPr>
                    <a:r>
                      <a:rPr lang="en-US" sz="160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rPr>
                      <a:t>83,2%</a:t>
                    </a:r>
                    <a:endParaRPr lang="en-US" sz="160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pPr>
                    <a:r>
                      <a:rPr lang="en-US" sz="160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rPr>
                      <a:t>83,5%</a:t>
                    </a:r>
                    <a:endParaRPr lang="en-US" sz="16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pPr>
                    <a:r>
                      <a:rPr lang="en-US" sz="160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rPr>
                      <a:t>92,6%</a:t>
                    </a:r>
                    <a:endParaRPr lang="en-US" sz="160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+mn-cs"/>
                      </a:defRPr>
                    </a:pPr>
                    <a:r>
                      <a:rPr lang="en-US" sz="160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rPr>
                      <a:t>94,3%</a:t>
                    </a:r>
                    <a:endParaRPr lang="en-US" sz="1600" dirty="0">
                      <a:solidFill>
                        <a:schemeClr val="tx1"/>
                      </a:solidFill>
                      <a:latin typeface="Calibri" panose="020F0502020204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Обучение наиболее эффективно, когда учащиеся самостоятельно находят решение задач</c:v>
                </c:pt>
                <c:pt idx="1">
                  <c:v>Мыслительные процессы и рассуждения более важны, чем конкретное содержание учебной программы</c:v>
                </c:pt>
                <c:pt idx="2">
                  <c:v>Учащиеся должны вначале попытаться самостоятельно решить практические проблемы, и только после этого учитель может сообщить им правильное решение</c:v>
                </c:pt>
                <c:pt idx="3">
                  <c:v>Моя роль как учителя заключается в том, чтобы помочь учащемуся самостоятельно разобраться в том или ином вопросе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83.2</c:v>
                </c:pt>
                <c:pt idx="1">
                  <c:v>83.5</c:v>
                </c:pt>
                <c:pt idx="2">
                  <c:v>92.6</c:v>
                </c:pt>
                <c:pt idx="3">
                  <c:v>94.3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5196176"/>
        <c:axId val="255193456"/>
      </c:barChart>
      <c:catAx>
        <c:axId val="255196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255193456"/>
        <c:crosses val="autoZero"/>
        <c:auto val="1"/>
        <c:lblAlgn val="ctr"/>
        <c:lblOffset val="100"/>
        <c:noMultiLvlLbl val="0"/>
      </c:catAx>
      <c:valAx>
        <c:axId val="255193456"/>
        <c:scaling>
          <c:orientation val="minMax"/>
          <c:min val="0"/>
        </c:scaling>
        <c:delete val="1"/>
        <c:axPos val="b"/>
        <c:numFmt formatCode="General" sourceLinked="1"/>
        <c:majorTickMark val="none"/>
        <c:minorTickMark val="none"/>
        <c:tickLblPos val="nextTo"/>
        <c:crossAx val="25519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37%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44%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47%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68%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Мои учащиеся работают над проектами, для выполнения которых требуется не менее недели</c:v>
                </c:pt>
                <c:pt idx="1">
                  <c:v>Учащиеся используют ИКТ  для подготовки проектов</c:v>
                </c:pt>
                <c:pt idx="2">
                  <c:v>Я даю разные задания учащимся с разными уровнями способностей</c:v>
                </c:pt>
                <c:pt idx="3">
                  <c:v>Мои учащиеся работают в небольших группах для нахождения решения задачи</c:v>
                </c:pt>
                <c:pt idx="4">
                  <c:v>Я привожу примеры задач из жизни, чтобы ученики понимали важность получаемых знаний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27</c:v>
                </c:pt>
                <c:pt idx="1">
                  <c:v>37</c:v>
                </c:pt>
                <c:pt idx="2">
                  <c:v>44</c:v>
                </c:pt>
                <c:pt idx="3">
                  <c:v>47</c:v>
                </c:pt>
                <c:pt idx="4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55204336"/>
        <c:axId val="255194544"/>
      </c:barChart>
      <c:catAx>
        <c:axId val="2552043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ru-RU"/>
          </a:p>
        </c:txPr>
        <c:crossAx val="255194544"/>
        <c:crosses val="autoZero"/>
        <c:auto val="1"/>
        <c:lblAlgn val="ctr"/>
        <c:lblOffset val="100"/>
        <c:noMultiLvlLbl val="0"/>
      </c:catAx>
      <c:valAx>
        <c:axId val="255194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55204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Calibri Light" panose="020F0302020204030204" pitchFamily="34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Знания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Лист1!$A$2:$A$35</c:f>
              <c:strCache>
                <c:ptCount val="34"/>
                <c:pt idx="0">
                  <c:v>Португалия</c:v>
                </c:pt>
                <c:pt idx="1">
                  <c:v>Испания</c:v>
                </c:pt>
                <c:pt idx="2">
                  <c:v>Чили</c:v>
                </c:pt>
                <c:pt idx="3">
                  <c:v>Япония</c:v>
                </c:pt>
                <c:pt idx="4">
                  <c:v>Мексика</c:v>
                </c:pt>
                <c:pt idx="5">
                  <c:v>Франция</c:v>
                </c:pt>
                <c:pt idx="6">
                  <c:v>Бразилия</c:v>
                </c:pt>
                <c:pt idx="7">
                  <c:v>Финляндия</c:v>
                </c:pt>
                <c:pt idx="8">
                  <c:v>Бельгия (Фл.)</c:v>
                </c:pt>
                <c:pt idx="9">
                  <c:v>Новегия</c:v>
                </c:pt>
                <c:pt idx="10">
                  <c:v>Абу Даби (ОАЭ)</c:v>
                </c:pt>
                <c:pt idx="11">
                  <c:v>Исландия</c:v>
                </c:pt>
                <c:pt idx="12">
                  <c:v>Альберта  (Канада)</c:v>
                </c:pt>
                <c:pt idx="13">
                  <c:v>Австралия</c:v>
                </c:pt>
                <c:pt idx="14">
                  <c:v>Дания</c:v>
                </c:pt>
                <c:pt idx="15">
                  <c:v>Израиль</c:v>
                </c:pt>
                <c:pt idx="16">
                  <c:v>Южная Корея</c:v>
                </c:pt>
                <c:pt idx="17">
                  <c:v>Малайзия</c:v>
                </c:pt>
                <c:pt idx="18">
                  <c:v>Италия</c:v>
                </c:pt>
                <c:pt idx="19">
                  <c:v>США</c:v>
                </c:pt>
                <c:pt idx="20">
                  <c:v>Румыния</c:v>
                </c:pt>
                <c:pt idx="21">
                  <c:v>Болгария</c:v>
                </c:pt>
                <c:pt idx="22">
                  <c:v>Хорватия</c:v>
                </c:pt>
                <c:pt idx="23">
                  <c:v>Чехия</c:v>
                </c:pt>
                <c:pt idx="24">
                  <c:v>Словакия</c:v>
                </c:pt>
                <c:pt idx="25">
                  <c:v>Шанхай </c:v>
                </c:pt>
                <c:pt idx="26">
                  <c:v>Сербия</c:v>
                </c:pt>
                <c:pt idx="27">
                  <c:v>Латвия</c:v>
                </c:pt>
                <c:pt idx="28">
                  <c:v>Нидерланды</c:v>
                </c:pt>
                <c:pt idx="29">
                  <c:v>Польша</c:v>
                </c:pt>
                <c:pt idx="30">
                  <c:v>Англия</c:v>
                </c:pt>
                <c:pt idx="31">
                  <c:v>Новая Зеландия</c:v>
                </c:pt>
                <c:pt idx="32">
                  <c:v>Сингапур</c:v>
                </c:pt>
                <c:pt idx="33">
                  <c:v>Эстония</c:v>
                </c:pt>
              </c:strCache>
            </c:strRef>
          </c:cat>
          <c:val>
            <c:numRef>
              <c:f>Лист1!$B$2:$B$35</c:f>
              <c:numCache>
                <c:formatCode>General</c:formatCode>
                <c:ptCount val="34"/>
                <c:pt idx="0">
                  <c:v>2.2000000000000002</c:v>
                </c:pt>
                <c:pt idx="1">
                  <c:v>2.2000000000000002</c:v>
                </c:pt>
                <c:pt idx="2">
                  <c:v>2.4</c:v>
                </c:pt>
                <c:pt idx="3">
                  <c:v>2.4</c:v>
                </c:pt>
                <c:pt idx="4">
                  <c:v>2.4</c:v>
                </c:pt>
                <c:pt idx="5">
                  <c:v>2.7</c:v>
                </c:pt>
                <c:pt idx="6">
                  <c:v>2.4</c:v>
                </c:pt>
                <c:pt idx="7">
                  <c:v>2.5</c:v>
                </c:pt>
                <c:pt idx="8">
                  <c:v>2.7</c:v>
                </c:pt>
                <c:pt idx="9">
                  <c:v>2.4</c:v>
                </c:pt>
                <c:pt idx="10">
                  <c:v>2.8</c:v>
                </c:pt>
                <c:pt idx="11">
                  <c:v>2.2999999999999998</c:v>
                </c:pt>
                <c:pt idx="12">
                  <c:v>2.6</c:v>
                </c:pt>
                <c:pt idx="13">
                  <c:v>2.8</c:v>
                </c:pt>
                <c:pt idx="14">
                  <c:v>2.5</c:v>
                </c:pt>
                <c:pt idx="15">
                  <c:v>2.6</c:v>
                </c:pt>
                <c:pt idx="16">
                  <c:v>2.6</c:v>
                </c:pt>
                <c:pt idx="17">
                  <c:v>2.8</c:v>
                </c:pt>
                <c:pt idx="18">
                  <c:v>2.2999999999999998</c:v>
                </c:pt>
                <c:pt idx="19">
                  <c:v>3</c:v>
                </c:pt>
                <c:pt idx="20">
                  <c:v>2.6</c:v>
                </c:pt>
                <c:pt idx="21">
                  <c:v>2.9</c:v>
                </c:pt>
                <c:pt idx="22">
                  <c:v>3</c:v>
                </c:pt>
                <c:pt idx="23">
                  <c:v>2.2999999999999998</c:v>
                </c:pt>
                <c:pt idx="24">
                  <c:v>2.4</c:v>
                </c:pt>
                <c:pt idx="25">
                  <c:v>3.3</c:v>
                </c:pt>
                <c:pt idx="26">
                  <c:v>2.5</c:v>
                </c:pt>
                <c:pt idx="27">
                  <c:v>2.9</c:v>
                </c:pt>
                <c:pt idx="28">
                  <c:v>3.1</c:v>
                </c:pt>
                <c:pt idx="29">
                  <c:v>3</c:v>
                </c:pt>
                <c:pt idx="30">
                  <c:v>2.9</c:v>
                </c:pt>
                <c:pt idx="31">
                  <c:v>3</c:v>
                </c:pt>
                <c:pt idx="32">
                  <c:v>3.2</c:v>
                </c:pt>
                <c:pt idx="33">
                  <c:v>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Автономия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Лист1!$A$2:$A$35</c:f>
              <c:strCache>
                <c:ptCount val="34"/>
                <c:pt idx="0">
                  <c:v>Португалия</c:v>
                </c:pt>
                <c:pt idx="1">
                  <c:v>Испания</c:v>
                </c:pt>
                <c:pt idx="2">
                  <c:v>Чили</c:v>
                </c:pt>
                <c:pt idx="3">
                  <c:v>Япония</c:v>
                </c:pt>
                <c:pt idx="4">
                  <c:v>Мексика</c:v>
                </c:pt>
                <c:pt idx="5">
                  <c:v>Франция</c:v>
                </c:pt>
                <c:pt idx="6">
                  <c:v>Бразилия</c:v>
                </c:pt>
                <c:pt idx="7">
                  <c:v>Финляндия</c:v>
                </c:pt>
                <c:pt idx="8">
                  <c:v>Бельгия (Фл.)</c:v>
                </c:pt>
                <c:pt idx="9">
                  <c:v>Новегия</c:v>
                </c:pt>
                <c:pt idx="10">
                  <c:v>Абу Даби (ОАЭ)</c:v>
                </c:pt>
                <c:pt idx="11">
                  <c:v>Исландия</c:v>
                </c:pt>
                <c:pt idx="12">
                  <c:v>Альберта  (Канада)</c:v>
                </c:pt>
                <c:pt idx="13">
                  <c:v>Австралия</c:v>
                </c:pt>
                <c:pt idx="14">
                  <c:v>Дания</c:v>
                </c:pt>
                <c:pt idx="15">
                  <c:v>Израиль</c:v>
                </c:pt>
                <c:pt idx="16">
                  <c:v>Южная Корея</c:v>
                </c:pt>
                <c:pt idx="17">
                  <c:v>Малайзия</c:v>
                </c:pt>
                <c:pt idx="18">
                  <c:v>Италия</c:v>
                </c:pt>
                <c:pt idx="19">
                  <c:v>США</c:v>
                </c:pt>
                <c:pt idx="20">
                  <c:v>Румыния</c:v>
                </c:pt>
                <c:pt idx="21">
                  <c:v>Болгария</c:v>
                </c:pt>
                <c:pt idx="22">
                  <c:v>Хорватия</c:v>
                </c:pt>
                <c:pt idx="23">
                  <c:v>Чехия</c:v>
                </c:pt>
                <c:pt idx="24">
                  <c:v>Словакия</c:v>
                </c:pt>
                <c:pt idx="25">
                  <c:v>Шанхай </c:v>
                </c:pt>
                <c:pt idx="26">
                  <c:v>Сербия</c:v>
                </c:pt>
                <c:pt idx="27">
                  <c:v>Латвия</c:v>
                </c:pt>
                <c:pt idx="28">
                  <c:v>Нидерланды</c:v>
                </c:pt>
                <c:pt idx="29">
                  <c:v>Польша</c:v>
                </c:pt>
                <c:pt idx="30">
                  <c:v>Англия</c:v>
                </c:pt>
                <c:pt idx="31">
                  <c:v>Новая Зеландия</c:v>
                </c:pt>
                <c:pt idx="32">
                  <c:v>Сингапур</c:v>
                </c:pt>
                <c:pt idx="33">
                  <c:v>Эстония</c:v>
                </c:pt>
              </c:strCache>
            </c:strRef>
          </c:cat>
          <c:val>
            <c:numRef>
              <c:f>Лист1!$C$2:$C$35</c:f>
              <c:numCache>
                <c:formatCode>General</c:formatCode>
                <c:ptCount val="34"/>
                <c:pt idx="0">
                  <c:v>1.4</c:v>
                </c:pt>
                <c:pt idx="1">
                  <c:v>1.9</c:v>
                </c:pt>
                <c:pt idx="2">
                  <c:v>1.7</c:v>
                </c:pt>
                <c:pt idx="3">
                  <c:v>1.2</c:v>
                </c:pt>
                <c:pt idx="4">
                  <c:v>1.2</c:v>
                </c:pt>
                <c:pt idx="5">
                  <c:v>2</c:v>
                </c:pt>
                <c:pt idx="6">
                  <c:v>1.6</c:v>
                </c:pt>
                <c:pt idx="7">
                  <c:v>2.9</c:v>
                </c:pt>
                <c:pt idx="8">
                  <c:v>2.1</c:v>
                </c:pt>
                <c:pt idx="9">
                  <c:v>2.9</c:v>
                </c:pt>
                <c:pt idx="10">
                  <c:v>1.2</c:v>
                </c:pt>
                <c:pt idx="11">
                  <c:v>3.6</c:v>
                </c:pt>
                <c:pt idx="12">
                  <c:v>2.2999999999999998</c:v>
                </c:pt>
                <c:pt idx="13">
                  <c:v>2.2000000000000002</c:v>
                </c:pt>
                <c:pt idx="14">
                  <c:v>3.4</c:v>
                </c:pt>
                <c:pt idx="15">
                  <c:v>2.4</c:v>
                </c:pt>
                <c:pt idx="16">
                  <c:v>1.9</c:v>
                </c:pt>
                <c:pt idx="17">
                  <c:v>1</c:v>
                </c:pt>
                <c:pt idx="18">
                  <c:v>3.7</c:v>
                </c:pt>
                <c:pt idx="19">
                  <c:v>1.93</c:v>
                </c:pt>
                <c:pt idx="20">
                  <c:v>2.2999999999999998</c:v>
                </c:pt>
                <c:pt idx="21">
                  <c:v>2.2999999999999998</c:v>
                </c:pt>
                <c:pt idx="22">
                  <c:v>2.2999999999999998</c:v>
                </c:pt>
                <c:pt idx="23">
                  <c:v>3.5</c:v>
                </c:pt>
                <c:pt idx="24">
                  <c:v>3</c:v>
                </c:pt>
                <c:pt idx="25">
                  <c:v>1.1000000000000001</c:v>
                </c:pt>
                <c:pt idx="26">
                  <c:v>3.2</c:v>
                </c:pt>
                <c:pt idx="27">
                  <c:v>3.3</c:v>
                </c:pt>
                <c:pt idx="28">
                  <c:v>3</c:v>
                </c:pt>
                <c:pt idx="29">
                  <c:v>3.1</c:v>
                </c:pt>
                <c:pt idx="30">
                  <c:v>2.9</c:v>
                </c:pt>
                <c:pt idx="31">
                  <c:v>2.9</c:v>
                </c:pt>
                <c:pt idx="32">
                  <c:v>2.4</c:v>
                </c:pt>
                <c:pt idx="33">
                  <c:v>4.0999999999999996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Взаимодействие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Лист1!$A$2:$A$35</c:f>
              <c:strCache>
                <c:ptCount val="34"/>
                <c:pt idx="0">
                  <c:v>Португалия</c:v>
                </c:pt>
                <c:pt idx="1">
                  <c:v>Испания</c:v>
                </c:pt>
                <c:pt idx="2">
                  <c:v>Чили</c:v>
                </c:pt>
                <c:pt idx="3">
                  <c:v>Япония</c:v>
                </c:pt>
                <c:pt idx="4">
                  <c:v>Мексика</c:v>
                </c:pt>
                <c:pt idx="5">
                  <c:v>Франция</c:v>
                </c:pt>
                <c:pt idx="6">
                  <c:v>Бразилия</c:v>
                </c:pt>
                <c:pt idx="7">
                  <c:v>Финляндия</c:v>
                </c:pt>
                <c:pt idx="8">
                  <c:v>Бельгия (Фл.)</c:v>
                </c:pt>
                <c:pt idx="9">
                  <c:v>Новегия</c:v>
                </c:pt>
                <c:pt idx="10">
                  <c:v>Абу Даби (ОАЭ)</c:v>
                </c:pt>
                <c:pt idx="11">
                  <c:v>Исландия</c:v>
                </c:pt>
                <c:pt idx="12">
                  <c:v>Альберта  (Канада)</c:v>
                </c:pt>
                <c:pt idx="13">
                  <c:v>Австралия</c:v>
                </c:pt>
                <c:pt idx="14">
                  <c:v>Дания</c:v>
                </c:pt>
                <c:pt idx="15">
                  <c:v>Израиль</c:v>
                </c:pt>
                <c:pt idx="16">
                  <c:v>Южная Корея</c:v>
                </c:pt>
                <c:pt idx="17">
                  <c:v>Малайзия</c:v>
                </c:pt>
                <c:pt idx="18">
                  <c:v>Италия</c:v>
                </c:pt>
                <c:pt idx="19">
                  <c:v>США</c:v>
                </c:pt>
                <c:pt idx="20">
                  <c:v>Румыния</c:v>
                </c:pt>
                <c:pt idx="21">
                  <c:v>Болгария</c:v>
                </c:pt>
                <c:pt idx="22">
                  <c:v>Хорватия</c:v>
                </c:pt>
                <c:pt idx="23">
                  <c:v>Чехия</c:v>
                </c:pt>
                <c:pt idx="24">
                  <c:v>Словакия</c:v>
                </c:pt>
                <c:pt idx="25">
                  <c:v>Шанхай </c:v>
                </c:pt>
                <c:pt idx="26">
                  <c:v>Сербия</c:v>
                </c:pt>
                <c:pt idx="27">
                  <c:v>Латвия</c:v>
                </c:pt>
                <c:pt idx="28">
                  <c:v>Нидерланды</c:v>
                </c:pt>
                <c:pt idx="29">
                  <c:v>Польша</c:v>
                </c:pt>
                <c:pt idx="30">
                  <c:v>Англия</c:v>
                </c:pt>
                <c:pt idx="31">
                  <c:v>Новая Зеландия</c:v>
                </c:pt>
                <c:pt idx="32">
                  <c:v>Сингапур</c:v>
                </c:pt>
                <c:pt idx="33">
                  <c:v>Эстония</c:v>
                </c:pt>
              </c:strCache>
            </c:strRef>
          </c:cat>
          <c:val>
            <c:numRef>
              <c:f>Лист1!$D$2:$D$35</c:f>
              <c:numCache>
                <c:formatCode>General</c:formatCode>
                <c:ptCount val="34"/>
                <c:pt idx="0">
                  <c:v>2.1</c:v>
                </c:pt>
                <c:pt idx="1">
                  <c:v>1.9</c:v>
                </c:pt>
                <c:pt idx="2">
                  <c:v>2.4</c:v>
                </c:pt>
                <c:pt idx="3">
                  <c:v>2.9</c:v>
                </c:pt>
                <c:pt idx="4">
                  <c:v>2.9</c:v>
                </c:pt>
                <c:pt idx="5">
                  <c:v>1.9</c:v>
                </c:pt>
                <c:pt idx="6">
                  <c:v>2.8</c:v>
                </c:pt>
                <c:pt idx="7">
                  <c:v>1.4</c:v>
                </c:pt>
                <c:pt idx="8">
                  <c:v>2.2000000000000002</c:v>
                </c:pt>
                <c:pt idx="9">
                  <c:v>2.2000000000000002</c:v>
                </c:pt>
                <c:pt idx="10">
                  <c:v>3.7</c:v>
                </c:pt>
                <c:pt idx="11">
                  <c:v>1.9</c:v>
                </c:pt>
                <c:pt idx="12">
                  <c:v>3.1</c:v>
                </c:pt>
                <c:pt idx="13">
                  <c:v>3</c:v>
                </c:pt>
                <c:pt idx="14">
                  <c:v>2.1</c:v>
                </c:pt>
                <c:pt idx="15">
                  <c:v>3</c:v>
                </c:pt>
                <c:pt idx="16">
                  <c:v>3.6</c:v>
                </c:pt>
                <c:pt idx="17">
                  <c:v>4.3</c:v>
                </c:pt>
                <c:pt idx="18">
                  <c:v>2.2000000000000002</c:v>
                </c:pt>
                <c:pt idx="19">
                  <c:v>3.28</c:v>
                </c:pt>
                <c:pt idx="20">
                  <c:v>3.4</c:v>
                </c:pt>
                <c:pt idx="21">
                  <c:v>3.3</c:v>
                </c:pt>
                <c:pt idx="22">
                  <c:v>3.2</c:v>
                </c:pt>
                <c:pt idx="23">
                  <c:v>2.7</c:v>
                </c:pt>
                <c:pt idx="24">
                  <c:v>3.1</c:v>
                </c:pt>
                <c:pt idx="25">
                  <c:v>4.2</c:v>
                </c:pt>
                <c:pt idx="26">
                  <c:v>3</c:v>
                </c:pt>
                <c:pt idx="27">
                  <c:v>2.6</c:v>
                </c:pt>
                <c:pt idx="28">
                  <c:v>2.9</c:v>
                </c:pt>
                <c:pt idx="29">
                  <c:v>3.2</c:v>
                </c:pt>
                <c:pt idx="30">
                  <c:v>3.6</c:v>
                </c:pt>
                <c:pt idx="31">
                  <c:v>3.6</c:v>
                </c:pt>
                <c:pt idx="32">
                  <c:v>4</c:v>
                </c:pt>
                <c:pt idx="33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5198896"/>
        <c:axId val="255198352"/>
      </c:barChart>
      <c:catAx>
        <c:axId val="255198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255198352"/>
        <c:crosses val="autoZero"/>
        <c:auto val="1"/>
        <c:lblAlgn val="ctr"/>
        <c:lblOffset val="100"/>
        <c:noMultiLvlLbl val="0"/>
      </c:catAx>
      <c:valAx>
        <c:axId val="25519835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25519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4FC433-05D1-4D10-9017-6520FD36C26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C1B7AF-A4BE-4FF7-8EAE-348C8C8CA92C}">
      <dgm:prSet phldrT="[Text]" custT="1"/>
      <dgm:spPr>
        <a:xfrm>
          <a:off x="0" y="0"/>
          <a:ext cx="564820" cy="4929188"/>
        </a:xfrm>
        <a:solidFill>
          <a:srgbClr val="99CC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vert="vert270"/>
        <a:lstStyle/>
        <a:p>
          <a:r>
            <a:rPr lang="ru-RU" sz="2400" b="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rPr>
            <a:t>Вкладываемые</a:t>
          </a:r>
          <a:r>
            <a:rPr lang="ru-RU" sz="2400" b="1" dirty="0">
              <a:solidFill>
                <a:srgbClr val="333399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2400" b="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rPr>
            <a:t>ресурсы</a:t>
          </a:r>
          <a:endParaRPr lang="en-GB" sz="2400" b="0" dirty="0">
            <a:solidFill>
              <a:srgbClr val="000000"/>
            </a:solidFill>
            <a:latin typeface="Calibri" panose="020F0502020204030204" pitchFamily="34" charset="0"/>
            <a:ea typeface="+mn-ea"/>
            <a:cs typeface="Arial" panose="020B0604020202020204" pitchFamily="34" charset="0"/>
          </a:endParaRPr>
        </a:p>
      </dgm:t>
    </dgm:pt>
    <dgm:pt modelId="{E3267853-1463-48D5-A7B1-F626DFAE94A4}" type="parTrans" cxnId="{5F7C2014-5905-46D4-8DE9-88A4E4109925}">
      <dgm:prSet/>
      <dgm:spPr/>
      <dgm:t>
        <a:bodyPr/>
        <a:lstStyle/>
        <a:p>
          <a:endParaRPr lang="en-GB"/>
        </a:p>
      </dgm:t>
    </dgm:pt>
    <dgm:pt modelId="{7484B260-0A0B-4524-81E6-E2F5B562B938}" type="sibTrans" cxnId="{5F7C2014-5905-46D4-8DE9-88A4E4109925}">
      <dgm:prSet/>
      <dgm:spPr>
        <a:xfrm>
          <a:off x="621445" y="2394556"/>
          <a:ext cx="120044" cy="140075"/>
        </a:xfrm>
        <a:solidFill>
          <a:srgbClr val="BBE0E3">
            <a:lumMod val="50000"/>
          </a:srgbClr>
        </a:solidFill>
        <a:ln>
          <a:noFill/>
        </a:ln>
        <a:effectLst/>
      </dgm:spPr>
      <dgm:t>
        <a:bodyPr/>
        <a:lstStyle/>
        <a:p>
          <a:endParaRPr lang="en-GB">
            <a:solidFill>
              <a:srgbClr val="FFFFFF"/>
            </a:solidFill>
            <a:latin typeface="Georgia"/>
            <a:ea typeface="+mn-ea"/>
            <a:cs typeface="Arial"/>
          </a:endParaRPr>
        </a:p>
      </dgm:t>
    </dgm:pt>
    <dgm:pt modelId="{626342E7-3EE5-4A83-84EF-2B1A5AB47C98}">
      <dgm:prSet phldrT="[Text]" custT="1"/>
      <dgm:spPr>
        <a:xfrm>
          <a:off x="791319" y="0"/>
          <a:ext cx="6635848" cy="4929188"/>
        </a:xfrm>
        <a:solidFill>
          <a:srgbClr val="FFFFFF">
            <a:lumMod val="9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400" b="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rPr>
            <a:t>Процессы</a:t>
          </a:r>
          <a:endParaRPr lang="en-GB" sz="2400" b="0" dirty="0">
            <a:solidFill>
              <a:srgbClr val="000000"/>
            </a:solidFill>
            <a:latin typeface="Calibri" panose="020F0502020204030204" pitchFamily="34" charset="0"/>
            <a:ea typeface="+mn-ea"/>
            <a:cs typeface="Arial" panose="020B0604020202020204" pitchFamily="34" charset="0"/>
          </a:endParaRPr>
        </a:p>
        <a:p>
          <a:endParaRPr lang="en-GB" sz="3000" b="1" dirty="0">
            <a:solidFill>
              <a:srgbClr val="333399">
                <a:lumMod val="7500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endParaRPr lang="en-GB" sz="3000" b="1" dirty="0">
            <a:solidFill>
              <a:srgbClr val="333399">
                <a:lumMod val="7500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endParaRPr lang="en-GB" sz="3000" b="1" dirty="0">
            <a:solidFill>
              <a:srgbClr val="333399">
                <a:lumMod val="7500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endParaRPr lang="en-GB" sz="3000" b="1" dirty="0">
            <a:solidFill>
              <a:srgbClr val="333399">
                <a:lumMod val="7500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endParaRPr lang="en-GB" sz="3000" b="1" dirty="0">
            <a:solidFill>
              <a:srgbClr val="333399">
                <a:lumMod val="7500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endParaRPr lang="en-GB" sz="3000" b="1" dirty="0">
            <a:solidFill>
              <a:srgbClr val="333399">
                <a:lumMod val="7500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  <a:p>
          <a:endParaRPr lang="en-GB" sz="3000" b="1" dirty="0">
            <a:solidFill>
              <a:srgbClr val="333399">
                <a:lumMod val="75000"/>
              </a:srgb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0F7F2D36-09DA-4CB2-AA30-2B1FB7A732D4}" type="parTrans" cxnId="{B293A496-28EA-4CE1-937B-7D6C9289E3E0}">
      <dgm:prSet/>
      <dgm:spPr/>
      <dgm:t>
        <a:bodyPr/>
        <a:lstStyle/>
        <a:p>
          <a:endParaRPr lang="en-GB"/>
        </a:p>
      </dgm:t>
    </dgm:pt>
    <dgm:pt modelId="{BE399C80-3F30-4C53-8FCC-621972A0CE84}" type="sibTrans" cxnId="{B293A496-28EA-4CE1-937B-7D6C9289E3E0}">
      <dgm:prSet/>
      <dgm:spPr>
        <a:xfrm>
          <a:off x="7483649" y="2394556"/>
          <a:ext cx="119741" cy="140075"/>
        </a:xfrm>
        <a:solidFill>
          <a:srgbClr val="BBE0E3">
            <a:lumMod val="50000"/>
          </a:srgbClr>
        </a:solidFill>
        <a:ln>
          <a:noFill/>
        </a:ln>
        <a:effectLst/>
      </dgm:spPr>
      <dgm:t>
        <a:bodyPr/>
        <a:lstStyle/>
        <a:p>
          <a:endParaRPr lang="en-GB">
            <a:solidFill>
              <a:srgbClr val="FFFFFF"/>
            </a:solidFill>
            <a:latin typeface="Georgia"/>
            <a:ea typeface="+mn-ea"/>
            <a:cs typeface="Arial"/>
          </a:endParaRPr>
        </a:p>
      </dgm:t>
    </dgm:pt>
    <dgm:pt modelId="{4BFE6FD2-0EBA-4234-A601-3CDD4702F210}">
      <dgm:prSet phldrT="[Text]" custT="1"/>
      <dgm:spPr>
        <a:xfrm>
          <a:off x="7653095" y="0"/>
          <a:ext cx="564820" cy="4929188"/>
        </a:xfrm>
        <a:solidFill>
          <a:srgbClr val="99CC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 vert="vert"/>
        <a:lstStyle/>
        <a:p>
          <a:r>
            <a:rPr lang="ru-RU" sz="2400" b="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rPr>
            <a:t>Конечный</a:t>
          </a:r>
          <a:r>
            <a:rPr lang="ru-RU" sz="2400" b="1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rPr>
            <a:t> </a:t>
          </a:r>
          <a:r>
            <a:rPr lang="ru-RU" sz="2400" b="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rPr>
            <a:t>результат</a:t>
          </a:r>
          <a:endParaRPr lang="en-GB" sz="2400" b="0" dirty="0">
            <a:solidFill>
              <a:srgbClr val="000000"/>
            </a:solidFill>
            <a:latin typeface="Calibri" panose="020F0502020204030204" pitchFamily="34" charset="0"/>
            <a:ea typeface="+mn-ea"/>
            <a:cs typeface="Arial" panose="020B0604020202020204" pitchFamily="34" charset="0"/>
          </a:endParaRPr>
        </a:p>
      </dgm:t>
    </dgm:pt>
    <dgm:pt modelId="{4D18A2ED-9739-4E77-89A0-707981A42162}" type="parTrans" cxnId="{2E73A64F-7336-4EC7-ADA1-8F2FCAA94C71}">
      <dgm:prSet/>
      <dgm:spPr/>
      <dgm:t>
        <a:bodyPr/>
        <a:lstStyle/>
        <a:p>
          <a:endParaRPr lang="en-GB"/>
        </a:p>
      </dgm:t>
    </dgm:pt>
    <dgm:pt modelId="{D1030045-9480-43CB-BBD7-831843D77944}" type="sibTrans" cxnId="{2E73A64F-7336-4EC7-ADA1-8F2FCAA94C71}">
      <dgm:prSet/>
      <dgm:spPr/>
      <dgm:t>
        <a:bodyPr/>
        <a:lstStyle/>
        <a:p>
          <a:endParaRPr lang="en-GB"/>
        </a:p>
      </dgm:t>
    </dgm:pt>
    <dgm:pt modelId="{A12F0F85-5C71-4991-95F4-B578C4404489}" type="pres">
      <dgm:prSet presAssocID="{9E4FC433-05D1-4D10-9017-6520FD36C269}" presName="Name0" presStyleCnt="0">
        <dgm:presLayoutVars>
          <dgm:dir/>
          <dgm:resizeHandles val="exact"/>
        </dgm:presLayoutVars>
      </dgm:prSet>
      <dgm:spPr/>
    </dgm:pt>
    <dgm:pt modelId="{E0517967-FBF8-45EA-AF07-80F7504FBDE3}" type="pres">
      <dgm:prSet presAssocID="{B9C1B7AF-A4BE-4FF7-8EAE-348C8C8CA92C}" presName="node" presStyleLbl="node1" presStyleIdx="0" presStyleCnt="3" custScaleY="280497" custLinFactNeighborX="-33980" custLinFactNeighborY="4769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55D166A-8676-49BE-8663-ACFFFA4DBB78}" type="pres">
      <dgm:prSet presAssocID="{7484B260-0A0B-4524-81E6-E2F5B562B938}" presName="sibTrans" presStyleLbl="sibTrans2D1" presStyleIdx="0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87F85CAC-9029-4864-BCE5-5AAACC97236B}" type="pres">
      <dgm:prSet presAssocID="{7484B260-0A0B-4524-81E6-E2F5B562B93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B4E43BA-4C45-46A1-96AA-7817B6DE6A74}" type="pres">
      <dgm:prSet presAssocID="{626342E7-3EE5-4A83-84EF-2B1A5AB47C98}" presName="node" presStyleLbl="node1" presStyleIdx="1" presStyleCnt="3" custScaleX="1174860" custScaleY="280497" custLinFactNeighborX="14455" custLinFactNeighborY="-61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8C953DC-41DA-4D46-8055-8F9561A06944}" type="pres">
      <dgm:prSet presAssocID="{BE399C80-3F30-4C53-8FCC-621972A0CE84}" presName="sibTrans" presStyleLbl="sibTrans2D1" presStyleIdx="1" presStyleCnt="2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FA1FF0D1-ACC5-4C37-80B2-13433EB22787}" type="pres">
      <dgm:prSet presAssocID="{BE399C80-3F30-4C53-8FCC-621972A0CE8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28C06876-BC8D-4610-8777-7EA3846F8075}" type="pres">
      <dgm:prSet presAssocID="{4BFE6FD2-0EBA-4234-A601-3CDD4702F210}" presName="node" presStyleLbl="node1" presStyleIdx="2" presStyleCnt="3" custScaleY="28049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67F9F66B-F87B-47AC-80E4-33CA592A23CA}" type="presOf" srcId="{626342E7-3EE5-4A83-84EF-2B1A5AB47C98}" destId="{8B4E43BA-4C45-46A1-96AA-7817B6DE6A74}" srcOrd="0" destOrd="0" presId="urn:microsoft.com/office/officeart/2005/8/layout/process1"/>
    <dgm:cxn modelId="{345A75D4-51B6-4C6E-8E53-3F8E7964FA06}" type="presOf" srcId="{BE399C80-3F30-4C53-8FCC-621972A0CE84}" destId="{FA1FF0D1-ACC5-4C37-80B2-13433EB22787}" srcOrd="1" destOrd="0" presId="urn:microsoft.com/office/officeart/2005/8/layout/process1"/>
    <dgm:cxn modelId="{2E73A64F-7336-4EC7-ADA1-8F2FCAA94C71}" srcId="{9E4FC433-05D1-4D10-9017-6520FD36C269}" destId="{4BFE6FD2-0EBA-4234-A601-3CDD4702F210}" srcOrd="2" destOrd="0" parTransId="{4D18A2ED-9739-4E77-89A0-707981A42162}" sibTransId="{D1030045-9480-43CB-BBD7-831843D77944}"/>
    <dgm:cxn modelId="{0F043736-90C7-4796-B18D-88A02E52CCCC}" type="presOf" srcId="{BE399C80-3F30-4C53-8FCC-621972A0CE84}" destId="{08C953DC-41DA-4D46-8055-8F9561A06944}" srcOrd="0" destOrd="0" presId="urn:microsoft.com/office/officeart/2005/8/layout/process1"/>
    <dgm:cxn modelId="{5276156D-2514-4A8D-851E-C777B4419052}" type="presOf" srcId="{4BFE6FD2-0EBA-4234-A601-3CDD4702F210}" destId="{28C06876-BC8D-4610-8777-7EA3846F8075}" srcOrd="0" destOrd="0" presId="urn:microsoft.com/office/officeart/2005/8/layout/process1"/>
    <dgm:cxn modelId="{87EECC79-02BC-4318-A938-6E689ED19B9B}" type="presOf" srcId="{B9C1B7AF-A4BE-4FF7-8EAE-348C8C8CA92C}" destId="{E0517967-FBF8-45EA-AF07-80F7504FBDE3}" srcOrd="0" destOrd="0" presId="urn:microsoft.com/office/officeart/2005/8/layout/process1"/>
    <dgm:cxn modelId="{CF92ED65-1976-4D97-82C1-A8B1BCFF752F}" type="presOf" srcId="{7484B260-0A0B-4524-81E6-E2F5B562B938}" destId="{87F85CAC-9029-4864-BCE5-5AAACC97236B}" srcOrd="1" destOrd="0" presId="urn:microsoft.com/office/officeart/2005/8/layout/process1"/>
    <dgm:cxn modelId="{B293A496-28EA-4CE1-937B-7D6C9289E3E0}" srcId="{9E4FC433-05D1-4D10-9017-6520FD36C269}" destId="{626342E7-3EE5-4A83-84EF-2B1A5AB47C98}" srcOrd="1" destOrd="0" parTransId="{0F7F2D36-09DA-4CB2-AA30-2B1FB7A732D4}" sibTransId="{BE399C80-3F30-4C53-8FCC-621972A0CE84}"/>
    <dgm:cxn modelId="{021F5A32-A3EE-4549-90CA-5D9D16DC3B26}" type="presOf" srcId="{9E4FC433-05D1-4D10-9017-6520FD36C269}" destId="{A12F0F85-5C71-4991-95F4-B578C4404489}" srcOrd="0" destOrd="0" presId="urn:microsoft.com/office/officeart/2005/8/layout/process1"/>
    <dgm:cxn modelId="{EA067684-AED8-42F9-9A4B-DE1E2FDE191E}" type="presOf" srcId="{7484B260-0A0B-4524-81E6-E2F5B562B938}" destId="{955D166A-8676-49BE-8663-ACFFFA4DBB78}" srcOrd="0" destOrd="0" presId="urn:microsoft.com/office/officeart/2005/8/layout/process1"/>
    <dgm:cxn modelId="{5F7C2014-5905-46D4-8DE9-88A4E4109925}" srcId="{9E4FC433-05D1-4D10-9017-6520FD36C269}" destId="{B9C1B7AF-A4BE-4FF7-8EAE-348C8C8CA92C}" srcOrd="0" destOrd="0" parTransId="{E3267853-1463-48D5-A7B1-F626DFAE94A4}" sibTransId="{7484B260-0A0B-4524-81E6-E2F5B562B938}"/>
    <dgm:cxn modelId="{DA9D81B1-D427-4D0C-8EB9-C42AC759236D}" type="presParOf" srcId="{A12F0F85-5C71-4991-95F4-B578C4404489}" destId="{E0517967-FBF8-45EA-AF07-80F7504FBDE3}" srcOrd="0" destOrd="0" presId="urn:microsoft.com/office/officeart/2005/8/layout/process1"/>
    <dgm:cxn modelId="{A18F5B43-8988-4AEA-9C74-D4E21C8EFFEB}" type="presParOf" srcId="{A12F0F85-5C71-4991-95F4-B578C4404489}" destId="{955D166A-8676-49BE-8663-ACFFFA4DBB78}" srcOrd="1" destOrd="0" presId="urn:microsoft.com/office/officeart/2005/8/layout/process1"/>
    <dgm:cxn modelId="{7515B50E-BDB3-4E13-BCE0-D17379E982E0}" type="presParOf" srcId="{955D166A-8676-49BE-8663-ACFFFA4DBB78}" destId="{87F85CAC-9029-4864-BCE5-5AAACC97236B}" srcOrd="0" destOrd="0" presId="urn:microsoft.com/office/officeart/2005/8/layout/process1"/>
    <dgm:cxn modelId="{EBF0D056-032A-4328-B8C8-73E27B8F8A4E}" type="presParOf" srcId="{A12F0F85-5C71-4991-95F4-B578C4404489}" destId="{8B4E43BA-4C45-46A1-96AA-7817B6DE6A74}" srcOrd="2" destOrd="0" presId="urn:microsoft.com/office/officeart/2005/8/layout/process1"/>
    <dgm:cxn modelId="{7EC92D91-71B2-4AEB-A494-6731B08F85D5}" type="presParOf" srcId="{A12F0F85-5C71-4991-95F4-B578C4404489}" destId="{08C953DC-41DA-4D46-8055-8F9561A06944}" srcOrd="3" destOrd="0" presId="urn:microsoft.com/office/officeart/2005/8/layout/process1"/>
    <dgm:cxn modelId="{E10F2CD1-DB7D-4BB4-A5C5-4E5478A384BB}" type="presParOf" srcId="{08C953DC-41DA-4D46-8055-8F9561A06944}" destId="{FA1FF0D1-ACC5-4C37-80B2-13433EB22787}" srcOrd="0" destOrd="0" presId="urn:microsoft.com/office/officeart/2005/8/layout/process1"/>
    <dgm:cxn modelId="{A740566C-2BA8-4D06-BB46-A6B57E9D53F1}" type="presParOf" srcId="{A12F0F85-5C71-4991-95F4-B578C4404489}" destId="{28C06876-BC8D-4610-8777-7EA3846F807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662E67-291F-4ADC-9314-F6CAD540EC8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13CD536-ECCD-4DD8-BF35-2B151F112A1F}">
      <dgm:prSet phldrT="[Text]" custT="1"/>
      <dgm:spPr>
        <a:xfrm>
          <a:off x="2034250" y="7927"/>
          <a:ext cx="2072952" cy="962333"/>
        </a:xfrm>
        <a:solidFill>
          <a:srgbClr val="99CC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800" b="0" dirty="0">
              <a:solidFill>
                <a:srgbClr val="000000"/>
              </a:solidFill>
              <a:latin typeface="Calibri Light" panose="020F0302020204030204" pitchFamily="34" charset="0"/>
              <a:ea typeface="+mn-ea"/>
              <a:cs typeface="Arial" panose="020B0604020202020204" pitchFamily="34" charset="0"/>
            </a:rPr>
            <a:t>Школа</a:t>
          </a:r>
          <a:endParaRPr lang="en-GB" sz="2800" b="0" dirty="0">
            <a:solidFill>
              <a:srgbClr val="000000"/>
            </a:solidFill>
            <a:latin typeface="Calibri Light" panose="020F0302020204030204" pitchFamily="34" charset="0"/>
            <a:ea typeface="+mn-ea"/>
            <a:cs typeface="Arial" panose="020B0604020202020204" pitchFamily="34" charset="0"/>
          </a:endParaRPr>
        </a:p>
      </dgm:t>
    </dgm:pt>
    <dgm:pt modelId="{69AF2011-5FE1-4DEC-A6A2-527E4EB004D1}" type="parTrans" cxnId="{667AD5F1-0F83-4F79-BB8F-2F29521462F9}">
      <dgm:prSet/>
      <dgm:spPr/>
      <dgm:t>
        <a:bodyPr/>
        <a:lstStyle/>
        <a:p>
          <a:endParaRPr lang="en-GB"/>
        </a:p>
      </dgm:t>
    </dgm:pt>
    <dgm:pt modelId="{3D2162AD-0094-46F9-82AD-70927C5D78D4}" type="sibTrans" cxnId="{667AD5F1-0F83-4F79-BB8F-2F29521462F9}">
      <dgm:prSet/>
      <dgm:spPr>
        <a:xfrm>
          <a:off x="-163645" y="454425"/>
          <a:ext cx="6451587" cy="2995040"/>
        </a:xfrm>
        <a:solidFill>
          <a:srgbClr val="99CCFF"/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FD685F71-5D80-4EE5-AC90-1436C3DEF1AF}">
      <dgm:prSet phldrT="[Text]" custT="1"/>
      <dgm:spPr>
        <a:xfrm>
          <a:off x="3805974" y="1398074"/>
          <a:ext cx="1434483" cy="962333"/>
        </a:xfrm>
        <a:solidFill>
          <a:srgbClr val="99CC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600" b="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rPr>
            <a:t>Руковод-ство</a:t>
          </a:r>
          <a:endParaRPr lang="en-GB" sz="1600" b="0" dirty="0">
            <a:solidFill>
              <a:srgbClr val="000000"/>
            </a:solidFill>
            <a:latin typeface="Calibri" panose="020F0502020204030204" pitchFamily="34" charset="0"/>
            <a:ea typeface="+mn-ea"/>
            <a:cs typeface="Arial" panose="020B0604020202020204" pitchFamily="34" charset="0"/>
          </a:endParaRPr>
        </a:p>
      </dgm:t>
    </dgm:pt>
    <dgm:pt modelId="{DB38C9E6-3D5F-4D5F-863D-E75241AD7CEE}" type="parTrans" cxnId="{62F991A8-7CD8-4AC9-8C40-B3AD274C65E8}">
      <dgm:prSet/>
      <dgm:spPr/>
      <dgm:t>
        <a:bodyPr/>
        <a:lstStyle/>
        <a:p>
          <a:endParaRPr lang="en-GB"/>
        </a:p>
      </dgm:t>
    </dgm:pt>
    <dgm:pt modelId="{0581B2A8-3091-48ED-BF36-8F290358CFB2}" type="sibTrans" cxnId="{62F991A8-7CD8-4AC9-8C40-B3AD274C65E8}">
      <dgm:prSet/>
      <dgm:spPr>
        <a:xfrm>
          <a:off x="-165453" y="381721"/>
          <a:ext cx="6451587" cy="2995040"/>
        </a:xfrm>
        <a:solidFill>
          <a:srgbClr val="99CCFF"/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B85B3D7D-7922-4571-933D-585856306014}">
      <dgm:prSet phldrT="[Text]" custT="1"/>
      <dgm:spPr>
        <a:xfrm>
          <a:off x="1652008" y="2731002"/>
          <a:ext cx="2816663" cy="1222230"/>
        </a:xfrm>
        <a:solidFill>
          <a:srgbClr val="99CC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000" b="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rPr>
            <a:t>Родители</a:t>
          </a:r>
          <a:endParaRPr lang="en-GB" sz="2000" b="0" dirty="0">
            <a:solidFill>
              <a:srgbClr val="000000"/>
            </a:solidFill>
            <a:latin typeface="Calibri" panose="020F0502020204030204" pitchFamily="34" charset="0"/>
            <a:ea typeface="+mn-ea"/>
            <a:cs typeface="Arial" panose="020B0604020202020204" pitchFamily="34" charset="0"/>
          </a:endParaRPr>
        </a:p>
        <a:p>
          <a:r>
            <a:rPr lang="ru-RU" sz="2000" b="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rPr>
            <a:t>Заинтересо-ванные лица</a:t>
          </a:r>
          <a:endParaRPr lang="en-GB" sz="2000" b="0" dirty="0">
            <a:solidFill>
              <a:srgbClr val="000000"/>
            </a:solidFill>
            <a:latin typeface="Calibri" panose="020F0502020204030204" pitchFamily="34" charset="0"/>
            <a:ea typeface="+mn-ea"/>
            <a:cs typeface="Arial" panose="020B0604020202020204" pitchFamily="34" charset="0"/>
          </a:endParaRPr>
        </a:p>
      </dgm:t>
    </dgm:pt>
    <dgm:pt modelId="{E4C463FC-AFEC-4A83-AADC-B849C05E2B8E}" type="parTrans" cxnId="{171E953E-7723-4218-A2B5-15F0688FE5DD}">
      <dgm:prSet/>
      <dgm:spPr/>
      <dgm:t>
        <a:bodyPr/>
        <a:lstStyle/>
        <a:p>
          <a:endParaRPr lang="en-GB"/>
        </a:p>
      </dgm:t>
    </dgm:pt>
    <dgm:pt modelId="{3F18480D-973D-4E7A-ACC4-B48682C26C31}" type="sibTrans" cxnId="{171E953E-7723-4218-A2B5-15F0688FE5DD}">
      <dgm:prSet/>
      <dgm:spPr>
        <a:xfrm>
          <a:off x="-251297" y="384242"/>
          <a:ext cx="6451587" cy="2995040"/>
        </a:xfrm>
        <a:solidFill>
          <a:srgbClr val="99CCFF"/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A8DAEDB6-26F9-4252-A6B0-19B4296BE4BE}">
      <dgm:prSet phldrT="[Text]" custT="1"/>
      <dgm:spPr>
        <a:xfrm>
          <a:off x="757268" y="1398074"/>
          <a:ext cx="1508707" cy="962333"/>
        </a:xfrm>
        <a:solidFill>
          <a:srgbClr val="99CCFF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1600" b="0" dirty="0">
              <a:solidFill>
                <a:srgbClr val="000000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rPr>
            <a:t>Учителя</a:t>
          </a:r>
          <a:endParaRPr lang="en-GB" sz="1600" b="0" dirty="0">
            <a:solidFill>
              <a:srgbClr val="000000"/>
            </a:solidFill>
            <a:latin typeface="Calibri" panose="020F0502020204030204" pitchFamily="34" charset="0"/>
            <a:ea typeface="+mn-ea"/>
            <a:cs typeface="Arial" panose="020B0604020202020204" pitchFamily="34" charset="0"/>
          </a:endParaRPr>
        </a:p>
      </dgm:t>
    </dgm:pt>
    <dgm:pt modelId="{6BC8A691-A9A2-4875-9403-748607A4F1A7}" type="parTrans" cxnId="{29826FAF-86FB-4D6F-98AA-3E0A7D43C602}">
      <dgm:prSet/>
      <dgm:spPr/>
      <dgm:t>
        <a:bodyPr/>
        <a:lstStyle/>
        <a:p>
          <a:endParaRPr lang="en-GB"/>
        </a:p>
      </dgm:t>
    </dgm:pt>
    <dgm:pt modelId="{D1DFC87E-2F13-4514-ABCC-E60BACBC56BE}" type="sibTrans" cxnId="{29826FAF-86FB-4D6F-98AA-3E0A7D43C602}">
      <dgm:prSet/>
      <dgm:spPr>
        <a:xfrm>
          <a:off x="-252974" y="449375"/>
          <a:ext cx="6451587" cy="2995040"/>
        </a:xfrm>
        <a:solidFill>
          <a:srgbClr val="99CCFF"/>
        </a:solidFill>
        <a:ln>
          <a:noFill/>
        </a:ln>
        <a:effectLst/>
      </dgm:spPr>
      <dgm:t>
        <a:bodyPr/>
        <a:lstStyle/>
        <a:p>
          <a:endParaRPr lang="en-GB"/>
        </a:p>
      </dgm:t>
    </dgm:pt>
    <dgm:pt modelId="{E63D65C8-E6B7-494D-AE0F-374FA4FFE1C3}">
      <dgm:prSet phldrT="[Text]" custT="1"/>
      <dgm:spPr>
        <a:xfrm>
          <a:off x="0" y="577451"/>
          <a:ext cx="6114034" cy="2603579"/>
        </a:xfrm>
        <a:solidFill>
          <a:srgbClr val="FFFFFF">
            <a:lumMod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ru-RU" sz="2000" b="0" dirty="0">
              <a:solidFill>
                <a:srgbClr val="FFFFFF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rPr>
            <a:t>Черный ящик</a:t>
          </a:r>
          <a:endParaRPr lang="en-GB" sz="2000" b="0" dirty="0">
            <a:solidFill>
              <a:srgbClr val="FFFFFF"/>
            </a:solidFill>
            <a:latin typeface="Calibri" panose="020F0502020204030204" pitchFamily="34" charset="0"/>
            <a:ea typeface="+mn-ea"/>
            <a:cs typeface="Arial" panose="020B0604020202020204" pitchFamily="34" charset="0"/>
          </a:endParaRPr>
        </a:p>
      </dgm:t>
    </dgm:pt>
    <dgm:pt modelId="{62587D9D-29B3-4D1B-85B8-BB22444B4FC4}" type="sibTrans" cxnId="{CE448ACC-53A9-4C66-B964-17CBDC936A7E}">
      <dgm:prSet/>
      <dgm:spPr/>
      <dgm:t>
        <a:bodyPr/>
        <a:lstStyle/>
        <a:p>
          <a:endParaRPr lang="en-GB"/>
        </a:p>
      </dgm:t>
    </dgm:pt>
    <dgm:pt modelId="{388946AF-F17A-4E57-9AEE-3847C9AA47ED}" type="parTrans" cxnId="{CE448ACC-53A9-4C66-B964-17CBDC936A7E}">
      <dgm:prSet/>
      <dgm:spPr/>
      <dgm:t>
        <a:bodyPr/>
        <a:lstStyle/>
        <a:p>
          <a:endParaRPr lang="en-GB"/>
        </a:p>
      </dgm:t>
    </dgm:pt>
    <dgm:pt modelId="{E164036C-E428-4DED-B88C-A0845C91ACB4}" type="pres">
      <dgm:prSet presAssocID="{26662E67-291F-4ADC-9314-F6CAD540EC8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BA3242-8C47-498A-98E7-AE6CB9E81167}" type="pres">
      <dgm:prSet presAssocID="{E63D65C8-E6B7-494D-AE0F-374FA4FFE1C3}" presName="centerShape" presStyleLbl="node0" presStyleIdx="0" presStyleCnt="1" custScaleX="444734" custScaleY="199114" custLinFactNeighborX="-1889" custLinFactNeighborY="1066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FF061B74-DB43-41AB-A561-39339F20D060}" type="pres">
      <dgm:prSet presAssocID="{C13CD536-ECCD-4DD8-BF35-2B151F112A1F}" presName="node" presStyleLbl="node1" presStyleIdx="0" presStyleCnt="4" custScaleX="215409" custRadScaleRad="95031" custRadScaleInc="142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F1CC6B0E-7B7E-4EFE-A7E3-3754768ADEB1}" type="pres">
      <dgm:prSet presAssocID="{C13CD536-ECCD-4DD8-BF35-2B151F112A1F}" presName="dummy" presStyleCnt="0"/>
      <dgm:spPr/>
    </dgm:pt>
    <dgm:pt modelId="{02170CC5-0F58-482B-B4F5-F05F8AB4A8D3}" type="pres">
      <dgm:prSet presAssocID="{3D2162AD-0094-46F9-82AD-70927C5D78D4}" presName="sibTrans" presStyleLbl="sibTrans2D1" presStyleIdx="0" presStyleCnt="4" custScaleX="215409"/>
      <dgm:spPr>
        <a:prstGeom prst="blockArc">
          <a:avLst>
            <a:gd name="adj1" fmla="val 16220161"/>
            <a:gd name="adj2" fmla="val 21429076"/>
            <a:gd name="adj3" fmla="val 4627"/>
          </a:avLst>
        </a:prstGeom>
      </dgm:spPr>
      <dgm:t>
        <a:bodyPr/>
        <a:lstStyle/>
        <a:p>
          <a:endParaRPr lang="ru-RU"/>
        </a:p>
      </dgm:t>
    </dgm:pt>
    <dgm:pt modelId="{01587F25-D8EF-4B5A-8907-8537D82DCA5D}" type="pres">
      <dgm:prSet presAssocID="{FD685F71-5D80-4EE5-AC90-1436C3DEF1AF}" presName="node" presStyleLbl="node1" presStyleIdx="1" presStyleCnt="4" custScaleX="14906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ACC4E544-EBB0-44EC-8FE4-60FE463BC9D6}" type="pres">
      <dgm:prSet presAssocID="{FD685F71-5D80-4EE5-AC90-1436C3DEF1AF}" presName="dummy" presStyleCnt="0"/>
      <dgm:spPr/>
    </dgm:pt>
    <dgm:pt modelId="{C46BD231-9B29-4310-900F-93E8DD71555D}" type="pres">
      <dgm:prSet presAssocID="{0581B2A8-3091-48ED-BF36-8F290358CFB2}" presName="sibTrans" presStyleLbl="sibTrans2D1" presStyleIdx="1" presStyleCnt="4" custScaleX="215409"/>
      <dgm:spPr>
        <a:prstGeom prst="blockArc">
          <a:avLst>
            <a:gd name="adj1" fmla="val 0"/>
            <a:gd name="adj2" fmla="val 5400000"/>
            <a:gd name="adj3" fmla="val 4627"/>
          </a:avLst>
        </a:prstGeom>
      </dgm:spPr>
      <dgm:t>
        <a:bodyPr/>
        <a:lstStyle/>
        <a:p>
          <a:endParaRPr lang="ru-RU"/>
        </a:p>
      </dgm:t>
    </dgm:pt>
    <dgm:pt modelId="{5A49E0D3-0326-4458-B5C1-14025866A0DF}" type="pres">
      <dgm:prSet presAssocID="{B85B3D7D-7922-4571-933D-585856306014}" presName="node" presStyleLbl="node1" presStyleIdx="2" presStyleCnt="4" custScaleX="292691" custScaleY="12700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FE6CBFD1-524B-4B90-B6F8-434058188D72}" type="pres">
      <dgm:prSet presAssocID="{B85B3D7D-7922-4571-933D-585856306014}" presName="dummy" presStyleCnt="0"/>
      <dgm:spPr/>
    </dgm:pt>
    <dgm:pt modelId="{D7C537DB-BC11-4DF4-A0C6-1557F4C183F3}" type="pres">
      <dgm:prSet presAssocID="{3F18480D-973D-4E7A-ACC4-B48682C26C31}" presName="sibTrans" presStyleLbl="sibTrans2D1" presStyleIdx="2" presStyleCnt="4" custScaleX="215409"/>
      <dgm:spPr>
        <a:prstGeom prst="blockArc">
          <a:avLst>
            <a:gd name="adj1" fmla="val 5198152"/>
            <a:gd name="adj2" fmla="val 10805924"/>
            <a:gd name="adj3" fmla="val 4627"/>
          </a:avLst>
        </a:prstGeom>
      </dgm:spPr>
      <dgm:t>
        <a:bodyPr/>
        <a:lstStyle/>
        <a:p>
          <a:endParaRPr lang="ru-RU"/>
        </a:p>
      </dgm:t>
    </dgm:pt>
    <dgm:pt modelId="{853D81AD-89A0-4922-B0E6-00A49EEEDBB9}" type="pres">
      <dgm:prSet presAssocID="{A8DAEDB6-26F9-4252-A6B0-19B4296BE4BE}" presName="node" presStyleLbl="node1" presStyleIdx="3" presStyleCnt="4" custScaleX="156776" custRadScaleRad="10586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206FE295-0858-4ECC-A26F-540BE2B25DE1}" type="pres">
      <dgm:prSet presAssocID="{A8DAEDB6-26F9-4252-A6B0-19B4296BE4BE}" presName="dummy" presStyleCnt="0"/>
      <dgm:spPr/>
    </dgm:pt>
    <dgm:pt modelId="{5F679E43-9DC3-4D4E-B0EC-94EC33EF2159}" type="pres">
      <dgm:prSet presAssocID="{D1DFC87E-2F13-4514-ABCC-E60BACBC56BE}" presName="sibTrans" presStyleLbl="sibTrans2D1" presStyleIdx="3" presStyleCnt="4" custScaleX="215409" custLinFactNeighborX="-1" custLinFactNeighborY="-60"/>
      <dgm:spPr>
        <a:prstGeom prst="blockArc">
          <a:avLst>
            <a:gd name="adj1" fmla="val 10963271"/>
            <a:gd name="adj2" fmla="val 16430185"/>
            <a:gd name="adj3" fmla="val 4627"/>
          </a:avLst>
        </a:prstGeom>
      </dgm:spPr>
      <dgm:t>
        <a:bodyPr/>
        <a:lstStyle/>
        <a:p>
          <a:endParaRPr lang="ru-RU"/>
        </a:p>
      </dgm:t>
    </dgm:pt>
  </dgm:ptLst>
  <dgm:cxnLst>
    <dgm:cxn modelId="{171E953E-7723-4218-A2B5-15F0688FE5DD}" srcId="{E63D65C8-E6B7-494D-AE0F-374FA4FFE1C3}" destId="{B85B3D7D-7922-4571-933D-585856306014}" srcOrd="2" destOrd="0" parTransId="{E4C463FC-AFEC-4A83-AADC-B849C05E2B8E}" sibTransId="{3F18480D-973D-4E7A-ACC4-B48682C26C31}"/>
    <dgm:cxn modelId="{667AD5F1-0F83-4F79-BB8F-2F29521462F9}" srcId="{E63D65C8-E6B7-494D-AE0F-374FA4FFE1C3}" destId="{C13CD536-ECCD-4DD8-BF35-2B151F112A1F}" srcOrd="0" destOrd="0" parTransId="{69AF2011-5FE1-4DEC-A6A2-527E4EB004D1}" sibTransId="{3D2162AD-0094-46F9-82AD-70927C5D78D4}"/>
    <dgm:cxn modelId="{055B8FDF-EB91-4DED-B3CC-87F16A5A6198}" type="presOf" srcId="{E63D65C8-E6B7-494D-AE0F-374FA4FFE1C3}" destId="{F5BA3242-8C47-498A-98E7-AE6CB9E81167}" srcOrd="0" destOrd="0" presId="urn:microsoft.com/office/officeart/2005/8/layout/radial6"/>
    <dgm:cxn modelId="{62F991A8-7CD8-4AC9-8C40-B3AD274C65E8}" srcId="{E63D65C8-E6B7-494D-AE0F-374FA4FFE1C3}" destId="{FD685F71-5D80-4EE5-AC90-1436C3DEF1AF}" srcOrd="1" destOrd="0" parTransId="{DB38C9E6-3D5F-4D5F-863D-E75241AD7CEE}" sibTransId="{0581B2A8-3091-48ED-BF36-8F290358CFB2}"/>
    <dgm:cxn modelId="{8043380D-85A6-46CA-8267-5408175B8150}" type="presOf" srcId="{A8DAEDB6-26F9-4252-A6B0-19B4296BE4BE}" destId="{853D81AD-89A0-4922-B0E6-00A49EEEDBB9}" srcOrd="0" destOrd="0" presId="urn:microsoft.com/office/officeart/2005/8/layout/radial6"/>
    <dgm:cxn modelId="{8C2C883E-6F71-4293-966B-BBF04162EBB1}" type="presOf" srcId="{26662E67-291F-4ADC-9314-F6CAD540EC8A}" destId="{E164036C-E428-4DED-B88C-A0845C91ACB4}" srcOrd="0" destOrd="0" presId="urn:microsoft.com/office/officeart/2005/8/layout/radial6"/>
    <dgm:cxn modelId="{CE448ACC-53A9-4C66-B964-17CBDC936A7E}" srcId="{26662E67-291F-4ADC-9314-F6CAD540EC8A}" destId="{E63D65C8-E6B7-494D-AE0F-374FA4FFE1C3}" srcOrd="0" destOrd="0" parTransId="{388946AF-F17A-4E57-9AEE-3847C9AA47ED}" sibTransId="{62587D9D-29B3-4D1B-85B8-BB22444B4FC4}"/>
    <dgm:cxn modelId="{29826FAF-86FB-4D6F-98AA-3E0A7D43C602}" srcId="{E63D65C8-E6B7-494D-AE0F-374FA4FFE1C3}" destId="{A8DAEDB6-26F9-4252-A6B0-19B4296BE4BE}" srcOrd="3" destOrd="0" parTransId="{6BC8A691-A9A2-4875-9403-748607A4F1A7}" sibTransId="{D1DFC87E-2F13-4514-ABCC-E60BACBC56BE}"/>
    <dgm:cxn modelId="{FFFBF67F-179D-48AC-A782-D1061E688271}" type="presOf" srcId="{C13CD536-ECCD-4DD8-BF35-2B151F112A1F}" destId="{FF061B74-DB43-41AB-A561-39339F20D060}" srcOrd="0" destOrd="0" presId="urn:microsoft.com/office/officeart/2005/8/layout/radial6"/>
    <dgm:cxn modelId="{84BF8CD2-E3EB-4F75-9164-B0885DDE50A1}" type="presOf" srcId="{FD685F71-5D80-4EE5-AC90-1436C3DEF1AF}" destId="{01587F25-D8EF-4B5A-8907-8537D82DCA5D}" srcOrd="0" destOrd="0" presId="urn:microsoft.com/office/officeart/2005/8/layout/radial6"/>
    <dgm:cxn modelId="{E7057C30-A41D-42B1-A702-CB8FC912B648}" type="presOf" srcId="{B85B3D7D-7922-4571-933D-585856306014}" destId="{5A49E0D3-0326-4458-B5C1-14025866A0DF}" srcOrd="0" destOrd="0" presId="urn:microsoft.com/office/officeart/2005/8/layout/radial6"/>
    <dgm:cxn modelId="{FA9D6846-A3C5-42A3-BF1F-5AC4363EC34C}" type="presOf" srcId="{D1DFC87E-2F13-4514-ABCC-E60BACBC56BE}" destId="{5F679E43-9DC3-4D4E-B0EC-94EC33EF2159}" srcOrd="0" destOrd="0" presId="urn:microsoft.com/office/officeart/2005/8/layout/radial6"/>
    <dgm:cxn modelId="{3EC64534-53DF-44EC-BB32-2467C1D46416}" type="presOf" srcId="{3D2162AD-0094-46F9-82AD-70927C5D78D4}" destId="{02170CC5-0F58-482B-B4F5-F05F8AB4A8D3}" srcOrd="0" destOrd="0" presId="urn:microsoft.com/office/officeart/2005/8/layout/radial6"/>
    <dgm:cxn modelId="{20269765-E61D-48AA-95E0-72C40997EF14}" type="presOf" srcId="{3F18480D-973D-4E7A-ACC4-B48682C26C31}" destId="{D7C537DB-BC11-4DF4-A0C6-1557F4C183F3}" srcOrd="0" destOrd="0" presId="urn:microsoft.com/office/officeart/2005/8/layout/radial6"/>
    <dgm:cxn modelId="{9E852D2E-422F-42C6-9731-2DFEB3876412}" type="presOf" srcId="{0581B2A8-3091-48ED-BF36-8F290358CFB2}" destId="{C46BD231-9B29-4310-900F-93E8DD71555D}" srcOrd="0" destOrd="0" presId="urn:microsoft.com/office/officeart/2005/8/layout/radial6"/>
    <dgm:cxn modelId="{D611EFC1-CD74-439F-9213-86FB7227D82F}" type="presParOf" srcId="{E164036C-E428-4DED-B88C-A0845C91ACB4}" destId="{F5BA3242-8C47-498A-98E7-AE6CB9E81167}" srcOrd="0" destOrd="0" presId="urn:microsoft.com/office/officeart/2005/8/layout/radial6"/>
    <dgm:cxn modelId="{CF930B2C-15A1-4AB0-A212-C9A5819398CD}" type="presParOf" srcId="{E164036C-E428-4DED-B88C-A0845C91ACB4}" destId="{FF061B74-DB43-41AB-A561-39339F20D060}" srcOrd="1" destOrd="0" presId="urn:microsoft.com/office/officeart/2005/8/layout/radial6"/>
    <dgm:cxn modelId="{4248B011-D13F-4B35-8B7E-A1A8C6BA57BA}" type="presParOf" srcId="{E164036C-E428-4DED-B88C-A0845C91ACB4}" destId="{F1CC6B0E-7B7E-4EFE-A7E3-3754768ADEB1}" srcOrd="2" destOrd="0" presId="urn:microsoft.com/office/officeart/2005/8/layout/radial6"/>
    <dgm:cxn modelId="{AC2FAB6A-7807-434A-B2B5-F6C459F942E8}" type="presParOf" srcId="{E164036C-E428-4DED-B88C-A0845C91ACB4}" destId="{02170CC5-0F58-482B-B4F5-F05F8AB4A8D3}" srcOrd="3" destOrd="0" presId="urn:microsoft.com/office/officeart/2005/8/layout/radial6"/>
    <dgm:cxn modelId="{4F5ECFAD-EB84-429F-91E4-C85204653987}" type="presParOf" srcId="{E164036C-E428-4DED-B88C-A0845C91ACB4}" destId="{01587F25-D8EF-4B5A-8907-8537D82DCA5D}" srcOrd="4" destOrd="0" presId="urn:microsoft.com/office/officeart/2005/8/layout/radial6"/>
    <dgm:cxn modelId="{C94B9DEB-070E-4178-AC3A-499951C6A7F2}" type="presParOf" srcId="{E164036C-E428-4DED-B88C-A0845C91ACB4}" destId="{ACC4E544-EBB0-44EC-8FE4-60FE463BC9D6}" srcOrd="5" destOrd="0" presId="urn:microsoft.com/office/officeart/2005/8/layout/radial6"/>
    <dgm:cxn modelId="{97809651-B7D2-42F2-9821-6E1734F5D05E}" type="presParOf" srcId="{E164036C-E428-4DED-B88C-A0845C91ACB4}" destId="{C46BD231-9B29-4310-900F-93E8DD71555D}" srcOrd="6" destOrd="0" presId="urn:microsoft.com/office/officeart/2005/8/layout/radial6"/>
    <dgm:cxn modelId="{A399F188-8494-4926-9780-4A3AB7512253}" type="presParOf" srcId="{E164036C-E428-4DED-B88C-A0845C91ACB4}" destId="{5A49E0D3-0326-4458-B5C1-14025866A0DF}" srcOrd="7" destOrd="0" presId="urn:microsoft.com/office/officeart/2005/8/layout/radial6"/>
    <dgm:cxn modelId="{51123D1D-69C8-48DD-9AC5-29419713217D}" type="presParOf" srcId="{E164036C-E428-4DED-B88C-A0845C91ACB4}" destId="{FE6CBFD1-524B-4B90-B6F8-434058188D72}" srcOrd="8" destOrd="0" presId="urn:microsoft.com/office/officeart/2005/8/layout/radial6"/>
    <dgm:cxn modelId="{2A5832BD-875B-4AC6-A5BA-3109E6419FF2}" type="presParOf" srcId="{E164036C-E428-4DED-B88C-A0845C91ACB4}" destId="{D7C537DB-BC11-4DF4-A0C6-1557F4C183F3}" srcOrd="9" destOrd="0" presId="urn:microsoft.com/office/officeart/2005/8/layout/radial6"/>
    <dgm:cxn modelId="{B0FD033E-F8D1-4F56-A3FB-E0982B6CC448}" type="presParOf" srcId="{E164036C-E428-4DED-B88C-A0845C91ACB4}" destId="{853D81AD-89A0-4922-B0E6-00A49EEEDBB9}" srcOrd="10" destOrd="0" presId="urn:microsoft.com/office/officeart/2005/8/layout/radial6"/>
    <dgm:cxn modelId="{3BFBD587-96EB-40D7-9A90-BD78DC6390F7}" type="presParOf" srcId="{E164036C-E428-4DED-B88C-A0845C91ACB4}" destId="{206FE295-0858-4ECC-A26F-540BE2B25DE1}" srcOrd="11" destOrd="0" presId="urn:microsoft.com/office/officeart/2005/8/layout/radial6"/>
    <dgm:cxn modelId="{B5F626D9-3898-497F-9349-CCA746A1B863}" type="presParOf" srcId="{E164036C-E428-4DED-B88C-A0845C91ACB4}" destId="{5F679E43-9DC3-4D4E-B0EC-94EC33EF215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0.14475</cdr:x>
      <cdr:y>0.52871</cdr:y>
    </cdr:from>
    <cdr:to>
      <cdr:x>0.24533</cdr:x>
      <cdr:y>0.56742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37666" y="2715039"/>
          <a:ext cx="1068457" cy="1987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dirty="0" smtClean="0">
              <a:solidFill>
                <a:schemeClr val="tx1"/>
              </a:solidFill>
            </a:rPr>
            <a:t>Чехия</a:t>
          </a:r>
          <a:r>
            <a:rPr lang="en-GB" sz="1000" dirty="0" smtClean="0">
              <a:solidFill>
                <a:schemeClr val="bg1"/>
              </a:solidFill>
            </a:rPr>
            <a:t> </a:t>
          </a:r>
          <a:r>
            <a:rPr lang="en-GB" sz="1000" dirty="0">
              <a:solidFill>
                <a:schemeClr val="bg1"/>
              </a:solidFill>
            </a:rPr>
            <a:t>Republic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0.15336</cdr:x>
      <cdr:y>0.35128</cdr:y>
    </cdr:from>
    <cdr:to>
      <cdr:x>0.25447</cdr:x>
      <cdr:y>0.51397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87006" y="19744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0.04293</cdr:x>
      <cdr:y>0.90626</cdr:y>
    </cdr:from>
    <cdr:to>
      <cdr:x>1</cdr:x>
      <cdr:y>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88272" y="4463032"/>
          <a:ext cx="8655628" cy="4616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kern="0" dirty="0" smtClean="0">
              <a:solidFill>
                <a:prstClr val="black"/>
              </a:solidFill>
              <a:latin typeface="Calibri Light" panose="020F0302020204030204" pitchFamily="34" charset="0"/>
            </a:rPr>
            <a:t>         </a:t>
          </a:r>
          <a:r>
            <a:rPr lang="ru-RU" sz="800" kern="0" dirty="0" smtClean="0">
              <a:solidFill>
                <a:prstClr val="black"/>
              </a:solidFill>
              <a:latin typeface="Calibri Light" panose="020F0302020204030204" pitchFamily="34" charset="0"/>
            </a:rPr>
            <a:t>Источник: </a:t>
          </a:r>
          <a:r>
            <a: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</a:rPr>
            <a:t>OECD (2014), </a:t>
          </a:r>
          <a:r>
            <a:rPr kumimoji="0" lang="en-US" sz="800" b="0" i="1" u="none" strike="noStrike" kern="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</a:rPr>
            <a:t>Talis</a:t>
          </a:r>
          <a:r>
            <a:rPr kumimoji="0" lang="en-US" sz="8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</a:rPr>
            <a:t> 2013 Results: An International Perspective on Teaching and Learning</a:t>
          </a:r>
          <a:r>
            <a: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</a:rPr>
            <a:t>, TALIS,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</a:rPr>
            <a:t>         OECD Publishing.</a:t>
          </a:r>
        </a:p>
        <a:p xmlns:a="http://schemas.openxmlformats.org/drawingml/2006/main"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en-US" sz="800" b="0" i="1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</a:rPr>
            <a:t>         http://dx.doi.org/10.1787/9789264196261-en</a:t>
          </a:r>
          <a:endParaRPr kumimoji="0" lang="ru-RU" sz="1800" b="0" i="0" u="none" strike="noStrike" kern="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Calibri Light" panose="020F0302020204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0.84812</cdr:x>
      <cdr:y>0.38242</cdr:y>
    </cdr:from>
    <cdr:to>
      <cdr:x>1</cdr:x>
      <cdr:y>0.43405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234120" y="2047273"/>
          <a:ext cx="1116396" cy="27640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r>
            <a:rPr lang="en-GB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 = 0.298</a:t>
          </a:r>
          <a:endParaRPr lang="en-GB" sz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3E3F1A-CCBB-436A-8BAA-11D0FC3E1D09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CB08E-011C-4633-91B4-090C1B1797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831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BF912-DDED-47EE-82CA-23B5E8FDBD4C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176F5-1BBF-407E-8D45-552974232F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02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176F5-1BBF-407E-8D45-552974232F4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574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A176F5-1BBF-407E-8D45-552974232F42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78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Figure 4.14</a:t>
            </a:r>
            <a:endParaRPr lang="ko-KR" altLang="en-US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D644-F3CF-494C-BD32-BCF09FB97BD7}" type="slidenum">
              <a:rPr lang="ko-KR" altLang="en-US" smtClean="0">
                <a:solidFill>
                  <a:prstClr val="black"/>
                </a:solidFill>
              </a:rPr>
              <a:pPr/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397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Figure 7.3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D644-F3CF-494C-BD32-BCF09FB97BD7}" type="slidenum">
              <a:rPr lang="ko-KR" altLang="en-US" smtClean="0">
                <a:solidFill>
                  <a:prstClr val="black"/>
                </a:solidFill>
              </a:rPr>
              <a:pPr/>
              <a:t>19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563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New graph for</a:t>
            </a:r>
            <a:r>
              <a:rPr lang="en-US" altLang="ko-KR" baseline="0" dirty="0" smtClean="0"/>
              <a:t> the PPT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AD644-F3CF-494C-BD32-BCF09FB97BD7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0989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0C13-47BF-4429-BA4B-77715722798F}" type="datetime1">
              <a:rPr lang="kk-KZ" smtClean="0"/>
              <a:t>27-қар-17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5542-32DE-48B0-931B-CC2A20311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025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94399-B2A2-4DB4-ADB1-86A6FF5155AC}" type="datetime1">
              <a:rPr lang="kk-KZ" smtClean="0"/>
              <a:t>27-қар-17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5542-32DE-48B0-931B-CC2A20311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995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B9664-AAB7-43B7-8E1A-F3281F8C54B8}" type="datetime1">
              <a:rPr lang="kk-KZ" smtClean="0"/>
              <a:t>27-қар-17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5542-32DE-48B0-931B-CC2A20311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915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F4750-B489-4869-8951-F942991CD2B4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27-қар-17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D2C2-C460-46B0-B580-6F2F30ECF3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41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EB13-C325-4C97-A1A6-D63A042CC63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27-қар-17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D2C2-C460-46B0-B580-6F2F30ECF3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537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27996-D853-4588-BE50-BD43F4FBB0CE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27-қар-17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D2C2-C460-46B0-B580-6F2F30ECF3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B7106-C6C6-4CBB-B968-A5540CD98D93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27-қар-17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D2C2-C460-46B0-B580-6F2F30ECF3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34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634BA-6D6E-4719-909E-F79D7E16A92A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27-қар-17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D2C2-C460-46B0-B580-6F2F30ECF3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317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3A56-22F2-47DD-8E9B-D23552A7CE08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27-қар-17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D2C2-C460-46B0-B580-6F2F30ECF3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70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EA46-FFA4-4CF0-B8A2-15F3419351FD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27-қар-17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D2C2-C460-46B0-B580-6F2F30ECF3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869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1D029-6EAB-4E40-8DE1-8EC94CA2C3BC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27-қар-17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D2C2-C460-46B0-B580-6F2F30ECF3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42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682F-15B7-4E3C-8354-45AD206D343F}" type="datetime1">
              <a:rPr lang="kk-KZ" smtClean="0"/>
              <a:t>27-қар-17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5542-32DE-48B0-931B-CC2A20311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709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30232-ECE2-4E0C-85B5-EF3D0826556C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27-қар-17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D2C2-C460-46B0-B580-6F2F30ECF3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533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F7FB-38E7-404C-8E2A-899D0A101FD2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27-қар-17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D2C2-C460-46B0-B580-6F2F30ECF3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83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DC73-4593-45AA-B059-7673FB5C3EE5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27-қар-17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D2C2-C460-46B0-B580-6F2F30ECF3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964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PPT_fondcouv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9726" y="1341438"/>
            <a:ext cx="4894263" cy="1470025"/>
          </a:xfrm>
        </p:spPr>
        <p:txBody>
          <a:bodyPr/>
          <a:lstStyle>
            <a:lvl1pPr algn="l">
              <a:defRPr>
                <a:solidFill>
                  <a:srgbClr val="7272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8139" y="2924175"/>
            <a:ext cx="4929187" cy="17526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rgbClr val="72727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51520" y="6245225"/>
            <a:ext cx="4042792" cy="47625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fld id="{AAF5590C-3D17-485C-9B4E-71BC0D8EAC49}" type="datetime1">
              <a:rPr lang="kk-KZ" smtClean="0"/>
              <a:t>27-қар-17</a:t>
            </a:fld>
            <a:endParaRPr lang="en-GB" dirty="0"/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433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>
                <a:solidFill>
                  <a:srgbClr val="FFFFFF"/>
                </a:solidFill>
              </a:rPr>
              <a:t>Date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9" name="Picture 8" descr="OECD_TEXT_10cm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51715" y="208403"/>
            <a:ext cx="1970073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379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032"/>
            <a:ext cx="8219256" cy="76673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96752"/>
            <a:ext cx="8218487" cy="4929411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AF7F03-F865-42F1-8736-84B682A6E37A}" type="datetime1">
              <a:rPr lang="kk-KZ" smtClean="0"/>
              <a:t>27-қар-17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06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B1CF81-789C-4E78-9522-87F5253E024B}" type="datetime1">
              <a:rPr lang="kk-KZ" smtClean="0"/>
              <a:t>27-қар-17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287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600200"/>
            <a:ext cx="4032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963" y="1600200"/>
            <a:ext cx="403383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DF1B10-3711-4383-A84A-84928EF7AA50}" type="datetime1">
              <a:rPr lang="kk-KZ" smtClean="0"/>
              <a:t>27-қар-17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189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A08E66-4D31-4E3C-85C1-6C576D32F5E0}" type="datetime1">
              <a:rPr lang="kk-KZ" smtClean="0"/>
              <a:t>27-қар-17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024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659AA2-9729-4BF6-B9C0-190E4F3547B8}" type="datetime1">
              <a:rPr lang="kk-KZ" smtClean="0"/>
              <a:t>27-қар-17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497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C4A298-0998-4A04-B203-40778FECFAEA}" type="datetime1">
              <a:rPr lang="kk-KZ" smtClean="0"/>
              <a:t>27-қар-17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586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893F7-D097-46C9-A24A-4DF4C7704CBC}" type="datetime1">
              <a:rPr lang="kk-KZ" smtClean="0"/>
              <a:t>27-қар-17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5542-32DE-48B0-931B-CC2A20311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253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D894BC-EFF6-4341-8B7D-530F972884D0}" type="datetime1">
              <a:rPr lang="kk-KZ" smtClean="0"/>
              <a:t>27-қар-17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7002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72727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5B8D20-C9A3-427A-BCAA-D0FE383AE115}" type="datetime1">
              <a:rPr lang="kk-KZ" smtClean="0"/>
              <a:t>27-қар-17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3211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95FD7-F4C0-487E-A401-11A99C25C763}" type="datetime1">
              <a:rPr lang="kk-KZ" smtClean="0"/>
              <a:t>27-қар-17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03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29CE99-C97D-4A57-BE3C-CCE08AC5145E}" type="datetime1">
              <a:rPr lang="kk-KZ" smtClean="0"/>
              <a:t>27-қар-17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0730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304800"/>
            <a:ext cx="838835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55650" y="1447800"/>
            <a:ext cx="8388350" cy="516255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5122502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40AA-5C17-4747-AB5B-2B619BC1BC12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27-қар-17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5542-32DE-48B0-931B-CC2A20311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1733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5311-4CD5-421A-98E9-19C82DB0E94C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27-қар-17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5542-32DE-48B0-931B-CC2A20311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8911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F6C06-6513-4FEA-9DC3-B20FAFFAAD0C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27-қар-17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5542-32DE-48B0-931B-CC2A20311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223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7F5A0-32EE-4A26-A4A9-F8188233FA28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27-қар-17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5542-32DE-48B0-931B-CC2A20311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820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A8340-D05B-4841-BC45-6C08559DE063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27-қар-17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5542-32DE-48B0-931B-CC2A20311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5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D2982-D889-475E-A643-748F2BDFF1A0}" type="datetime1">
              <a:rPr lang="kk-KZ" smtClean="0"/>
              <a:t>27-қар-17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5542-32DE-48B0-931B-CC2A20311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8433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DB69E-9B41-4CC5-BC0C-556A4965563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27-қар-17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5542-32DE-48B0-931B-CC2A20311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7156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A0C06-79CE-4D43-AB97-7CB61A0A74D7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27-қар-17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5542-32DE-48B0-931B-CC2A20311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274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FB984-7C45-4BBA-AE22-11A2F7AF7458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27-қар-17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5542-32DE-48B0-931B-CC2A20311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92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6DBA4-516D-423E-8858-6470516EED92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27-қар-17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5542-32DE-48B0-931B-CC2A20311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187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8B600-1C72-49C9-B960-22B31D11E1F3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27-қар-17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5542-32DE-48B0-931B-CC2A20311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920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75E1-D0DF-4CDC-B717-C1FE658CA26A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27-қар-17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5542-32DE-48B0-931B-CC2A20311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105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내용 개체 틀 27"/>
          <p:cNvSpPr>
            <a:spLocks noGrp="1"/>
          </p:cNvSpPr>
          <p:nvPr>
            <p:ph sz="quarter" idx="16"/>
          </p:nvPr>
        </p:nvSpPr>
        <p:spPr>
          <a:xfrm>
            <a:off x="468313" y="1125538"/>
            <a:ext cx="8135937" cy="5327650"/>
          </a:xfrm>
        </p:spPr>
        <p:txBody>
          <a:bodyPr/>
          <a:lstStyle>
            <a:lvl1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30" name="슬라이드 번호 개체 틀 29"/>
          <p:cNvSpPr>
            <a:spLocks noGrp="1"/>
          </p:cNvSpPr>
          <p:nvPr>
            <p:ph type="sldNum" sz="quarter" idx="18"/>
          </p:nvPr>
        </p:nvSpPr>
        <p:spPr>
          <a:xfrm>
            <a:off x="0" y="188640"/>
            <a:ext cx="467544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78D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atinLnBrk="1"/>
            <a:fld id="{B8364164-D7C2-4011-A351-B5EC1CE463BF}" type="slidenum">
              <a:rPr lang="ko-KR" altLang="en-US" smtClean="0"/>
              <a:pPr latinLnBrk="1"/>
              <a:t>‹#›</a:t>
            </a:fld>
            <a:endParaRPr lang="ko-KR" altLang="en-US"/>
          </a:p>
        </p:txBody>
      </p:sp>
      <p:sp>
        <p:nvSpPr>
          <p:cNvPr id="32" name="제목 31"/>
          <p:cNvSpPr>
            <a:spLocks noGrp="1"/>
          </p:cNvSpPr>
          <p:nvPr>
            <p:ph type="title"/>
          </p:nvPr>
        </p:nvSpPr>
        <p:spPr>
          <a:xfrm>
            <a:off x="827584" y="0"/>
            <a:ext cx="6552728" cy="620688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95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55650" y="304800"/>
            <a:ext cx="8388350" cy="630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454767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6AE6-F61F-4194-99F1-927C70D98729}" type="datetime1">
              <a:rPr lang="kk-KZ" smtClean="0">
                <a:solidFill>
                  <a:srgbClr val="000000">
                    <a:tint val="75000"/>
                  </a:srgbClr>
                </a:solidFill>
              </a:rPr>
              <a:t>27-қар-17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4E5-AD32-4886-B5EA-D32002AB1165}" type="slidenum">
              <a:rPr lang="kk-KZ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633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2CD42-7287-4659-8AE2-BE5CA2ACB4BF}" type="datetime1">
              <a:rPr lang="kk-KZ" smtClean="0">
                <a:solidFill>
                  <a:srgbClr val="000000">
                    <a:tint val="75000"/>
                  </a:srgbClr>
                </a:solidFill>
              </a:rPr>
              <a:t>27-қар-17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4E5-AD32-4886-B5EA-D32002AB1165}" type="slidenum">
              <a:rPr lang="kk-KZ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46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F70B-7E4C-4A39-B64A-B99F1B949557}" type="datetime1">
              <a:rPr lang="kk-KZ" smtClean="0"/>
              <a:t>27-қар-17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5542-32DE-48B0-931B-CC2A20311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489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67A6D-E8EF-4733-B17D-537EA4CA3B0B}" type="datetime1">
              <a:rPr lang="kk-KZ" smtClean="0">
                <a:solidFill>
                  <a:srgbClr val="000000">
                    <a:tint val="75000"/>
                  </a:srgbClr>
                </a:solidFill>
              </a:rPr>
              <a:t>27-қар-17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4E5-AD32-4886-B5EA-D32002AB1165}" type="slidenum">
              <a:rPr lang="kk-KZ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6395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4F09-BAF6-4414-A8E6-A1E63B7CC99E}" type="datetime1">
              <a:rPr lang="kk-KZ" smtClean="0">
                <a:solidFill>
                  <a:srgbClr val="000000">
                    <a:tint val="75000"/>
                  </a:srgbClr>
                </a:solidFill>
              </a:rPr>
              <a:t>27-қар-17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4E5-AD32-4886-B5EA-D32002AB1165}" type="slidenum">
              <a:rPr lang="kk-KZ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7165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03F3-0056-4051-917D-FE3CD9870A8F}" type="datetime1">
              <a:rPr lang="kk-KZ" smtClean="0">
                <a:solidFill>
                  <a:srgbClr val="000000">
                    <a:tint val="75000"/>
                  </a:srgbClr>
                </a:solidFill>
              </a:rPr>
              <a:t>27-қар-17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4E5-AD32-4886-B5EA-D32002AB1165}" type="slidenum">
              <a:rPr lang="kk-KZ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035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545D8-A1C1-4AE6-98FF-9FEDF6ADB0E6}" type="datetime1">
              <a:rPr lang="kk-KZ" smtClean="0">
                <a:solidFill>
                  <a:srgbClr val="000000">
                    <a:tint val="75000"/>
                  </a:srgbClr>
                </a:solidFill>
              </a:rPr>
              <a:t>27-қар-17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4E5-AD32-4886-B5EA-D32002AB1165}" type="slidenum">
              <a:rPr lang="kk-KZ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681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52A44-9EEA-43BB-A8D4-9AAA6AA569DD}" type="datetime1">
              <a:rPr lang="kk-KZ" smtClean="0">
                <a:solidFill>
                  <a:srgbClr val="000000">
                    <a:tint val="75000"/>
                  </a:srgbClr>
                </a:solidFill>
              </a:rPr>
              <a:t>27-қар-17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4E5-AD32-4886-B5EA-D32002AB1165}" type="slidenum">
              <a:rPr lang="kk-KZ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501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23214-6391-4C41-8FFB-CF49BEC2C9AA}" type="datetime1">
              <a:rPr lang="kk-KZ" smtClean="0">
                <a:solidFill>
                  <a:srgbClr val="000000">
                    <a:tint val="75000"/>
                  </a:srgbClr>
                </a:solidFill>
              </a:rPr>
              <a:t>27-қар-17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4E5-AD32-4886-B5EA-D32002AB1165}" type="slidenum">
              <a:rPr lang="kk-KZ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695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1487F-A708-4B0F-9B68-FBA1769F2C4D}" type="datetime1">
              <a:rPr lang="kk-KZ" smtClean="0">
                <a:solidFill>
                  <a:srgbClr val="000000">
                    <a:tint val="75000"/>
                  </a:srgbClr>
                </a:solidFill>
              </a:rPr>
              <a:t>27-қар-17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4E5-AD32-4886-B5EA-D32002AB1165}" type="slidenum">
              <a:rPr lang="kk-KZ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853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8E52A-FA21-4687-8F35-4878B194E50A}" type="datetime1">
              <a:rPr lang="kk-KZ" smtClean="0">
                <a:solidFill>
                  <a:srgbClr val="000000">
                    <a:tint val="75000"/>
                  </a:srgbClr>
                </a:solidFill>
              </a:rPr>
              <a:t>27-қар-17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4E5-AD32-4886-B5EA-D32002AB1165}" type="slidenum">
              <a:rPr lang="kk-KZ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294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19963-1309-4E98-9872-3C44FC5C66DC}" type="datetime1">
              <a:rPr lang="kk-KZ" smtClean="0">
                <a:solidFill>
                  <a:srgbClr val="000000">
                    <a:tint val="75000"/>
                  </a:srgbClr>
                </a:solidFill>
              </a:rPr>
              <a:t>27-қар-17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4E5-AD32-4886-B5EA-D32002AB1165}" type="slidenum">
              <a:rPr lang="kk-KZ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198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D929F-FABC-4E96-AEBD-53227E6F6392}" type="datetime1">
              <a:rPr lang="kk-KZ" smtClean="0">
                <a:solidFill>
                  <a:srgbClr val="000000">
                    <a:tint val="75000"/>
                  </a:srgbClr>
                </a:solidFill>
              </a:rPr>
              <a:t>27-қар-17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29DB-F8CA-4F8D-87E6-88F1580E6860}" type="slidenum">
              <a:rPr lang="kk-KZ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3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BE4A2-D80F-43E5-9DA8-111EEA690845}" type="datetime1">
              <a:rPr lang="kk-KZ" smtClean="0"/>
              <a:t>27-қар-17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5542-32DE-48B0-931B-CC2A20311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702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CE357-0FFE-46B0-BA9A-6FABA4014455}" type="datetime1">
              <a:rPr lang="kk-KZ" smtClean="0">
                <a:solidFill>
                  <a:srgbClr val="000000">
                    <a:tint val="75000"/>
                  </a:srgbClr>
                </a:solidFill>
              </a:rPr>
              <a:t>27-қар-17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29DB-F8CA-4F8D-87E6-88F1580E6860}" type="slidenum">
              <a:rPr lang="kk-KZ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961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A20E1-0C9C-41A7-9CFA-B901C3BE4490}" type="datetime1">
              <a:rPr lang="kk-KZ" smtClean="0">
                <a:solidFill>
                  <a:srgbClr val="000000">
                    <a:tint val="75000"/>
                  </a:srgbClr>
                </a:solidFill>
              </a:rPr>
              <a:t>27-қар-17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29DB-F8CA-4F8D-87E6-88F1580E6860}" type="slidenum">
              <a:rPr lang="kk-KZ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388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93AA6-27CE-4195-826B-66329E4145BC}" type="datetime1">
              <a:rPr lang="kk-KZ" smtClean="0">
                <a:solidFill>
                  <a:srgbClr val="000000">
                    <a:tint val="75000"/>
                  </a:srgbClr>
                </a:solidFill>
              </a:rPr>
              <a:t>27-қар-17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29DB-F8CA-4F8D-87E6-88F1580E6860}" type="slidenum">
              <a:rPr lang="kk-KZ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4943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EBA31-58AA-42A2-854E-8A2CFC18F22B}" type="datetime1">
              <a:rPr lang="kk-KZ" smtClean="0">
                <a:solidFill>
                  <a:srgbClr val="000000">
                    <a:tint val="75000"/>
                  </a:srgbClr>
                </a:solidFill>
              </a:rPr>
              <a:t>27-қар-17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29DB-F8CA-4F8D-87E6-88F1580E6860}" type="slidenum">
              <a:rPr lang="kk-KZ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275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C0BC4-8B2C-42E4-95E8-991773E8C406}" type="datetime1">
              <a:rPr lang="kk-KZ" smtClean="0">
                <a:solidFill>
                  <a:srgbClr val="000000">
                    <a:tint val="75000"/>
                  </a:srgbClr>
                </a:solidFill>
              </a:rPr>
              <a:t>27-қар-17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29DB-F8CA-4F8D-87E6-88F1580E6860}" type="slidenum">
              <a:rPr lang="kk-KZ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619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D897F-5C43-48C0-9E24-EC2AE7708D5B}" type="datetime1">
              <a:rPr lang="kk-KZ" smtClean="0">
                <a:solidFill>
                  <a:srgbClr val="000000">
                    <a:tint val="75000"/>
                  </a:srgbClr>
                </a:solidFill>
              </a:rPr>
              <a:t>27-қар-17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29DB-F8CA-4F8D-87E6-88F1580E6860}" type="slidenum">
              <a:rPr lang="kk-KZ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0998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59848-9F41-4515-82FC-247755E19BB6}" type="datetime1">
              <a:rPr lang="kk-KZ" smtClean="0">
                <a:solidFill>
                  <a:srgbClr val="000000">
                    <a:tint val="75000"/>
                  </a:srgbClr>
                </a:solidFill>
              </a:rPr>
              <a:t>27-қар-17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29DB-F8CA-4F8D-87E6-88F1580E6860}" type="slidenum">
              <a:rPr lang="kk-KZ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8327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8E418-7F0F-405B-979C-ECF38FCA667E}" type="datetime1">
              <a:rPr lang="kk-KZ" smtClean="0">
                <a:solidFill>
                  <a:srgbClr val="000000">
                    <a:tint val="75000"/>
                  </a:srgbClr>
                </a:solidFill>
              </a:rPr>
              <a:t>27-қар-17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29DB-F8CA-4F8D-87E6-88F1580E6860}" type="slidenum">
              <a:rPr lang="kk-KZ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1990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296F3-2FA4-4D77-A8DF-1229151993EA}" type="datetime1">
              <a:rPr lang="kk-KZ" smtClean="0">
                <a:solidFill>
                  <a:srgbClr val="000000">
                    <a:tint val="75000"/>
                  </a:srgbClr>
                </a:solidFill>
              </a:rPr>
              <a:t>27-қар-17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29DB-F8CA-4F8D-87E6-88F1580E6860}" type="slidenum">
              <a:rPr lang="kk-KZ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0676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DAEE3-5FB6-4E43-8E3B-7BBF4083840D}" type="datetime1">
              <a:rPr lang="kk-KZ" smtClean="0">
                <a:solidFill>
                  <a:srgbClr val="000000">
                    <a:tint val="75000"/>
                  </a:srgbClr>
                </a:solidFill>
              </a:rPr>
              <a:t>27-қар-17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29DB-F8CA-4F8D-87E6-88F1580E6860}" type="slidenum">
              <a:rPr lang="kk-KZ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2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A06E7-34A8-4387-ADD8-D76917287DE1}" type="datetime1">
              <a:rPr lang="kk-KZ" smtClean="0"/>
              <a:t>27-қар-17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5542-32DE-48B0-931B-CC2A20311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1919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DD921-C581-4A63-96AF-59C3E8BD86B5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27-қар-17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15CC-C9DE-4865-9FF2-2FF05266BE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8366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6CAE9-B9EE-4B5F-B01E-411B5F59F47D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27-қар-17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15CC-C9DE-4865-9FF2-2FF05266BE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4904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B4ADE-8267-49AB-A6C5-728EAD720E26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27-қар-17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15CC-C9DE-4865-9FF2-2FF05266BE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9895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8E8B-90B7-483C-99CE-574EC579A0D9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27-қар-17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15CC-C9DE-4865-9FF2-2FF05266BE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58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9FF19-ADC2-44CF-BDA4-82DB4E072361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27-қар-17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15CC-C9DE-4865-9FF2-2FF05266BE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172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47FDE-7C74-4A2F-A2C6-A40763AE469E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27-қар-17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15CC-C9DE-4865-9FF2-2FF05266BE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018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2049-D1AD-42F9-82FB-37B13A228DCF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27-қар-17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15CC-C9DE-4865-9FF2-2FF05266BE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030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E0C0-F45F-4A4F-8BC4-4DCECAEB939B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27-қар-17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15CC-C9DE-4865-9FF2-2FF05266BE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8573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61EBD-E12A-4D7B-AEF9-F41D25733DA3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27-қар-17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15CC-C9DE-4865-9FF2-2FF05266BE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5696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99B0E-EFDF-4207-8CE4-AD992BFABDE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27-қар-17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15CC-C9DE-4865-9FF2-2FF05266BE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04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C0A9E-71F5-4BFC-BA01-CE6236BA83AE}" type="datetime1">
              <a:rPr lang="kk-KZ" smtClean="0"/>
              <a:t>27-қар-17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5542-32DE-48B0-931B-CC2A20311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124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0631B-E59A-4A0C-B199-F34582B07247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27-қар-17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C15CC-C9DE-4865-9FF2-2FF05266BE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3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4BC54-85BF-483E-8633-CA5A79146E9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CCF5-FD77-4586-B8FE-1482FE1F37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648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562C3-81A5-4E4F-A2F7-C79BAA18B9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CCF5-FD77-4586-B8FE-1482FE1F37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433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16EB6-ADD0-4D0E-8856-4870F814AB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CCF5-FD77-4586-B8FE-1482FE1F37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068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8757-5D7B-4885-8D37-1AC31D4D30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CCF5-FD77-4586-B8FE-1482FE1F37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694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CA5C1-1DCC-46E4-8417-B49DBCA5569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CCF5-FD77-4586-B8FE-1482FE1F37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93883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5A861-4C25-4509-9746-7B7AD3A700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CCF5-FD77-4586-B8FE-1482FE1F37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778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57A4-8974-41BC-8722-0DACE78460C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CCF5-FD77-4586-B8FE-1482FE1F37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933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149E-8B77-46C2-9815-D261A52DE8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CCF5-FD77-4586-B8FE-1482FE1F37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7667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F803-13E4-4FB8-B9BB-6EF4A19D94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CCF5-FD77-4586-B8FE-1482FE1F37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5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A8C53-BB8A-482B-93F2-5D01689C04E6}" type="datetime1">
              <a:rPr lang="kk-KZ" smtClean="0"/>
              <a:t>27-қар-17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5542-32DE-48B0-931B-CC2A20311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5634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6A84-7EF8-4A97-AB3B-46F78934CB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CCF5-FD77-4586-B8FE-1482FE1F37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026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A6B3D-51C5-46C8-8AD9-82C2C12A69F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CCF5-FD77-4586-B8FE-1482FE1F37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658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B6B8A-4042-4990-9BEC-B728A2986E23}" type="datetime1">
              <a:rPr lang="kk-KZ" smtClean="0"/>
              <a:t>27-қар-17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85542-32DE-48B0-931B-CC2A20311B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44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44BCD-4EEC-41D2-AC1D-67AC2876F6C0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27-қар-17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6D2C2-C460-46B0-B580-6F2F30ECF3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4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PPT_fondslide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-2031"/>
            <a:ext cx="82192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39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18320" y="623731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fld id="{318C076D-4FEB-4BA6-869A-1AA266B7937F}" type="datetime1">
              <a:rPr lang="kk-KZ" smtClean="0"/>
              <a:t>27-қар-17</a:t>
            </a:fld>
            <a:endParaRPr lang="en-GB" dirty="0"/>
          </a:p>
        </p:txBody>
      </p:sp>
      <p:sp>
        <p:nvSpPr>
          <p:cNvPr id="439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5672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72727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39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6336" y="6245225"/>
            <a:ext cx="1114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727272"/>
                </a:solidFill>
              </a:defRPr>
            </a:lvl1pPr>
          </a:lstStyle>
          <a:p>
            <a:fld id="{CBB2FD1D-A7B9-4550-B79B-59A3320AF77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OECD_10cm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69672" y="6171747"/>
            <a:ext cx="1208290" cy="56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9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72727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2"/>
          </a:solidFill>
          <a:latin typeface="Helvetic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4B7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4B78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4B78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4B78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4B78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73CF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0837A-E4FD-4CCE-B06C-768F9A9601CE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27-қар-17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85542-32DE-48B0-931B-CC2A20311B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242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BD8DB-CB0D-4D0E-9C09-AA23547F1A3F}" type="datetime1">
              <a:rPr lang="kk-KZ" smtClean="0">
                <a:solidFill>
                  <a:srgbClr val="000000">
                    <a:tint val="75000"/>
                  </a:srgbClr>
                </a:solidFill>
              </a:rPr>
              <a:t>27-қар-17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CB4E5-AD32-4886-B5EA-D32002AB1165}" type="slidenum">
              <a:rPr lang="kk-KZ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1002-6B41-40D6-A009-19568BB15D76}" type="datetime1">
              <a:rPr lang="kk-KZ" smtClean="0">
                <a:solidFill>
                  <a:srgbClr val="000000">
                    <a:tint val="75000"/>
                  </a:srgbClr>
                </a:solidFill>
              </a:rPr>
              <a:t>27-қар-17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F29DB-F8CA-4F8D-87E6-88F1580E6860}" type="slidenum">
              <a:rPr lang="kk-KZ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97777-321F-4B84-BBA5-26777A1EE0A7}" type="datetime1">
              <a:rPr lang="kk-KZ" smtClean="0">
                <a:solidFill>
                  <a:prstClr val="black">
                    <a:tint val="75000"/>
                  </a:prstClr>
                </a:solidFill>
              </a:rPr>
              <a:t>27-қар-17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C15CC-C9DE-4865-9FF2-2FF05266BEC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4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78399-BF56-4028-A667-42289B8785E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27.11.2017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FCCF5-FD77-4586-B8FE-1482FE1F37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99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OECDEDU/knowing-what-teachers-know-about-teaching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chart" Target="../charts/chart6.xml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OECDEDU/knowing-what-teachers-know-about-teaching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diagramData" Target="../diagrams/data1.xml"/><Relationship Id="rId21" Type="http://schemas.openxmlformats.org/officeDocument/2006/relationships/image" Target="../media/image22.png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openxmlformats.org/officeDocument/2006/relationships/image" Target="../media/image18.png"/><Relationship Id="rId2" Type="http://schemas.openxmlformats.org/officeDocument/2006/relationships/image" Target="../media/image1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6.png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20.pn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hare.net/OECDEDU/supporting-teacher-professionalism-insights-from-talis-2013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talis oecd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2" t="35906" r="40387" b="41217"/>
          <a:stretch/>
        </p:blipFill>
        <p:spPr bwMode="auto">
          <a:xfrm>
            <a:off x="3365443" y="3455841"/>
            <a:ext cx="4392487" cy="120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8606" y="2034073"/>
            <a:ext cx="7419594" cy="226211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Международное исследование преподавания и обучения TALIS: перспективы развития педагогического корпуса в РК</a:t>
            </a:r>
            <a:endParaRPr lang="kk-KZ" sz="2800" dirty="0">
              <a:latin typeface="+mn-lt"/>
            </a:endParaRPr>
          </a:p>
        </p:txBody>
      </p:sp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0488"/>
            <a:ext cx="1137948" cy="83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9586" y="515563"/>
            <a:ext cx="72944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АО «Информационно-аналитический центр»</a:t>
            </a:r>
          </a:p>
          <a:p>
            <a:pPr algn="ctr"/>
            <a:r>
              <a:rPr lang="ru-RU" sz="2000" dirty="0" smtClean="0">
                <a:solidFill>
                  <a:prstClr val="black"/>
                </a:solidFill>
                <a:cs typeface="Arial" panose="020B0604020202020204" pitchFamily="34" charset="0"/>
              </a:rPr>
              <a:t>Министерства образования и науки Республики Казахстан</a:t>
            </a:r>
            <a:endParaRPr lang="ru-RU" sz="20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6" name="Подзаголовок 5"/>
          <p:cNvSpPr txBox="1">
            <a:spLocks noGrp="1"/>
          </p:cNvSpPr>
          <p:nvPr>
            <p:ph type="subTitle" idx="1"/>
          </p:nvPr>
        </p:nvSpPr>
        <p:spPr>
          <a:xfrm>
            <a:off x="759768" y="5085627"/>
            <a:ext cx="7772400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800" dirty="0">
                <a:solidFill>
                  <a:schemeClr val="tx1"/>
                </a:solidFill>
              </a:rPr>
              <a:t>Ташибаева </a:t>
            </a:r>
            <a:r>
              <a:rPr lang="ru-RU" sz="1800" dirty="0" smtClean="0">
                <a:solidFill>
                  <a:schemeClr val="tx1"/>
                </a:solidFill>
              </a:rPr>
              <a:t>Диляра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Заместитель директора</a:t>
            </a:r>
            <a:r>
              <a:rPr lang="kk-KZ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Департамента 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международных сопоставительных исследований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Астана</a:t>
            </a:r>
            <a:r>
              <a:rPr lang="ru-RU" sz="1800" dirty="0" smtClean="0">
                <a:solidFill>
                  <a:schemeClr val="tx1"/>
                </a:solidFill>
              </a:rPr>
              <a:t>, 9 декабря 201</a:t>
            </a:r>
            <a:r>
              <a:rPr lang="en-US" sz="1800" dirty="0" smtClean="0">
                <a:solidFill>
                  <a:schemeClr val="tx1"/>
                </a:solidFill>
              </a:rPr>
              <a:t>7</a:t>
            </a:r>
            <a:r>
              <a:rPr lang="ru-RU" sz="1800" dirty="0" smtClean="0">
                <a:solidFill>
                  <a:schemeClr val="tx1"/>
                </a:solidFill>
              </a:rPr>
              <a:t> г.</a:t>
            </a:r>
          </a:p>
        </p:txBody>
      </p:sp>
    </p:spTree>
    <p:extLst>
      <p:ext uri="{BB962C8B-B14F-4D97-AF65-F5344CB8AC3E}">
        <p14:creationId xmlns:p14="http://schemas.microsoft.com/office/powerpoint/2010/main" val="398210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335" y="189965"/>
            <a:ext cx="7886700" cy="1325563"/>
          </a:xfrm>
        </p:spPr>
        <p:txBody>
          <a:bodyPr/>
          <a:lstStyle/>
          <a:p>
            <a:pPr algn="ctr"/>
            <a:r>
              <a:rPr lang="kk-KZ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Опытные учителя затрачивают меньше времени на  поддержание порядка в классе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111580"/>
              </p:ext>
            </p:extLst>
          </p:nvPr>
        </p:nvGraphicFramePr>
        <p:xfrm>
          <a:off x="364404" y="1444358"/>
          <a:ext cx="8218487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 rot="16200000">
            <a:off x="3870863" y="1642794"/>
            <a:ext cx="1589803" cy="7478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Австралия</a:t>
            </a:r>
          </a:p>
          <a:p>
            <a:r>
              <a:rPr lang="ru-RU" sz="2000" dirty="0" smtClean="0"/>
              <a:t>Австрия </a:t>
            </a:r>
          </a:p>
          <a:p>
            <a:r>
              <a:rPr lang="ru-RU" sz="2000" dirty="0" smtClean="0"/>
              <a:t>Бельгия</a:t>
            </a:r>
          </a:p>
          <a:p>
            <a:r>
              <a:rPr lang="ru-RU" sz="2000" dirty="0" smtClean="0"/>
              <a:t>Бразилия</a:t>
            </a:r>
          </a:p>
          <a:p>
            <a:r>
              <a:rPr lang="ru-RU" sz="2000" dirty="0" smtClean="0"/>
              <a:t>Болгария</a:t>
            </a:r>
          </a:p>
          <a:p>
            <a:r>
              <a:rPr lang="ru-RU" sz="2000" dirty="0" smtClean="0"/>
              <a:t>Дания</a:t>
            </a:r>
          </a:p>
          <a:p>
            <a:r>
              <a:rPr lang="ru-RU" sz="2000" dirty="0" smtClean="0"/>
              <a:t>Эстония</a:t>
            </a:r>
          </a:p>
          <a:p>
            <a:r>
              <a:rPr lang="ru-RU" sz="2000" dirty="0" smtClean="0"/>
              <a:t>Венгрия</a:t>
            </a:r>
          </a:p>
          <a:p>
            <a:r>
              <a:rPr lang="ru-RU" sz="2000" dirty="0" smtClean="0"/>
              <a:t>Исландия</a:t>
            </a:r>
          </a:p>
          <a:p>
            <a:r>
              <a:rPr lang="ru-RU" sz="2000" dirty="0" smtClean="0"/>
              <a:t>Ирландия</a:t>
            </a:r>
          </a:p>
          <a:p>
            <a:r>
              <a:rPr lang="ru-RU" sz="2000" dirty="0" smtClean="0"/>
              <a:t>Италия Южная Корея</a:t>
            </a:r>
          </a:p>
          <a:p>
            <a:r>
              <a:rPr lang="ru-RU" sz="2000" dirty="0" smtClean="0"/>
              <a:t>Литва</a:t>
            </a:r>
          </a:p>
          <a:p>
            <a:r>
              <a:rPr lang="ru-RU" sz="2000" dirty="0" smtClean="0"/>
              <a:t>Малайзия</a:t>
            </a:r>
          </a:p>
          <a:p>
            <a:r>
              <a:rPr lang="ru-RU" sz="2000" dirty="0" smtClean="0"/>
              <a:t>Мальта</a:t>
            </a:r>
          </a:p>
          <a:p>
            <a:r>
              <a:rPr lang="ru-RU" sz="2000" dirty="0" smtClean="0"/>
              <a:t>Мексика</a:t>
            </a:r>
          </a:p>
          <a:p>
            <a:r>
              <a:rPr lang="ru-RU" sz="2000" dirty="0" smtClean="0"/>
              <a:t>Норвегия</a:t>
            </a:r>
          </a:p>
          <a:p>
            <a:r>
              <a:rPr lang="ru-RU" sz="2000" dirty="0" smtClean="0"/>
              <a:t>Польша</a:t>
            </a:r>
          </a:p>
          <a:p>
            <a:r>
              <a:rPr lang="ru-RU" sz="2000" dirty="0" smtClean="0"/>
              <a:t>Португалия</a:t>
            </a:r>
          </a:p>
          <a:p>
            <a:r>
              <a:rPr lang="ru-RU" sz="2000" dirty="0" smtClean="0"/>
              <a:t>Словакия</a:t>
            </a:r>
          </a:p>
          <a:p>
            <a:r>
              <a:rPr lang="ru-RU" sz="2000" dirty="0" smtClean="0"/>
              <a:t>Словения</a:t>
            </a:r>
          </a:p>
          <a:p>
            <a:r>
              <a:rPr lang="ru-RU" sz="2000" dirty="0" smtClean="0"/>
              <a:t>Испания</a:t>
            </a:r>
          </a:p>
          <a:p>
            <a:r>
              <a:rPr lang="ru-RU" sz="2000" dirty="0" smtClean="0"/>
              <a:t>Турция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288313" y="1406353"/>
            <a:ext cx="14252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Опытные учителя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114073" y="1411402"/>
            <a:ext cx="189114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Новые</a:t>
            </a:r>
          </a:p>
          <a:p>
            <a:r>
              <a:rPr lang="ru-RU" sz="1400" dirty="0" smtClean="0"/>
              <a:t>учителя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26426" y="6302422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8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https://www.slideshare.net/OECDEDU/knowing-what-teachers-know-about-teaching</a:t>
            </a: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62080" y="108857"/>
            <a:ext cx="1629742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kk-KZ" sz="1200" dirty="0">
                <a:solidFill>
                  <a:schemeClr val="bg2">
                    <a:lumMod val="50000"/>
                  </a:schemeClr>
                </a:solidFill>
              </a:rPr>
              <a:t>Результаты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TALIS-2013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D2C2-C460-46B0-B580-6F2F30ECF3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5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/>
          </p:nvPr>
        </p:nvGraphicFramePr>
        <p:xfrm>
          <a:off x="696191" y="2107045"/>
          <a:ext cx="7980218" cy="4127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33845" y="1984665"/>
            <a:ext cx="8188037" cy="529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224" y="397169"/>
            <a:ext cx="841465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5B9BD5">
                    <a:lumMod val="50000"/>
                  </a:srgbClr>
                </a:solidFill>
              </a:rPr>
              <a:t>Не </a:t>
            </a:r>
            <a:r>
              <a:rPr lang="ru-RU" sz="2800" dirty="0">
                <a:solidFill>
                  <a:srgbClr val="5B9BD5">
                    <a:lumMod val="50000"/>
                  </a:srgbClr>
                </a:solidFill>
              </a:rPr>
              <a:t>везде, где </a:t>
            </a:r>
            <a:r>
              <a:rPr lang="ru-RU" sz="2800" dirty="0" smtClean="0">
                <a:solidFill>
                  <a:srgbClr val="5B9BD5">
                    <a:lumMod val="50000"/>
                  </a:srgbClr>
                </a:solidFill>
              </a:rPr>
              <a:t>программы введения в профессию доступны, учителя </a:t>
            </a:r>
            <a:r>
              <a:rPr lang="ru-RU" sz="2800" dirty="0">
                <a:solidFill>
                  <a:srgbClr val="5B9BD5">
                    <a:lumMod val="50000"/>
                  </a:srgbClr>
                </a:solidFill>
              </a:rPr>
              <a:t>используют их</a:t>
            </a:r>
          </a:p>
          <a:p>
            <a:pPr algn="ctr" latinLnBrk="1">
              <a:spcBef>
                <a:spcPct val="0"/>
              </a:spcBef>
            </a:pPr>
            <a:endParaRPr lang="ko-KR" alt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직사각형 15"/>
          <p:cNvSpPr/>
          <p:nvPr/>
        </p:nvSpPr>
        <p:spPr>
          <a:xfrm>
            <a:off x="691166" y="1293800"/>
            <a:ext cx="828092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r>
              <a:rPr lang="ru-RU" sz="1600" dirty="0" smtClean="0">
                <a:solidFill>
                  <a:prstClr val="black"/>
                </a:solidFill>
              </a:rPr>
              <a:t>% учителей основной школы с </a:t>
            </a:r>
            <a:r>
              <a:rPr lang="ru-RU" sz="1600" dirty="0">
                <a:solidFill>
                  <a:prstClr val="black"/>
                </a:solidFill>
              </a:rPr>
              <a:t>менее </a:t>
            </a:r>
            <a:r>
              <a:rPr lang="ru-RU" sz="1600" dirty="0" smtClean="0">
                <a:solidFill>
                  <a:prstClr val="black"/>
                </a:solidFill>
              </a:rPr>
              <a:t>3-летним опытом работы, </a:t>
            </a:r>
            <a:r>
              <a:rPr lang="ru-RU" sz="1600" dirty="0">
                <a:solidFill>
                  <a:prstClr val="black"/>
                </a:solidFill>
              </a:rPr>
              <a:t>которые </a:t>
            </a:r>
            <a:r>
              <a:rPr lang="ru-RU" sz="1600" dirty="0" smtClean="0">
                <a:solidFill>
                  <a:prstClr val="black"/>
                </a:solidFill>
              </a:rPr>
              <a:t>сообщили </a:t>
            </a:r>
            <a:r>
              <a:rPr lang="ru-RU" sz="1600" dirty="0">
                <a:solidFill>
                  <a:prstClr val="black"/>
                </a:solidFill>
              </a:rPr>
              <a:t>о доступе к </a:t>
            </a:r>
            <a:r>
              <a:rPr lang="ru-RU" sz="1600" dirty="0" smtClean="0">
                <a:solidFill>
                  <a:prstClr val="black"/>
                </a:solidFill>
              </a:rPr>
              <a:t>программам введения в профессию и участии </a:t>
            </a:r>
            <a:r>
              <a:rPr lang="ru-RU" sz="1600" dirty="0">
                <a:solidFill>
                  <a:prstClr val="black"/>
                </a:solidFill>
              </a:rPr>
              <a:t>в таких </a:t>
            </a:r>
            <a:r>
              <a:rPr lang="ru-RU" sz="1600" dirty="0" smtClean="0">
                <a:solidFill>
                  <a:prstClr val="black"/>
                </a:solidFill>
              </a:rPr>
              <a:t>программах</a:t>
            </a:r>
            <a:r>
              <a:rPr lang="en-US" sz="1600" dirty="0" smtClean="0">
                <a:solidFill>
                  <a:prstClr val="black"/>
                </a:solidFill>
              </a:rPr>
              <a:t> </a:t>
            </a:r>
            <a:endParaRPr lang="ru-RU" sz="1600" dirty="0">
              <a:solidFill>
                <a:prstClr val="black"/>
              </a:solidFill>
            </a:endParaRPr>
          </a:p>
          <a:p>
            <a:pPr latinLnBrk="1"/>
            <a:endParaRPr lang="en-US" altLang="ko-KR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217229" y="2397332"/>
            <a:ext cx="261257" cy="511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2281" y="6222713"/>
            <a:ext cx="8655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800" kern="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Источник: </a:t>
            </a:r>
            <a:r>
              <a:rPr lang="en-US" sz="800" kern="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OECD (2014), </a:t>
            </a:r>
            <a:r>
              <a:rPr lang="en-US" sz="800" i="1" kern="0" dirty="0" err="1" smtClean="0">
                <a:solidFill>
                  <a:prstClr val="black"/>
                </a:solidFill>
                <a:latin typeface="Calibri Light" panose="020F0302020204030204" pitchFamily="34" charset="0"/>
              </a:rPr>
              <a:t>Talis</a:t>
            </a:r>
            <a:r>
              <a:rPr lang="en-US" sz="800" i="1" kern="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 2013 Results: An International Perspective on Teaching and Learning</a:t>
            </a:r>
            <a:r>
              <a:rPr lang="en-US" sz="800" kern="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, TALIS,</a:t>
            </a:r>
          </a:p>
          <a:p>
            <a:pPr>
              <a:defRPr/>
            </a:pPr>
            <a:r>
              <a:rPr lang="en-US" sz="800" kern="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OECD Publishing.</a:t>
            </a:r>
          </a:p>
          <a:p>
            <a:pPr>
              <a:defRPr/>
            </a:pPr>
            <a:r>
              <a:rPr lang="en-US" sz="800" i="1" kern="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http://dx.doi.org/10.1787/9789264196261-en</a:t>
            </a:r>
            <a:endParaRPr lang="ru-RU" kern="0" dirty="0" smtClean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21383" y="2445822"/>
            <a:ext cx="261257" cy="511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485411" y="2452750"/>
            <a:ext cx="261257" cy="511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881256" y="2404259"/>
            <a:ext cx="261257" cy="51162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362080" y="108857"/>
            <a:ext cx="1629742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kk-KZ" sz="1200" dirty="0">
                <a:solidFill>
                  <a:srgbClr val="E7E6E6">
                    <a:lumMod val="50000"/>
                  </a:srgbClr>
                </a:solidFill>
              </a:rPr>
              <a:t>Результаты </a:t>
            </a:r>
            <a:r>
              <a:rPr lang="en-US" sz="1200" dirty="0">
                <a:solidFill>
                  <a:srgbClr val="E7E6E6">
                    <a:lumMod val="50000"/>
                  </a:srgbClr>
                </a:solidFill>
              </a:rPr>
              <a:t>TALIS-2013</a:t>
            </a:r>
            <a:endParaRPr lang="ru-RU" sz="1200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F0DD-4C7D-47C3-9020-D02DB95C15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0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995" y="22733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Не везде, где директора говорят, что программы менторства доступны, учителя имеют менторов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Chart 17"/>
          <p:cNvGraphicFramePr>
            <a:graphicFrameLocks/>
          </p:cNvGraphicFramePr>
          <p:nvPr>
            <p:extLst/>
          </p:nvPr>
        </p:nvGraphicFramePr>
        <p:xfrm>
          <a:off x="259774" y="1627908"/>
          <a:ext cx="8233433" cy="4887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545773" y="1723505"/>
            <a:ext cx="5805055" cy="2651067"/>
          </a:xfrm>
          <a:prstGeom prst="rect">
            <a:avLst/>
          </a:prstGeom>
          <a:solidFill>
            <a:schemeClr val="accent6">
              <a:lumMod val="60000"/>
              <a:lumOff val="40000"/>
              <a:alpha val="1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1">
              <a:defRPr/>
            </a:pPr>
            <a:endParaRPr lang="en-GB" sz="1050" kern="0">
              <a:solidFill>
                <a:prstClr val="white"/>
              </a:solidFill>
              <a:latin typeface="맑은 고딕"/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1370774" y="4333010"/>
            <a:ext cx="1206172" cy="1233054"/>
          </a:xfrm>
          <a:prstGeom prst="rect">
            <a:avLst/>
          </a:prstGeom>
          <a:solidFill>
            <a:schemeClr val="accent2">
              <a:lumMod val="40000"/>
              <a:lumOff val="60000"/>
              <a:alpha val="56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1">
              <a:defRPr/>
            </a:pPr>
            <a:endParaRPr lang="en-GB" sz="1050" kern="0">
              <a:solidFill>
                <a:prstClr val="white"/>
              </a:solidFill>
              <a:latin typeface="맑은 고딕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6973" y="6375553"/>
            <a:ext cx="51850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Источник: </a:t>
            </a:r>
            <a:r>
              <a:rPr lang="en-US" sz="8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http</a:t>
            </a:r>
            <a:r>
              <a:rPr lang="en-US" sz="800" dirty="0">
                <a:solidFill>
                  <a:prstClr val="black"/>
                </a:solidFill>
                <a:latin typeface="Calibri Light" panose="020F0302020204030204" pitchFamily="34" charset="0"/>
              </a:rPr>
              <a:t>://www.slideshare.net/OECDEDU/how-to-best-shape-teacher-policies-by-andreas-schleicher</a:t>
            </a:r>
            <a:endParaRPr lang="ru-RU" sz="8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62080" y="108857"/>
            <a:ext cx="1629742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kk-KZ" sz="1200" dirty="0">
                <a:solidFill>
                  <a:srgbClr val="E7E6E6">
                    <a:lumMod val="50000"/>
                  </a:srgbClr>
                </a:solidFill>
              </a:rPr>
              <a:t>Результаты </a:t>
            </a:r>
            <a:r>
              <a:rPr lang="en-US" sz="1200" dirty="0">
                <a:solidFill>
                  <a:srgbClr val="E7E6E6">
                    <a:lumMod val="50000"/>
                  </a:srgbClr>
                </a:solidFill>
              </a:rPr>
              <a:t>TALIS-2013</a:t>
            </a:r>
            <a:endParaRPr lang="ru-RU" sz="1200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9F0DD-4C7D-47C3-9020-D02DB95C15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8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/>
          </p:cNvSpPr>
          <p:nvPr/>
        </p:nvSpPr>
        <p:spPr>
          <a:xfrm>
            <a:off x="827584" y="0"/>
            <a:ext cx="5400600" cy="620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latinLnBrk="1">
              <a:spcBef>
                <a:spcPct val="0"/>
              </a:spcBef>
            </a:pPr>
            <a:r>
              <a:rPr lang="en-US" sz="14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Mean mathematics performance, by school location, after accounting for socio-economic status</a:t>
            </a:r>
            <a:endParaRPr lang="en-GB" sz="1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7956370" y="188640"/>
            <a:ext cx="1008118" cy="3684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atinLnBrk="1"/>
            <a:r>
              <a:rPr lang="en-GB" sz="105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Fig II.3.3</a:t>
            </a:r>
            <a:endParaRPr lang="en-GB" sz="105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내용 개체 틀 19" descr="calculator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6948264" y="116632"/>
            <a:ext cx="432048" cy="432048"/>
          </a:xfrm>
          <a:prstGeom prst="rect">
            <a:avLst/>
          </a:prstGeom>
        </p:spPr>
      </p:pic>
      <p:graphicFrame>
        <p:nvGraphicFramePr>
          <p:cNvPr id="18" name="Chart 17"/>
          <p:cNvGraphicFramePr/>
          <p:nvPr>
            <p:extLst/>
          </p:nvPr>
        </p:nvGraphicFramePr>
        <p:xfrm>
          <a:off x="-252269" y="1801191"/>
          <a:ext cx="9043900" cy="4924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20919" y="338977"/>
            <a:ext cx="8548007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Учителя больше всего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нуждаются в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профразвитии 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в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области работы с детьми с особыми образовательными потребностями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Picture 5" descr="C:\Users\Schleicher_A\LocalData\f\Korea-Flag-3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70" y="222307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Schleicher_A\LocalData\f\Japan-Flag-3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8416" y="221630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Schleicher_A\LocalData\f\Belgium-Flag-3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7" y="221254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Schleicher_A\LocalData\f\Japan-Flag-3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80" y="5579917"/>
            <a:ext cx="304800" cy="28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Schleicher_A\LocalData\f\Japan-Flag-3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016" y="5098471"/>
            <a:ext cx="304800" cy="28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Schleicher_A\LocalData\f\England-Flag-3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892" y="505142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Image result for &amp;mcy;&amp;acy;&amp;lcy;&amp;acy;&amp;jcy;&amp;zcy;&amp;icy;&amp;yacy; &amp;fcy;&amp;lcy;&amp;acy;&amp;gcy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/>
          <a:srcRect l="-1" r="37746" b="1961"/>
          <a:stretch/>
        </p:blipFill>
        <p:spPr>
          <a:xfrm>
            <a:off x="7016461" y="2535380"/>
            <a:ext cx="329912" cy="2597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9823" y="2535382"/>
            <a:ext cx="341416" cy="238991"/>
          </a:xfrm>
          <a:prstGeom prst="rect">
            <a:avLst/>
          </a:prstGeom>
        </p:spPr>
      </p:pic>
      <p:pic>
        <p:nvPicPr>
          <p:cNvPr id="20" name="Picture 4" descr="C:\Users\Schleicher_A\LocalData\f\Japan-Flag-3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425" y="3927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7362080" y="108857"/>
            <a:ext cx="1629742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kk-KZ" sz="1200" dirty="0">
                <a:solidFill>
                  <a:srgbClr val="E7E6E6">
                    <a:lumMod val="50000"/>
                  </a:srgbClr>
                </a:solidFill>
              </a:rPr>
              <a:t>Результаты </a:t>
            </a:r>
            <a:r>
              <a:rPr lang="en-US" sz="1200" dirty="0">
                <a:solidFill>
                  <a:srgbClr val="E7E6E6">
                    <a:lumMod val="50000"/>
                  </a:srgbClr>
                </a:solidFill>
              </a:rPr>
              <a:t>TALIS-2013</a:t>
            </a:r>
            <a:endParaRPr lang="ru-RU" sz="1200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D2C2-C460-46B0-B580-6F2F30ECF3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22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226247"/>
              </p:ext>
            </p:extLst>
          </p:nvPr>
        </p:nvGraphicFramePr>
        <p:xfrm>
          <a:off x="202621" y="1929534"/>
          <a:ext cx="8317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723652" y="9248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Большинство учителей ценят педагогику 21 века</a:t>
            </a:r>
            <a:endParaRPr lang="ru-RU" sz="2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9482" y="6230081"/>
            <a:ext cx="51850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Источник: </a:t>
            </a:r>
            <a:r>
              <a:rPr lang="en-US" sz="80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http</a:t>
            </a:r>
            <a:r>
              <a:rPr lang="en-US" sz="800" dirty="0">
                <a:solidFill>
                  <a:prstClr val="black"/>
                </a:solidFill>
                <a:latin typeface="Calibri Light" panose="020F0302020204030204" pitchFamily="34" charset="0"/>
              </a:rPr>
              <a:t>://www.slideshare.net/OECDEDU/how-to-best-shape-teacher-policies-by-andreas-schleicher</a:t>
            </a:r>
            <a:endParaRPr lang="ru-RU" sz="800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직사각형 13"/>
          <p:cNvSpPr/>
          <p:nvPr/>
        </p:nvSpPr>
        <p:spPr>
          <a:xfrm>
            <a:off x="908462" y="1313554"/>
            <a:ext cx="9767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ru-RU" altLang="ko-KR" sz="1600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% учителей основной  средней школы, которые </a:t>
            </a:r>
            <a:r>
              <a:rPr lang="en-US" altLang="ko-KR" sz="1600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«</a:t>
            </a:r>
            <a:r>
              <a:rPr lang="ru-RU" altLang="ko-KR" sz="1600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согласны»</a:t>
            </a:r>
            <a:r>
              <a:rPr lang="en-US" altLang="ko-KR" sz="1600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ru-RU" altLang="ko-KR" sz="1600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или</a:t>
            </a:r>
            <a:r>
              <a:rPr lang="en-US" altLang="ko-KR" sz="1600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 «</a:t>
            </a:r>
            <a:r>
              <a:rPr lang="ru-RU" altLang="ko-KR" sz="1600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полностью </a:t>
            </a:r>
          </a:p>
          <a:p>
            <a:pPr latinLnBrk="1"/>
            <a:r>
              <a:rPr lang="ru-RU" altLang="ko-KR" sz="1600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согласны» </a:t>
            </a:r>
            <a:r>
              <a:rPr lang="ru-RU" altLang="ko-KR" sz="1600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со следующими утверждениями</a:t>
            </a:r>
            <a:endParaRPr lang="ko-KR" altLang="en-US" sz="1600" dirty="0">
              <a:solidFill>
                <a:prstClr val="black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62080" y="108857"/>
            <a:ext cx="1629742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kk-KZ" sz="1200" dirty="0">
                <a:solidFill>
                  <a:schemeClr val="bg2">
                    <a:lumMod val="50000"/>
                  </a:schemeClr>
                </a:solidFill>
              </a:rPr>
              <a:t>Результаты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TALIS-2013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D2C2-C460-46B0-B580-6F2F30ECF3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0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051" y="16275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Однако практики преподавания не всегда это отображают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36341"/>
              </p:ext>
            </p:extLst>
          </p:nvPr>
        </p:nvGraphicFramePr>
        <p:xfrm>
          <a:off x="784514" y="1981489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직사각형 13"/>
          <p:cNvSpPr/>
          <p:nvPr/>
        </p:nvSpPr>
        <p:spPr>
          <a:xfrm>
            <a:off x="919004" y="1449131"/>
            <a:ext cx="86732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ru-RU" altLang="ko-KR" sz="1600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% учителей основной  средней школы, которые </a:t>
            </a:r>
            <a:r>
              <a:rPr lang="en-US" altLang="ko-KR" sz="1600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«</a:t>
            </a:r>
            <a:r>
              <a:rPr lang="ru-RU" altLang="ko-KR" sz="1600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согласны»</a:t>
            </a:r>
            <a:r>
              <a:rPr lang="en-US" altLang="ko-KR" sz="1600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ru-RU" altLang="ko-KR" sz="1600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или</a:t>
            </a:r>
            <a:r>
              <a:rPr lang="en-US" altLang="ko-KR" sz="1600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 «</a:t>
            </a:r>
            <a:r>
              <a:rPr lang="ru-RU" altLang="ko-KR" sz="1600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полностью </a:t>
            </a:r>
          </a:p>
          <a:p>
            <a:pPr latinLnBrk="1"/>
            <a:r>
              <a:rPr lang="ru-RU" altLang="ko-KR" sz="1600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согласны» </a:t>
            </a:r>
            <a:r>
              <a:rPr lang="ru-RU" altLang="ko-KR" sz="1600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со следующими утверждениями</a:t>
            </a:r>
            <a:endParaRPr lang="ko-KR" altLang="en-US" sz="1600" dirty="0">
              <a:solidFill>
                <a:prstClr val="black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01437" y="6333990"/>
            <a:ext cx="51850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Calibri Light" panose="020F0302020204030204" pitchFamily="34" charset="0"/>
              </a:rPr>
              <a:t>Источник: </a:t>
            </a:r>
            <a:r>
              <a:rPr lang="en-US" sz="800" dirty="0" smtClean="0">
                <a:latin typeface="Calibri Light" panose="020F0302020204030204" pitchFamily="34" charset="0"/>
              </a:rPr>
              <a:t>http</a:t>
            </a:r>
            <a:r>
              <a:rPr lang="en-US" sz="800" dirty="0">
                <a:latin typeface="Calibri Light" panose="020F0302020204030204" pitchFamily="34" charset="0"/>
              </a:rPr>
              <a:t>://www.slideshare.net/OECDEDU/how-to-best-shape-teacher-policies-by-andreas-schleicher</a:t>
            </a:r>
            <a:endParaRPr lang="ru-RU" sz="800" dirty="0">
              <a:latin typeface="Calibri Light" panose="020F03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62080" y="108857"/>
            <a:ext cx="1629742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kk-KZ" sz="1200" dirty="0">
                <a:solidFill>
                  <a:schemeClr val="bg2">
                    <a:lumMod val="50000"/>
                  </a:schemeClr>
                </a:solidFill>
              </a:rPr>
              <a:t>Результаты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TALIS-2013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D2C2-C460-46B0-B580-6F2F30ECF3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35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6859" y="24043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Учителя считают, что </a:t>
            </a:r>
            <a:r>
              <a:rPr lang="ru-RU" sz="280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их не поощряют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за инновационные методы преподавания  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78" y="1420379"/>
            <a:ext cx="8034104" cy="4606412"/>
          </a:xfrm>
        </p:spPr>
      </p:pic>
      <p:sp>
        <p:nvSpPr>
          <p:cNvPr id="6" name="Прямоугольник 5"/>
          <p:cNvSpPr/>
          <p:nvPr/>
        </p:nvSpPr>
        <p:spPr>
          <a:xfrm>
            <a:off x="3159331" y="6192779"/>
            <a:ext cx="549679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u="sng" dirty="0">
                <a:solidFill>
                  <a:srgbClr val="0563C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https://www.slideshare.net/OECDEDU/knowing-what-teachers-know-about-teaching</a:t>
            </a:r>
            <a:endParaRPr lang="ru-RU" sz="11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62080" y="87085"/>
            <a:ext cx="1629742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kk-KZ" sz="1200" dirty="0">
                <a:solidFill>
                  <a:srgbClr val="E7E6E6">
                    <a:lumMod val="50000"/>
                  </a:srgbClr>
                </a:solidFill>
              </a:rPr>
              <a:t>Результаты </a:t>
            </a:r>
            <a:r>
              <a:rPr lang="en-US" sz="1200" dirty="0">
                <a:solidFill>
                  <a:srgbClr val="E7E6E6">
                    <a:lumMod val="50000"/>
                  </a:srgbClr>
                </a:solidFill>
              </a:rPr>
              <a:t>TALIS-2013</a:t>
            </a:r>
            <a:endParaRPr lang="ru-RU" sz="1200" dirty="0">
              <a:solidFill>
                <a:srgbClr val="E7E6E6">
                  <a:lumMod val="50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D2C2-C460-46B0-B580-6F2F30ECF3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3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078" y="26715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Индекс профессионализма учителей среди</a:t>
            </a:r>
            <a:b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стран-участниц </a:t>
            </a:r>
            <a:r>
              <a:rPr lang="en-US" sz="2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TALIS-2013</a:t>
            </a:r>
            <a:endParaRPr lang="ru-RU" sz="2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9614215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18309" y="6240472"/>
            <a:ext cx="512271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j-lt"/>
              </a:rPr>
              <a:t>http://www.slideshare.net/OECDEDU/international-summit-on-the-teaching-profession-framing-the-issues-58958880</a:t>
            </a:r>
            <a:endParaRPr lang="ru-RU" sz="800" dirty="0"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62080" y="108857"/>
            <a:ext cx="1629742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kk-KZ" sz="1200" dirty="0">
                <a:solidFill>
                  <a:schemeClr val="bg2">
                    <a:lumMod val="50000"/>
                  </a:schemeClr>
                </a:solidFill>
              </a:rPr>
              <a:t>Результаты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TALIS-2013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D2C2-C460-46B0-B580-6F2F30ECF3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9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362784"/>
              </p:ext>
            </p:extLst>
          </p:nvPr>
        </p:nvGraphicFramePr>
        <p:xfrm>
          <a:off x="751823" y="1328551"/>
          <a:ext cx="7350516" cy="535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444" y="25231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Существует взаимосвязь между индексом профессионализма учителей и учебными достижениями учащихся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0491" y="6538647"/>
            <a:ext cx="57877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+mj-lt"/>
              </a:rPr>
              <a:t>http://www.slideshare.net/OECDEDU/international-summit-on-the-teaching-profession-framing-the-issues-58958880</a:t>
            </a:r>
            <a:endParaRPr lang="ru-RU" sz="800" dirty="0"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62080" y="108857"/>
            <a:ext cx="1629742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kk-KZ" sz="1200" dirty="0">
                <a:solidFill>
                  <a:schemeClr val="bg2">
                    <a:lumMod val="50000"/>
                  </a:schemeClr>
                </a:solidFill>
              </a:rPr>
              <a:t>Результаты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TALIS-2013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D2C2-C460-46B0-B580-6F2F30ECF3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7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24863" y="416442"/>
            <a:ext cx="8430716" cy="8343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latinLnBrk="1">
              <a:spcBef>
                <a:spcPct val="0"/>
              </a:spcBef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Лишь 30% учителей считают, что </a:t>
            </a:r>
          </a:p>
          <a:p>
            <a:pPr algn="ctr" latinLnBrk="1">
              <a:spcBef>
                <a:spcPct val="0"/>
              </a:spcBef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х профессия ценится в обществе</a:t>
            </a:r>
            <a:endParaRPr lang="en-GB" sz="28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761414" y="1473872"/>
            <a:ext cx="82576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ru-RU" altLang="ko-KR" sz="1600" dirty="0">
                <a:solidFill>
                  <a:prstClr val="black"/>
                </a:solidFill>
                <a:latin typeface="Calibri Light" panose="020F0302020204030204" pitchFamily="34" charset="0"/>
                <a:cs typeface="Arial" pitchFamily="34" charset="0"/>
              </a:rPr>
              <a:t>% учителей основной  средней школы, которые </a:t>
            </a:r>
            <a:r>
              <a:rPr lang="en-US" altLang="ko-KR" sz="1600" dirty="0">
                <a:solidFill>
                  <a:prstClr val="black"/>
                </a:solidFill>
                <a:latin typeface="Calibri Light" panose="020F0302020204030204" pitchFamily="34" charset="0"/>
                <a:cs typeface="Arial" pitchFamily="34" charset="0"/>
              </a:rPr>
              <a:t>«</a:t>
            </a:r>
            <a:r>
              <a:rPr lang="ru-RU" altLang="ko-KR" sz="1600" dirty="0">
                <a:solidFill>
                  <a:prstClr val="black"/>
                </a:solidFill>
                <a:latin typeface="Calibri Light" panose="020F0302020204030204" pitchFamily="34" charset="0"/>
                <a:cs typeface="Arial" pitchFamily="34" charset="0"/>
              </a:rPr>
              <a:t>согласны»</a:t>
            </a:r>
            <a:r>
              <a:rPr lang="en-US" altLang="ko-KR" sz="1600" dirty="0">
                <a:solidFill>
                  <a:prstClr val="black"/>
                </a:solidFill>
                <a:latin typeface="Calibri Light" panose="020F0302020204030204" pitchFamily="34" charset="0"/>
                <a:cs typeface="Arial" pitchFamily="34" charset="0"/>
              </a:rPr>
              <a:t> </a:t>
            </a:r>
            <a:r>
              <a:rPr lang="ru-RU" altLang="ko-KR" sz="1600" dirty="0">
                <a:solidFill>
                  <a:prstClr val="black"/>
                </a:solidFill>
                <a:latin typeface="Calibri Light" panose="020F0302020204030204" pitchFamily="34" charset="0"/>
                <a:cs typeface="Arial" pitchFamily="34" charset="0"/>
              </a:rPr>
              <a:t>или</a:t>
            </a:r>
            <a:r>
              <a:rPr lang="en-US" altLang="ko-KR" sz="1600" dirty="0">
                <a:solidFill>
                  <a:prstClr val="black"/>
                </a:solidFill>
                <a:latin typeface="Calibri Light" panose="020F0302020204030204" pitchFamily="34" charset="0"/>
                <a:cs typeface="Arial" pitchFamily="34" charset="0"/>
              </a:rPr>
              <a:t> «</a:t>
            </a:r>
            <a:r>
              <a:rPr lang="ru-RU" altLang="ko-KR" sz="1600" dirty="0">
                <a:solidFill>
                  <a:prstClr val="black"/>
                </a:solidFill>
                <a:latin typeface="Calibri Light" panose="020F0302020204030204" pitchFamily="34" charset="0"/>
                <a:cs typeface="Arial" pitchFamily="34" charset="0"/>
              </a:rPr>
              <a:t>полностью </a:t>
            </a:r>
          </a:p>
          <a:p>
            <a:pPr latinLnBrk="1"/>
            <a:r>
              <a:rPr lang="ru-RU" altLang="ko-KR" sz="1600" dirty="0">
                <a:solidFill>
                  <a:prstClr val="black"/>
                </a:solidFill>
                <a:latin typeface="Calibri Light" panose="020F0302020204030204" pitchFamily="34" charset="0"/>
                <a:cs typeface="Arial" pitchFamily="34" charset="0"/>
              </a:rPr>
              <a:t>согласны» с тем, что профессия учителя ценится в обществе </a:t>
            </a:r>
            <a:endParaRPr lang="ko-KR" altLang="en-US" sz="1600" dirty="0">
              <a:solidFill>
                <a:prstClr val="black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graphicFrame>
        <p:nvGraphicFramePr>
          <p:cNvPr id="1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437444"/>
              </p:ext>
            </p:extLst>
          </p:nvPr>
        </p:nvGraphicFramePr>
        <p:xfrm>
          <a:off x="-2774614" y="2257968"/>
          <a:ext cx="11689773" cy="4465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15"/>
          <p:cNvSpPr/>
          <p:nvPr/>
        </p:nvSpPr>
        <p:spPr>
          <a:xfrm rot="16200000">
            <a:off x="1756965" y="4860241"/>
            <a:ext cx="5463540" cy="225689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1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5459" y="2236416"/>
            <a:ext cx="27924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ko-KR" sz="1050" dirty="0">
                <a:solidFill>
                  <a:prstClr val="black"/>
                </a:solidFill>
                <a:latin typeface="Calibri Light" panose="020F0302020204030204" pitchFamily="34" charset="0"/>
                <a:cs typeface="Arial" pitchFamily="34" charset="0"/>
              </a:rPr>
              <a:t>%</a:t>
            </a:r>
            <a:endParaRPr lang="ru-RU" sz="105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92281" y="6222713"/>
            <a:ext cx="8655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kern="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Источник: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OECD (2014), </a:t>
            </a:r>
            <a:r>
              <a:rPr kumimoji="0" lang="en-US" sz="8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Talis</a:t>
            </a:r>
            <a:r>
              <a: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 2013 Results: An International Perspective on Teaching and Learning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, TALIS,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OECD Publishing.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http://dx.doi.org/10.1787/9789264196261-en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83852" y="43543"/>
            <a:ext cx="1629742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kk-KZ" sz="1200" dirty="0">
                <a:solidFill>
                  <a:schemeClr val="bg2">
                    <a:lumMod val="50000"/>
                  </a:schemeClr>
                </a:solidFill>
              </a:rPr>
              <a:t>Результаты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TALIS-2013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88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968" y="5689185"/>
            <a:ext cx="1476276" cy="681791"/>
          </a:xfrm>
          <a:prstGeom prst="rect">
            <a:avLst/>
          </a:prstGeom>
          <a:ln>
            <a:noFill/>
          </a:ln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26622" y="1901825"/>
            <a:ext cx="7949294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b="1" dirty="0">
                <a:ea typeface="MS Mincho" panose="02020609040205080304" pitchFamily="49" charset="-128"/>
              </a:rPr>
              <a:t>TALIS</a:t>
            </a:r>
            <a:r>
              <a:rPr lang="en-US" sz="2000" dirty="0">
                <a:ea typeface="MS Mincho" panose="02020609040205080304" pitchFamily="49" charset="-128"/>
              </a:rPr>
              <a:t> </a:t>
            </a:r>
            <a:r>
              <a:rPr lang="ru-RU" sz="2000" dirty="0">
                <a:ea typeface="MS Mincho" panose="02020609040205080304" pitchFamily="49" charset="-128"/>
              </a:rPr>
              <a:t>является самым масштабным международным исследованием, </a:t>
            </a:r>
            <a:r>
              <a:rPr lang="ru-RU" sz="2000" dirty="0" smtClean="0">
                <a:ea typeface="MS Mincho" panose="02020609040205080304" pitchFamily="49" charset="-128"/>
              </a:rPr>
              <a:t>которое </a:t>
            </a:r>
            <a:r>
              <a:rPr lang="ru-RU" sz="2000" dirty="0">
                <a:ea typeface="MS Mincho" panose="02020609040205080304" pitchFamily="49" charset="-128"/>
              </a:rPr>
              <a:t>направлено на оценку деятельности, условий работы учителей и образовательную среду в </a:t>
            </a:r>
            <a:r>
              <a:rPr lang="ru-RU" sz="2000" dirty="0" smtClean="0">
                <a:ea typeface="MS Mincho" panose="02020609040205080304" pitchFamily="49" charset="-128"/>
              </a:rPr>
              <a:t>школах.</a:t>
            </a:r>
          </a:p>
          <a:p>
            <a:pPr marL="0" indent="0" algn="just">
              <a:buNone/>
            </a:pPr>
            <a:r>
              <a:rPr lang="ru-RU" sz="2000" b="1" dirty="0">
                <a:ea typeface="MS Mincho" panose="02020609040205080304" pitchFamily="49" charset="-128"/>
              </a:rPr>
              <a:t>Цель исследования </a:t>
            </a:r>
            <a:r>
              <a:rPr lang="en-US" sz="2000" b="1" dirty="0">
                <a:ea typeface="MS Mincho" panose="02020609040205080304" pitchFamily="49" charset="-128"/>
              </a:rPr>
              <a:t>TALIS</a:t>
            </a:r>
            <a:r>
              <a:rPr lang="ru-RU" sz="2000" b="1" dirty="0">
                <a:ea typeface="MS Mincho" panose="02020609040205080304" pitchFamily="49" charset="-128"/>
              </a:rPr>
              <a:t> </a:t>
            </a:r>
            <a:r>
              <a:rPr lang="ru-RU" sz="2000" dirty="0">
                <a:ea typeface="MS Mincho" panose="02020609040205080304" pitchFamily="49" charset="-128"/>
              </a:rPr>
              <a:t>–</a:t>
            </a:r>
            <a:r>
              <a:rPr lang="en-US" sz="2000" dirty="0">
                <a:ea typeface="MS Mincho" panose="02020609040205080304" pitchFamily="49" charset="-128"/>
              </a:rPr>
              <a:t> </a:t>
            </a:r>
            <a:r>
              <a:rPr lang="ru-RU" sz="2000" dirty="0">
                <a:ea typeface="MS Mincho" panose="02020609040205080304" pitchFamily="49" charset="-128"/>
              </a:rPr>
              <a:t>предоставить достоверные, своевременные и сравнительные данные</a:t>
            </a:r>
            <a:r>
              <a:rPr lang="en-US" sz="2000" dirty="0">
                <a:ea typeface="MS Mincho" panose="02020609040205080304" pitchFamily="49" charset="-128"/>
              </a:rPr>
              <a:t> (</a:t>
            </a:r>
            <a:r>
              <a:rPr lang="ru-RU" sz="2000" dirty="0">
                <a:ea typeface="MS Mincho" panose="02020609040205080304" pitchFamily="49" charset="-128"/>
              </a:rPr>
              <a:t>индикаторы</a:t>
            </a:r>
            <a:r>
              <a:rPr lang="en-US" sz="2000" dirty="0">
                <a:ea typeface="MS Mincho" panose="02020609040205080304" pitchFamily="49" charset="-128"/>
              </a:rPr>
              <a:t>)</a:t>
            </a:r>
            <a:r>
              <a:rPr lang="ru-RU" sz="2000" dirty="0">
                <a:ea typeface="MS Mincho" panose="02020609040205080304" pitchFamily="49" charset="-128"/>
              </a:rPr>
              <a:t>, которые позволят странам пересмотреть и определить новые приоритеты в развитии образовательной политики, направленной на создание условий для эффективного преподавания и обучения</a:t>
            </a:r>
            <a:r>
              <a:rPr lang="ru-RU" sz="2000" dirty="0" smtClean="0">
                <a:ea typeface="MS Mincho" panose="02020609040205080304" pitchFamily="49" charset="-128"/>
              </a:rPr>
              <a:t>.</a:t>
            </a:r>
          </a:p>
          <a:p>
            <a:pPr marL="0" indent="0" algn="just">
              <a:buNone/>
            </a:pPr>
            <a:r>
              <a:rPr lang="ru-RU" sz="2000" dirty="0" smtClean="0">
                <a:ea typeface="MS Mincho" panose="02020609040205080304" pitchFamily="49" charset="-128"/>
              </a:rPr>
              <a:t>Исследование проводится каждые 5 лет, начиная с 2008 г. </a:t>
            </a:r>
            <a:endParaRPr lang="ru-RU" sz="2000" dirty="0">
              <a:ea typeface="MS Mincho" panose="02020609040205080304" pitchFamily="49" charset="-128"/>
            </a:endParaRPr>
          </a:p>
          <a:p>
            <a:pPr marL="0" indent="0" algn="just">
              <a:buNone/>
            </a:pPr>
            <a:endParaRPr lang="ru-RU" sz="2000" dirty="0" smtClean="0">
              <a:ea typeface="MS Mincho" panose="02020609040205080304" pitchFamily="49" charset="-128"/>
            </a:endParaRPr>
          </a:p>
          <a:p>
            <a:pPr marL="0" indent="0" algn="just">
              <a:buNone/>
            </a:pPr>
            <a:endParaRPr lang="en-US" sz="2000" dirty="0" smtClean="0">
              <a:ea typeface="MS Mincho" panose="02020609040205080304" pitchFamily="49" charset="-128"/>
            </a:endParaRPr>
          </a:p>
          <a:p>
            <a:pPr marL="0" indent="0" algn="just">
              <a:buNone/>
            </a:pPr>
            <a:endParaRPr lang="en-US" sz="2000" dirty="0" smtClean="0">
              <a:ea typeface="MS Mincho" panose="02020609040205080304" pitchFamily="49" charset="-128"/>
            </a:endParaRPr>
          </a:p>
          <a:p>
            <a:pPr marL="0" indent="0" algn="just">
              <a:buNone/>
            </a:pPr>
            <a:endParaRPr lang="ru-RU" sz="2000" dirty="0" smtClean="0">
              <a:ea typeface="MS Mincho" panose="02020609040205080304" pitchFamily="49" charset="-128"/>
            </a:endParaRPr>
          </a:p>
          <a:p>
            <a:endParaRPr lang="kk-KZ" sz="2000" dirty="0"/>
          </a:p>
        </p:txBody>
      </p:sp>
      <p:pic>
        <p:nvPicPr>
          <p:cNvPr id="13" name="Picture 2" descr="Image result for iea international association for the evaluation of educational achievem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719" y="5518909"/>
            <a:ext cx="1265110" cy="79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696" y="5445262"/>
            <a:ext cx="1299590" cy="822526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8819" r="18945" b="7420"/>
          <a:stretch/>
        </p:blipFill>
        <p:spPr>
          <a:xfrm>
            <a:off x="1028530" y="4976185"/>
            <a:ext cx="1573156" cy="1398000"/>
          </a:xfrm>
          <a:prstGeom prst="rect">
            <a:avLst/>
          </a:prstGeom>
          <a:ln>
            <a:noFill/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072985" y="555789"/>
            <a:ext cx="7211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800" dirty="0" smtClean="0">
                <a:solidFill>
                  <a:srgbClr val="5B9BD5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Согласно ГПРОН на 2016-2019 гг. Казахстан впервые принимает участие в исследовании ОЭСР </a:t>
            </a:r>
            <a:r>
              <a:rPr lang="en-US" sz="2800" dirty="0" smtClean="0">
                <a:solidFill>
                  <a:srgbClr val="5B9BD5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TALIS-2018</a:t>
            </a:r>
            <a:r>
              <a:rPr lang="ru-RU" sz="2800" dirty="0" smtClean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  <a:t/>
            </a:r>
            <a:br>
              <a:rPr lang="ru-RU" sz="2800" dirty="0" smtClean="0">
                <a:solidFill>
                  <a:srgbClr val="4472C4">
                    <a:lumMod val="50000"/>
                  </a:srgbClr>
                </a:solidFill>
                <a:cs typeface="Arial" panose="020B0604020202020204" pitchFamily="34" charset="0"/>
              </a:rPr>
            </a:br>
            <a:endParaRPr lang="ru-RU" sz="2800" dirty="0">
              <a:solidFill>
                <a:srgbClr val="4472C4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CB4E5-AD32-4886-B5EA-D32002AB1165}" type="slidenum">
              <a:rPr lang="kk-KZ" smtClean="0">
                <a:solidFill>
                  <a:srgbClr val="000000">
                    <a:tint val="75000"/>
                  </a:srgbClr>
                </a:solidFill>
              </a:rPr>
              <a:pPr/>
              <a:t>2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/>
          <p:cNvSpPr txBox="1"/>
          <p:nvPr/>
        </p:nvSpPr>
        <p:spPr>
          <a:xfrm>
            <a:off x="7956370" y="188640"/>
            <a:ext cx="1008118" cy="3684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Fig II.3.3</a:t>
            </a:r>
            <a:endParaRPr lang="en-GB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내용 개체 틀 19" descr="calculator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00000" contrast="100000"/>
          </a:blip>
          <a:stretch>
            <a:fillRect/>
          </a:stretch>
        </p:blipFill>
        <p:spPr>
          <a:xfrm>
            <a:off x="6948264" y="116632"/>
            <a:ext cx="432048" cy="432048"/>
          </a:xfrm>
          <a:prstGeom prst="rect">
            <a:avLst/>
          </a:prstGeom>
        </p:spPr>
      </p:pic>
      <p:sp>
        <p:nvSpPr>
          <p:cNvPr id="15" name="직사각형 13"/>
          <p:cNvSpPr/>
          <p:nvPr/>
        </p:nvSpPr>
        <p:spPr>
          <a:xfrm>
            <a:off x="262040" y="764704"/>
            <a:ext cx="8062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Relationship between lower secondary teachers' views on the value of their profession in society and the country mean score in mathematics in PISA 2012</a:t>
            </a:r>
            <a:endParaRPr lang="ko-KR" altLang="en-US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0827064"/>
              </p:ext>
            </p:extLst>
          </p:nvPr>
        </p:nvGraphicFramePr>
        <p:xfrm>
          <a:off x="632342" y="1124815"/>
          <a:ext cx="7721949" cy="5327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4"/>
          <p:cNvSpPr txBox="1"/>
          <p:nvPr/>
        </p:nvSpPr>
        <p:spPr>
          <a:xfrm>
            <a:off x="7304484" y="2386012"/>
            <a:ext cx="1447800" cy="314325"/>
          </a:xfrm>
          <a:prstGeom prst="rect">
            <a:avLst/>
          </a:prstGeom>
          <a:noFill/>
          <a:ln w="9525" cmpd="sng">
            <a:noFill/>
          </a:ln>
          <a:effectLst/>
        </p:spPr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cs typeface="Arial" panose="020B0604020202020204" pitchFamily="34" charset="0"/>
              </a:rPr>
              <a:t>R</a:t>
            </a:r>
            <a:r>
              <a:rPr kumimoji="0" lang="en-GB" sz="1200" b="0" i="0" u="none" strike="noStrike" kern="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cs typeface="Arial" panose="020B0604020202020204" pitchFamily="34" charset="0"/>
              </a:rPr>
              <a:t>2 </a:t>
            </a: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anose="020F0302020204030204" pitchFamily="34" charset="0"/>
                <a:cs typeface="Arial" panose="020B0604020202020204" pitchFamily="34" charset="0"/>
              </a:rPr>
              <a:t>= 0.15    r= 0.38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40179" y="307274"/>
            <a:ext cx="78139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Страны, в которых учителя считают, что их профессия ценится в обществе, показывают более высокий уровень учебных достижений </a:t>
            </a:r>
            <a:endParaRPr lang="ru-RU" sz="2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6355" y="6489853"/>
            <a:ext cx="51850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Calibri Light" panose="020F0302020204030204" pitchFamily="34" charset="0"/>
              </a:rPr>
              <a:t>Источник: </a:t>
            </a:r>
            <a:r>
              <a:rPr lang="en-US" sz="800" dirty="0" smtClean="0">
                <a:latin typeface="Calibri Light" panose="020F0302020204030204" pitchFamily="34" charset="0"/>
              </a:rPr>
              <a:t>http</a:t>
            </a:r>
            <a:r>
              <a:rPr lang="en-US" sz="800" dirty="0">
                <a:latin typeface="Calibri Light" panose="020F0302020204030204" pitchFamily="34" charset="0"/>
              </a:rPr>
              <a:t>://www.slideshare.net/OECDEDU/how-to-best-shape-teacher-policies-by-andreas-schleicher</a:t>
            </a:r>
            <a:endParaRPr lang="ru-RU" sz="800" dirty="0">
              <a:latin typeface="Calibri Light" panose="020F0302020204030204" pitchFamily="34" charset="0"/>
            </a:endParaRPr>
          </a:p>
        </p:txBody>
      </p:sp>
      <p:sp>
        <p:nvSpPr>
          <p:cNvPr id="12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</a:rPr>
              <a:t>15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94737" y="97972"/>
            <a:ext cx="1629742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kk-KZ" sz="1200" dirty="0">
                <a:solidFill>
                  <a:schemeClr val="bg2">
                    <a:lumMod val="50000"/>
                  </a:schemeClr>
                </a:solidFill>
              </a:rPr>
              <a:t>Результаты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TALIS-2013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0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259" y="417081"/>
            <a:ext cx="7886700" cy="99608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Большинство учителей удовлетворены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выбором своей профессией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709814894"/>
              </p:ext>
            </p:extLst>
          </p:nvPr>
        </p:nvGraphicFramePr>
        <p:xfrm>
          <a:off x="1409701" y="2186709"/>
          <a:ext cx="6096000" cy="3798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직사각형 13"/>
          <p:cNvSpPr/>
          <p:nvPr/>
        </p:nvSpPr>
        <p:spPr>
          <a:xfrm>
            <a:off x="1236519" y="1598562"/>
            <a:ext cx="10754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ru-RU" altLang="ko-KR" sz="1600" dirty="0">
                <a:solidFill>
                  <a:prstClr val="black"/>
                </a:solidFill>
                <a:latin typeface="Calibri Light" panose="020F0302020204030204" pitchFamily="34" charset="0"/>
                <a:cs typeface="Arial" pitchFamily="34" charset="0"/>
              </a:rPr>
              <a:t>% учителей основной  средней школы, которые </a:t>
            </a:r>
            <a:r>
              <a:rPr lang="en-US" altLang="ko-KR" sz="1600" dirty="0">
                <a:solidFill>
                  <a:prstClr val="black"/>
                </a:solidFill>
                <a:latin typeface="Calibri Light" panose="020F0302020204030204" pitchFamily="34" charset="0"/>
                <a:cs typeface="Arial" pitchFamily="34" charset="0"/>
              </a:rPr>
              <a:t>«</a:t>
            </a:r>
            <a:r>
              <a:rPr lang="ru-RU" altLang="ko-KR" sz="1600" dirty="0">
                <a:solidFill>
                  <a:prstClr val="black"/>
                </a:solidFill>
                <a:latin typeface="Calibri Light" panose="020F0302020204030204" pitchFamily="34" charset="0"/>
                <a:cs typeface="Arial" pitchFamily="34" charset="0"/>
              </a:rPr>
              <a:t>согласны»</a:t>
            </a:r>
            <a:r>
              <a:rPr lang="en-US" altLang="ko-KR" sz="1600" dirty="0">
                <a:solidFill>
                  <a:prstClr val="black"/>
                </a:solidFill>
                <a:latin typeface="Calibri Light" panose="020F0302020204030204" pitchFamily="34" charset="0"/>
                <a:cs typeface="Arial" pitchFamily="34" charset="0"/>
              </a:rPr>
              <a:t> </a:t>
            </a:r>
            <a:r>
              <a:rPr lang="ru-RU" altLang="ko-KR" sz="1600" dirty="0">
                <a:solidFill>
                  <a:prstClr val="black"/>
                </a:solidFill>
                <a:latin typeface="Calibri Light" panose="020F0302020204030204" pitchFamily="34" charset="0"/>
                <a:cs typeface="Arial" pitchFamily="34" charset="0"/>
              </a:rPr>
              <a:t>или</a:t>
            </a:r>
            <a:r>
              <a:rPr lang="en-US" altLang="ko-KR" sz="1600" dirty="0">
                <a:solidFill>
                  <a:prstClr val="black"/>
                </a:solidFill>
                <a:latin typeface="Calibri Light" panose="020F0302020204030204" pitchFamily="34" charset="0"/>
                <a:cs typeface="Arial" pitchFamily="34" charset="0"/>
              </a:rPr>
              <a:t> «</a:t>
            </a:r>
            <a:r>
              <a:rPr lang="ru-RU" altLang="ko-KR" sz="1600" dirty="0">
                <a:solidFill>
                  <a:prstClr val="black"/>
                </a:solidFill>
                <a:latin typeface="Calibri Light" panose="020F0302020204030204" pitchFamily="34" charset="0"/>
                <a:cs typeface="Arial" pitchFamily="34" charset="0"/>
              </a:rPr>
              <a:t>полностью </a:t>
            </a:r>
          </a:p>
          <a:p>
            <a:pPr latinLnBrk="1"/>
            <a:r>
              <a:rPr lang="ru-RU" altLang="ko-KR" sz="1600" dirty="0">
                <a:solidFill>
                  <a:prstClr val="black"/>
                </a:solidFill>
                <a:latin typeface="Calibri Light" panose="020F0302020204030204" pitchFamily="34" charset="0"/>
                <a:cs typeface="Arial" pitchFamily="34" charset="0"/>
              </a:rPr>
              <a:t>согласны» </a:t>
            </a:r>
            <a:r>
              <a:rPr lang="ru-RU" altLang="ko-KR" sz="1600" dirty="0" smtClean="0">
                <a:solidFill>
                  <a:prstClr val="black"/>
                </a:solidFill>
                <a:latin typeface="Calibri Light" panose="020F0302020204030204" pitchFamily="34" charset="0"/>
                <a:cs typeface="Arial" pitchFamily="34" charset="0"/>
              </a:rPr>
              <a:t>со следующими утверждениями</a:t>
            </a:r>
            <a:endParaRPr lang="ko-KR" altLang="en-US" sz="1600" dirty="0">
              <a:solidFill>
                <a:prstClr val="black"/>
              </a:solidFill>
              <a:latin typeface="Calibri Light" panose="020F0302020204030204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2281" y="6129194"/>
            <a:ext cx="8655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kern="0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Источник: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OECD (2014), </a:t>
            </a:r>
            <a:r>
              <a:rPr kumimoji="0" lang="en-US" sz="800" b="0" i="1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Talis</a:t>
            </a:r>
            <a:r>
              <a: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 2013 Results: An International Perspective on Teaching and Learning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, TALIS,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OECD Publishing.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</a:rPr>
              <a:t>http://dx.doi.org/10.1787/9789264196261-en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62080" y="108857"/>
            <a:ext cx="1629742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kk-KZ" sz="1200" dirty="0">
                <a:solidFill>
                  <a:schemeClr val="bg2">
                    <a:lumMod val="50000"/>
                  </a:schemeClr>
                </a:solidFill>
              </a:rPr>
              <a:t>Результаты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TALIS-2013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5542-32DE-48B0-931B-CC2A20311B33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91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4048" y="736765"/>
            <a:ext cx="8360228" cy="620688"/>
          </a:xfrm>
        </p:spPr>
        <p:txBody>
          <a:bodyPr/>
          <a:lstStyle/>
          <a:p>
            <a:pPr algn="ctr"/>
            <a:r>
              <a:rPr lang="ru-RU" b="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Проблемы поведения учащихся негативно влияют на уровень удовлетворённости учителей работой, размер класса - нет  </a:t>
            </a:r>
            <a:endParaRPr lang="ru-RU" b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Chart 20"/>
          <p:cNvGraphicFramePr/>
          <p:nvPr>
            <p:extLst>
              <p:ext uri="{D42A27DB-BD31-4B8C-83A1-F6EECF244321}">
                <p14:modId xmlns:p14="http://schemas.microsoft.com/office/powerpoint/2010/main" val="4103973315"/>
              </p:ext>
            </p:extLst>
          </p:nvPr>
        </p:nvGraphicFramePr>
        <p:xfrm>
          <a:off x="446810" y="1767445"/>
          <a:ext cx="4221057" cy="4404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21"/>
          <p:cNvGraphicFramePr/>
          <p:nvPr>
            <p:extLst>
              <p:ext uri="{D42A27DB-BD31-4B8C-83A1-F6EECF244321}">
                <p14:modId xmlns:p14="http://schemas.microsoft.com/office/powerpoint/2010/main" val="2119937641"/>
              </p:ext>
            </p:extLst>
          </p:nvPr>
        </p:nvGraphicFramePr>
        <p:xfrm>
          <a:off x="4520107" y="1901536"/>
          <a:ext cx="3990048" cy="4156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16973" y="6375553"/>
            <a:ext cx="51850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 smtClean="0">
                <a:latin typeface="Calibri Light" panose="020F0302020204030204" pitchFamily="34" charset="0"/>
              </a:rPr>
              <a:t>Источник: </a:t>
            </a:r>
            <a:r>
              <a:rPr lang="en-US" sz="800" dirty="0" smtClean="0">
                <a:latin typeface="Calibri Light" panose="020F0302020204030204" pitchFamily="34" charset="0"/>
              </a:rPr>
              <a:t>http</a:t>
            </a:r>
            <a:r>
              <a:rPr lang="en-US" sz="800" dirty="0">
                <a:latin typeface="Calibri Light" panose="020F0302020204030204" pitchFamily="34" charset="0"/>
              </a:rPr>
              <a:t>://www.slideshare.net/OECDEDU/how-to-best-shape-teacher-policies-by-andreas-schleicher</a:t>
            </a:r>
            <a:endParaRPr lang="ru-RU" sz="800" dirty="0">
              <a:latin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62080" y="108857"/>
            <a:ext cx="1629742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kk-KZ" sz="1200" dirty="0">
                <a:solidFill>
                  <a:schemeClr val="bg2">
                    <a:lumMod val="50000"/>
                  </a:schemeClr>
                </a:solidFill>
              </a:rPr>
              <a:t>Результаты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TALIS-2013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32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070" y="8241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Результаты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TALIS-2013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используются для реформирования образовательной политики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73" y="1487019"/>
            <a:ext cx="894974" cy="894974"/>
          </a:xfrm>
        </p:spPr>
      </p:pic>
      <p:sp>
        <p:nvSpPr>
          <p:cNvPr id="6" name="TextBox 5"/>
          <p:cNvSpPr txBox="1"/>
          <p:nvPr/>
        </p:nvSpPr>
        <p:spPr>
          <a:xfrm>
            <a:off x="1910442" y="1725389"/>
            <a:ext cx="659822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Calibri" panose="020F0502020204030204" pitchFamily="34" charset="0"/>
              </a:rPr>
              <a:t>В </a:t>
            </a:r>
            <a:r>
              <a:rPr lang="ru-RU" b="1" dirty="0">
                <a:latin typeface="Calibri" panose="020F0502020204030204" pitchFamily="34" charset="0"/>
              </a:rPr>
              <a:t>Шанхае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kk-KZ" dirty="0">
                <a:latin typeface="Calibri" panose="020F0502020204030204" pitchFamily="34" charset="0"/>
              </a:rPr>
              <a:t>увеличили среднюю зарплату </a:t>
            </a:r>
            <a:r>
              <a:rPr lang="kk-KZ" dirty="0" smtClean="0">
                <a:latin typeface="Calibri" panose="020F0502020204030204" pitchFamily="34" charset="0"/>
              </a:rPr>
              <a:t>учителей </a:t>
            </a:r>
            <a:r>
              <a:rPr lang="kk-KZ" dirty="0">
                <a:latin typeface="Calibri" panose="020F0502020204030204" pitchFamily="34" charset="0"/>
              </a:rPr>
              <a:t>на </a:t>
            </a:r>
            <a:r>
              <a:rPr lang="ru-RU" b="1" dirty="0">
                <a:latin typeface="Calibri" panose="020F0502020204030204" pitchFamily="34" charset="0"/>
              </a:rPr>
              <a:t>10%</a:t>
            </a:r>
            <a:r>
              <a:rPr lang="ru-RU" dirty="0">
                <a:latin typeface="Calibri" panose="020F0502020204030204" pitchFamily="34" charset="0"/>
              </a:rPr>
              <a:t> </a:t>
            </a:r>
            <a:endParaRPr lang="ru-RU" dirty="0" smtClean="0">
              <a:latin typeface="Calibri" panose="020F0502020204030204" pitchFamily="34" charset="0"/>
            </a:endParaRPr>
          </a:p>
          <a:p>
            <a:pPr algn="just"/>
            <a:endParaRPr lang="ru-RU" dirty="0" smtClean="0">
              <a:latin typeface="Calibri" panose="020F0502020204030204" pitchFamily="34" charset="0"/>
            </a:endParaRPr>
          </a:p>
          <a:p>
            <a:pPr algn="just"/>
            <a:endParaRPr lang="ru-RU" dirty="0">
              <a:latin typeface="Calibri" panose="020F0502020204030204" pitchFamily="34" charset="0"/>
            </a:endParaRPr>
          </a:p>
          <a:p>
            <a:pPr algn="just"/>
            <a:r>
              <a:rPr lang="ru-RU" dirty="0" smtClean="0">
                <a:latin typeface="Calibri" panose="020F0502020204030204" pitchFamily="34" charset="0"/>
              </a:rPr>
              <a:t>В </a:t>
            </a:r>
            <a:r>
              <a:rPr lang="ru-RU" b="1" dirty="0">
                <a:latin typeface="Calibri" panose="020F0502020204030204" pitchFamily="34" charset="0"/>
              </a:rPr>
              <a:t>Мексике</a:t>
            </a:r>
            <a:r>
              <a:rPr lang="ru-RU" dirty="0">
                <a:latin typeface="Calibri" panose="020F0502020204030204" pitchFamily="34" charset="0"/>
              </a:rPr>
              <a:t> внедрили  систему оценивания учителей</a:t>
            </a:r>
            <a:r>
              <a:rPr lang="en-US" dirty="0">
                <a:latin typeface="Calibri" panose="020F0502020204030204" pitchFamily="34" charset="0"/>
              </a:rPr>
              <a:t>.</a:t>
            </a: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</a:rPr>
              <a:t>При высоких результатах зарплата </a:t>
            </a:r>
            <a:r>
              <a:rPr lang="ru-RU" dirty="0">
                <a:latin typeface="Calibri" panose="020F0502020204030204" pitchFamily="34" charset="0"/>
              </a:rPr>
              <a:t>учителей увеличивается на </a:t>
            </a:r>
            <a:r>
              <a:rPr lang="ru-RU" b="1" dirty="0">
                <a:latin typeface="Calibri" panose="020F0502020204030204" pitchFamily="34" charset="0"/>
              </a:rPr>
              <a:t>25%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endParaRPr lang="ru-RU" b="1" dirty="0">
              <a:latin typeface="Calibri" panose="020F0502020204030204" pitchFamily="34" charset="0"/>
            </a:endParaRPr>
          </a:p>
          <a:p>
            <a:pPr algn="just"/>
            <a:endParaRPr lang="en-US" dirty="0">
              <a:latin typeface="Calibri" panose="020F0502020204030204" pitchFamily="34" charset="0"/>
            </a:endParaRPr>
          </a:p>
          <a:p>
            <a:pPr algn="just"/>
            <a:endParaRPr lang="ru-RU" dirty="0" smtClean="0">
              <a:latin typeface="Calibri" panose="020F0502020204030204" pitchFamily="34" charset="0"/>
            </a:endParaRPr>
          </a:p>
          <a:p>
            <a:pPr algn="just"/>
            <a:r>
              <a:rPr lang="ru-RU" dirty="0" smtClean="0">
                <a:latin typeface="Calibri" panose="020F0502020204030204" pitchFamily="34" charset="0"/>
              </a:rPr>
              <a:t>В </a:t>
            </a:r>
            <a:r>
              <a:rPr lang="ru-RU" b="1" dirty="0">
                <a:latin typeface="Calibri" panose="020F0502020204030204" pitchFamily="34" charset="0"/>
              </a:rPr>
              <a:t>Австралии</a:t>
            </a:r>
            <a:r>
              <a:rPr lang="ru-RU" dirty="0">
                <a:latin typeface="Calibri" panose="020F0502020204030204" pitchFamily="34" charset="0"/>
              </a:rPr>
              <a:t> результаты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TALIS-2013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</a:rPr>
              <a:t> использовались для реформирования начальной подготовки </a:t>
            </a: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</a:rPr>
              <a:t>учителей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en-US" sz="1300" dirty="0" smtClean="0">
                <a:solidFill>
                  <a:prstClr val="black"/>
                </a:solidFill>
                <a:latin typeface="Calibri" panose="020F0502020204030204" pitchFamily="34" charset="0"/>
              </a:rPr>
              <a:t>(</a:t>
            </a:r>
            <a:r>
              <a:rPr lang="ru-RU" sz="1300" dirty="0" smtClean="0">
                <a:solidFill>
                  <a:prstClr val="black"/>
                </a:solidFill>
                <a:latin typeface="Calibri" panose="020F0502020204030204" pitchFamily="34" charset="0"/>
              </a:rPr>
              <a:t>улучшение аккредитации программ подготовки учителей, экзамена для поступления на программу, оценивание выпускников программ подготовки учителей и т. д.</a:t>
            </a:r>
            <a:r>
              <a:rPr lang="en-US" sz="1300" dirty="0" smtClean="0">
                <a:solidFill>
                  <a:prstClr val="black"/>
                </a:solidFill>
                <a:latin typeface="Calibri" panose="020F0502020204030204" pitchFamily="34" charset="0"/>
              </a:rPr>
              <a:t>)</a:t>
            </a:r>
            <a:endParaRPr lang="ru-RU" sz="13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algn="just"/>
            <a:endParaRPr lang="ru-RU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0" algn="just"/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</a:rPr>
              <a:t>В </a:t>
            </a:r>
            <a:r>
              <a:rPr lang="ru-RU" b="1" dirty="0">
                <a:solidFill>
                  <a:prstClr val="black"/>
                </a:solidFill>
                <a:latin typeface="Calibri" panose="020F0502020204030204" pitchFamily="34" charset="0"/>
              </a:rPr>
              <a:t>Италии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</a:rPr>
              <a:t> результаты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TALIS-2013 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</a:rPr>
              <a:t>использовались при внедрении программы «Хорошая школа» </a:t>
            </a: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</a:rPr>
              <a:t>(дополнительные </a:t>
            </a:r>
            <a:r>
              <a:rPr lang="kk-KZ" dirty="0">
                <a:solidFill>
                  <a:prstClr val="black"/>
                </a:solidFill>
                <a:latin typeface="Calibri" panose="020F0502020204030204" pitchFamily="34" charset="0"/>
              </a:rPr>
              <a:t>средства на </a:t>
            </a:r>
            <a:r>
              <a:rPr lang="kk-KZ" dirty="0" smtClean="0">
                <a:solidFill>
                  <a:prstClr val="black"/>
                </a:solidFill>
                <a:latin typeface="Calibri" panose="020F0502020204030204" pitchFamily="34" charset="0"/>
              </a:rPr>
              <a:t>повышение квалификации </a:t>
            </a:r>
            <a:r>
              <a:rPr lang="kk-KZ" dirty="0">
                <a:solidFill>
                  <a:prstClr val="black"/>
                </a:solidFill>
                <a:latin typeface="Calibri" panose="020F0502020204030204" pitchFamily="34" charset="0"/>
              </a:rPr>
              <a:t>учителей</a:t>
            </a:r>
            <a:r>
              <a:rPr lang="ru-RU" dirty="0">
                <a:solidFill>
                  <a:prstClr val="black"/>
                </a:solidFill>
                <a:latin typeface="Calibri" panose="020F0502020204030204" pitchFamily="34" charset="0"/>
              </a:rPr>
              <a:t> и  смена механизма оплаты труда учителей на основе их результативности)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endParaRPr lang="ru-RU" dirty="0">
              <a:latin typeface="Calibri Light" panose="020F030202020403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3" y="2540162"/>
            <a:ext cx="854202" cy="8542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74" y="4820828"/>
            <a:ext cx="958113" cy="108153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062" y="3655064"/>
            <a:ext cx="1018503" cy="10185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50817" y="6455520"/>
            <a:ext cx="67540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+mj-lt"/>
              </a:rPr>
              <a:t>Источник: 2 </a:t>
            </a:r>
            <a:r>
              <a:rPr lang="en-US" sz="800" dirty="0" smtClean="0">
                <a:latin typeface="+mj-lt"/>
              </a:rPr>
              <a:t>TALIS Governing Board meeting 15-16 September, 2016 Paris, France, 2 NPM and Data Management training 26-30 September, 2016 Rome, Italy  </a:t>
            </a:r>
            <a:endParaRPr lang="ru-RU" sz="800" dirty="0">
              <a:latin typeface="+mj-lt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5542-32DE-48B0-931B-CC2A20311B33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08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09352" y="1944117"/>
            <a:ext cx="616181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Calibri Light" panose="020F0302020204030204" pitchFamily="34" charset="0"/>
              </a:rPr>
              <a:t>В</a:t>
            </a: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Calibri Light" panose="020F0302020204030204" pitchFamily="34" charset="0"/>
              </a:rPr>
              <a:t>Японии </a:t>
            </a:r>
            <a:r>
              <a:rPr lang="ru-RU" dirty="0">
                <a:solidFill>
                  <a:prstClr val="black"/>
                </a:solidFill>
                <a:latin typeface="Calibri Light" panose="020F0302020204030204" pitchFamily="34" charset="0"/>
              </a:rPr>
              <a:t>результаты исследования оказали своего рода </a:t>
            </a: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</a:rPr>
              <a:t>TALIS-</a:t>
            </a:r>
            <a:r>
              <a:rPr lang="kk-KZ" dirty="0">
                <a:solidFill>
                  <a:prstClr val="black"/>
                </a:solidFill>
                <a:latin typeface="Calibri Light" panose="020F0302020204030204" pitchFamily="34" charset="0"/>
              </a:rPr>
              <a:t>шок</a:t>
            </a:r>
            <a:r>
              <a:rPr lang="ru-RU" dirty="0">
                <a:solidFill>
                  <a:prstClr val="black"/>
                </a:solidFill>
                <a:latin typeface="Calibri Light" panose="020F0302020204030204" pitchFamily="34" charset="0"/>
              </a:rPr>
              <a:t>. Результаты </a:t>
            </a:r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</a:rPr>
              <a:t>TALIS </a:t>
            </a:r>
            <a:r>
              <a:rPr lang="kk-KZ" dirty="0">
                <a:solidFill>
                  <a:prstClr val="black"/>
                </a:solidFill>
                <a:latin typeface="Calibri Light" panose="020F0302020204030204" pitchFamily="34" charset="0"/>
              </a:rPr>
              <a:t>позволили доказать проблему нехватки учителей и </a:t>
            </a:r>
            <a:r>
              <a:rPr lang="kk-KZ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обосновать необходимость выделения средств для найма </a:t>
            </a:r>
            <a:r>
              <a:rPr lang="kk-KZ" dirty="0">
                <a:solidFill>
                  <a:prstClr val="black"/>
                </a:solidFill>
                <a:latin typeface="Calibri Light" panose="020F0302020204030204" pitchFamily="34" charset="0"/>
              </a:rPr>
              <a:t>большего </a:t>
            </a:r>
            <a:r>
              <a:rPr lang="kk-KZ" dirty="0" smtClean="0">
                <a:solidFill>
                  <a:prstClr val="black"/>
                </a:solidFill>
                <a:latin typeface="Calibri Light" panose="020F0302020204030204" pitchFamily="34" charset="0"/>
              </a:rPr>
              <a:t>количества учителей</a:t>
            </a:r>
            <a:endParaRPr lang="ru-RU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algn="just"/>
            <a:endParaRPr lang="en-US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algn="just"/>
            <a:endParaRPr lang="en-US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pPr lvl="0" algn="just"/>
            <a:r>
              <a:rPr lang="en-US" dirty="0">
                <a:solidFill>
                  <a:prstClr val="black"/>
                </a:solidFill>
                <a:latin typeface="Calibri Light" panose="020F0302020204030204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</a:t>
            </a:r>
            <a:r>
              <a:rPr lang="ru-RU" b="1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Англии</a:t>
            </a:r>
            <a:r>
              <a:rPr lang="ru-RU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результаты поспособствовали более информативному обсуждению рабочей нагрузки учителей.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 сентября 2015 г. 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«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короткие инспекции», длительностью в </a:t>
            </a:r>
            <a:endParaRPr lang="ru-RU" dirty="0" smtClean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/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 день 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(раз в три года) введены 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для школ</a:t>
            </a:r>
            <a:r>
              <a:rPr lang="ru-RU" dirty="0">
                <a:latin typeface="Calibri Light" panose="020F0302020204030204" pitchFamily="34" charset="0"/>
                <a:cs typeface="Calibri Light" panose="020F0302020204030204" pitchFamily="34" charset="0"/>
              </a:rPr>
              <a:t>, которые по результатам предыдущей проверки были оценены на «хорошо</a:t>
            </a:r>
            <a:r>
              <a:rPr lang="ru-RU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»</a:t>
            </a:r>
            <a:endParaRPr lang="en-US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lvl="0" algn="just"/>
            <a:endParaRPr lang="ru-RU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endParaRPr lang="ru-RU" dirty="0">
              <a:solidFill>
                <a:prstClr val="black"/>
              </a:solidFill>
              <a:latin typeface="Calibri Light" panose="020F0302020204030204" pitchFamily="34" charset="0"/>
            </a:endParaRPr>
          </a:p>
          <a:p>
            <a:endParaRPr lang="ru-RU" dirty="0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77" y="3740474"/>
            <a:ext cx="1396682" cy="13966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26" y="1816381"/>
            <a:ext cx="1454728" cy="1454728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732559" y="35473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Результаты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TALIS-2013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используются для реформирования образовательной политики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99" y="6278874"/>
            <a:ext cx="67540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+mj-lt"/>
              </a:rPr>
              <a:t>Источник: 2 </a:t>
            </a:r>
            <a:r>
              <a:rPr lang="en-US" sz="800" dirty="0" smtClean="0">
                <a:latin typeface="+mj-lt"/>
              </a:rPr>
              <a:t>TALIS Governing Board meeting 15-16 September, 2016 Paris, France, 2 NPM and Data Management training 26-30 September, 2016 Rome, Italy  </a:t>
            </a:r>
            <a:endParaRPr lang="ru-RU" sz="800" dirty="0">
              <a:latin typeface="+mj-lt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5542-32DE-48B0-931B-CC2A20311B33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16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2043380" y="4150140"/>
            <a:ext cx="4895850" cy="0"/>
          </a:xfrm>
          <a:prstGeom prst="line">
            <a:avLst/>
          </a:prstGeom>
          <a:noFill/>
          <a:ln w="3175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6" name="Текст 6"/>
          <p:cNvSpPr txBox="1">
            <a:spLocks/>
          </p:cNvSpPr>
          <p:nvPr/>
        </p:nvSpPr>
        <p:spPr bwMode="auto">
          <a:xfrm>
            <a:off x="1479343" y="4072371"/>
            <a:ext cx="6007100" cy="232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85000" lnSpcReduction="10000"/>
          </a:bodyPr>
          <a:lstStyle/>
          <a:p>
            <a:pPr marL="342900" indent="-3429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B9BD5"/>
              </a:buClr>
              <a:defRPr/>
            </a:pPr>
            <a:r>
              <a:rPr lang="ru-RU" sz="2000" kern="0" dirty="0">
                <a:solidFill>
                  <a:prstClr val="black"/>
                </a:solidFill>
                <a:cs typeface="Calibri" panose="020F0502020204030204" pitchFamily="34" charset="0"/>
              </a:rPr>
              <a:t>По всем вопросам просим обращаться в </a:t>
            </a:r>
          </a:p>
          <a:p>
            <a:pPr marL="342900" indent="-342900" algn="ctr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B9BD5"/>
              </a:buClr>
              <a:defRPr/>
            </a:pPr>
            <a:r>
              <a:rPr lang="ru-RU" sz="2000" kern="0" dirty="0">
                <a:solidFill>
                  <a:prstClr val="black"/>
                </a:solidFill>
                <a:cs typeface="Calibri" panose="020F0502020204030204" pitchFamily="34" charset="0"/>
              </a:rPr>
              <a:t>АО «Информационно-аналитический центр» МОН РК</a:t>
            </a:r>
            <a:endParaRPr lang="en-US" sz="2000" kern="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algn="ctr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5B9BD5"/>
              </a:buClr>
              <a:defRPr/>
            </a:pPr>
            <a:r>
              <a:rPr lang="ru-RU" sz="2000" kern="0" dirty="0">
                <a:solidFill>
                  <a:prstClr val="black"/>
                </a:solidFill>
                <a:cs typeface="Calibri" panose="020F0502020204030204" pitchFamily="34" charset="0"/>
              </a:rPr>
              <a:t>Республика Казахстан, г. Астана, </a:t>
            </a:r>
            <a:r>
              <a:rPr lang="ru-RU" sz="2000" dirty="0">
                <a:solidFill>
                  <a:prstClr val="black"/>
                </a:solidFill>
                <a:cs typeface="Calibri" panose="020F0502020204030204" pitchFamily="34" charset="0"/>
              </a:rPr>
              <a:t>ул. Достык, д. 18,                Бизнес-центр «Moskva», 10 этаж</a:t>
            </a:r>
          </a:p>
          <a:p>
            <a:pPr algn="ctr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5B9BD5"/>
              </a:buClr>
              <a:defRPr/>
            </a:pPr>
            <a:r>
              <a:rPr lang="ru-RU" sz="2000" kern="0" dirty="0">
                <a:solidFill>
                  <a:prstClr val="black"/>
                </a:solidFill>
                <a:cs typeface="Calibri" panose="020F0502020204030204" pitchFamily="34" charset="0"/>
              </a:rPr>
              <a:t>Тел.: +7 7172 72 88 10</a:t>
            </a:r>
            <a:endParaRPr lang="ru-RU" sz="2000" kern="0" dirty="0">
              <a:solidFill>
                <a:prstClr val="black"/>
              </a:solidFill>
              <a:highlight>
                <a:srgbClr val="FFFF00"/>
              </a:highlight>
              <a:cs typeface="Calibri" panose="020F0502020204030204" pitchFamily="34" charset="0"/>
            </a:endParaRPr>
          </a:p>
          <a:p>
            <a:pPr algn="ctr" eaLnBrk="0" fontAlgn="base" hangingPunct="0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>
                <a:srgbClr val="5B9BD5"/>
              </a:buClr>
              <a:defRPr/>
            </a:pPr>
            <a:r>
              <a:rPr lang="en-US" sz="2000" kern="0" dirty="0">
                <a:solidFill>
                  <a:prstClr val="black"/>
                </a:solidFill>
                <a:cs typeface="Calibri" panose="020F0502020204030204" pitchFamily="34" charset="0"/>
              </a:rPr>
              <a:t>Email: talis2018.kz@gmail.com</a:t>
            </a:r>
            <a:endParaRPr lang="en-US" sz="2000" kern="0" dirty="0">
              <a:solidFill>
                <a:prstClr val="white">
                  <a:lumMod val="50000"/>
                </a:prstClr>
              </a:solidFill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8B9E0131-D2E5-4E1B-A1A4-C6D36AD29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FCCF5-FD77-4586-B8FE-1482FE1F373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79202" y="2280481"/>
            <a:ext cx="405110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3200" b="1" dirty="0">
                <a:solidFill>
                  <a:srgbClr val="5B9BD5">
                    <a:lumMod val="50000"/>
                  </a:srgb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58044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duotone>
              <a:srgbClr val="E7E6E6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354444" y="1273628"/>
            <a:ext cx="8166656" cy="46917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5145" y="1711128"/>
            <a:ext cx="40821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Австрал</a:t>
            </a:r>
            <a:r>
              <a:rPr lang="ru-RU" sz="1600" b="1" dirty="0" err="1" smtClean="0">
                <a:solidFill>
                  <a:srgbClr val="000000"/>
                </a:solidFill>
              </a:rPr>
              <a:t>ия</a:t>
            </a:r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endParaRPr lang="ru-RU" sz="1600" b="1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Австрия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Англия</a:t>
            </a:r>
            <a:endParaRPr lang="ru-RU" sz="1600" b="1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Бельгия</a:t>
            </a:r>
            <a:r>
              <a:rPr lang="en-US" sz="1600" b="1" dirty="0" smtClean="0">
                <a:solidFill>
                  <a:srgbClr val="000000"/>
                </a:solidFill>
              </a:rPr>
              <a:t> </a:t>
            </a:r>
            <a:endParaRPr lang="ru-RU" sz="1600" b="1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Венгрия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Дания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Израиль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Исландия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Испания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Италия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Канада (Альберта)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Корея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Латвия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Мексика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Century Gothic" panose="020B0502020202020204" pitchFamily="34" charset="0"/>
              </a:rPr>
              <a:t> </a:t>
            </a:r>
            <a:endParaRPr lang="ru-RU" sz="1600" b="1" dirty="0">
              <a:solidFill>
                <a:srgbClr val="4F81BD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8569" y="1678475"/>
            <a:ext cx="315760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Tx/>
              <a:buAutoNum type="arabicPeriod" startAt="30"/>
              <a:defRPr/>
            </a:pPr>
            <a:r>
              <a:rPr lang="ru-RU" sz="1500" dirty="0" smtClean="0">
                <a:solidFill>
                  <a:srgbClr val="000000"/>
                </a:solidFill>
              </a:rPr>
              <a:t>Аргентина (Буэнос-Айрес)</a:t>
            </a:r>
          </a:p>
          <a:p>
            <a:pPr marL="342900" indent="-342900">
              <a:buFontTx/>
              <a:buAutoNum type="arabicPeriod" startAt="30"/>
              <a:defRPr/>
            </a:pPr>
            <a:r>
              <a:rPr lang="ru-RU" sz="1500" dirty="0" smtClean="0">
                <a:solidFill>
                  <a:srgbClr val="000000"/>
                </a:solidFill>
              </a:rPr>
              <a:t>Болгария</a:t>
            </a:r>
          </a:p>
          <a:p>
            <a:pPr marL="342900" indent="-342900">
              <a:buFontTx/>
              <a:buAutoNum type="arabicPeriod" startAt="30"/>
              <a:defRPr/>
            </a:pPr>
            <a:r>
              <a:rPr lang="ru-RU" sz="1500" dirty="0" smtClean="0">
                <a:solidFill>
                  <a:srgbClr val="000000"/>
                </a:solidFill>
              </a:rPr>
              <a:t>Бразилия</a:t>
            </a:r>
          </a:p>
          <a:p>
            <a:pPr marL="342900" indent="-342900">
              <a:buFontTx/>
              <a:buAutoNum type="arabicPeriod" startAt="30"/>
              <a:defRPr/>
            </a:pPr>
            <a:r>
              <a:rPr lang="ru-RU" sz="1500" dirty="0" smtClean="0">
                <a:solidFill>
                  <a:srgbClr val="000000"/>
                </a:solidFill>
              </a:rPr>
              <a:t>Вьетнам</a:t>
            </a:r>
          </a:p>
          <a:p>
            <a:pPr marL="342900" indent="-342900">
              <a:buFontTx/>
              <a:buAutoNum type="arabicPeriod" startAt="30"/>
              <a:defRPr/>
            </a:pPr>
            <a:r>
              <a:rPr lang="ru-RU" sz="1500" dirty="0" smtClean="0">
                <a:solidFill>
                  <a:srgbClr val="000000"/>
                </a:solidFill>
              </a:rPr>
              <a:t>Грузия</a:t>
            </a:r>
          </a:p>
          <a:p>
            <a:pPr marL="342900" indent="-342900">
              <a:buFontTx/>
              <a:buAutoNum type="arabicPeriod" startAt="30"/>
              <a:defRPr/>
            </a:pPr>
            <a:r>
              <a:rPr lang="ru-RU" sz="1600" b="1" dirty="0" smtClean="0">
                <a:solidFill>
                  <a:srgbClr val="003249"/>
                </a:solidFill>
              </a:rPr>
              <a:t>Казахстан</a:t>
            </a:r>
          </a:p>
          <a:p>
            <a:pPr marL="342900" indent="-342900">
              <a:buFontTx/>
              <a:buAutoNum type="arabicPeriod" startAt="30"/>
              <a:defRPr/>
            </a:pPr>
            <a:r>
              <a:rPr lang="ru-RU" sz="1500" dirty="0" smtClean="0">
                <a:solidFill>
                  <a:srgbClr val="000000"/>
                </a:solidFill>
              </a:rPr>
              <a:t>Кипр</a:t>
            </a:r>
          </a:p>
          <a:p>
            <a:pPr marL="342900" indent="-342900">
              <a:buFontTx/>
              <a:buAutoNum type="arabicPeriod" startAt="30"/>
              <a:defRPr/>
            </a:pPr>
            <a:r>
              <a:rPr lang="ru-RU" sz="1500" dirty="0" smtClean="0">
                <a:solidFill>
                  <a:srgbClr val="000000"/>
                </a:solidFill>
              </a:rPr>
              <a:t>Китай (Шанхай)</a:t>
            </a:r>
          </a:p>
          <a:p>
            <a:pPr marL="342900" indent="-342900">
              <a:buFontTx/>
              <a:buAutoNum type="arabicPeriod" startAt="30"/>
              <a:defRPr/>
            </a:pPr>
            <a:r>
              <a:rPr lang="ru-RU" sz="1500" dirty="0" smtClean="0">
                <a:solidFill>
                  <a:srgbClr val="000000"/>
                </a:solidFill>
              </a:rPr>
              <a:t>Колумбия</a:t>
            </a:r>
          </a:p>
          <a:p>
            <a:pPr marL="342900" indent="-342900">
              <a:buFontTx/>
              <a:buAutoNum type="arabicPeriod" startAt="30"/>
              <a:defRPr/>
            </a:pPr>
            <a:r>
              <a:rPr lang="ru-RU" sz="1500" dirty="0" smtClean="0">
                <a:solidFill>
                  <a:srgbClr val="000000"/>
                </a:solidFill>
              </a:rPr>
              <a:t>Литва</a:t>
            </a:r>
          </a:p>
          <a:p>
            <a:pPr marL="342900" indent="-342900">
              <a:buFontTx/>
              <a:buAutoNum type="arabicPeriod" startAt="30"/>
              <a:defRPr/>
            </a:pPr>
            <a:r>
              <a:rPr lang="ru-RU" sz="1500" dirty="0" smtClean="0">
                <a:solidFill>
                  <a:srgbClr val="000000"/>
                </a:solidFill>
              </a:rPr>
              <a:t>Мальта</a:t>
            </a:r>
          </a:p>
          <a:p>
            <a:pPr marL="342900" indent="-342900">
              <a:buFontTx/>
              <a:buAutoNum type="arabicPeriod" startAt="30"/>
              <a:defRPr/>
            </a:pPr>
            <a:r>
              <a:rPr lang="ru-RU" sz="1500" dirty="0" smtClean="0">
                <a:solidFill>
                  <a:srgbClr val="000000"/>
                </a:solidFill>
              </a:rPr>
              <a:t>ОАЭ</a:t>
            </a:r>
          </a:p>
          <a:p>
            <a:pPr marL="342900" indent="-342900">
              <a:buFontTx/>
              <a:buAutoNum type="arabicPeriod" startAt="30"/>
              <a:defRPr/>
            </a:pPr>
            <a:r>
              <a:rPr lang="ru-RU" sz="1500" dirty="0" smtClean="0">
                <a:solidFill>
                  <a:srgbClr val="000000"/>
                </a:solidFill>
              </a:rPr>
              <a:t>Российская Федерация</a:t>
            </a:r>
          </a:p>
          <a:p>
            <a:pPr marL="342900" indent="-342900">
              <a:buFontTx/>
              <a:buAutoNum type="arabicPeriod" startAt="30"/>
              <a:defRPr/>
            </a:pPr>
            <a:r>
              <a:rPr lang="ru-RU" sz="1500" dirty="0" smtClean="0">
                <a:solidFill>
                  <a:srgbClr val="000000"/>
                </a:solidFill>
              </a:rPr>
              <a:t>Румыния</a:t>
            </a:r>
          </a:p>
          <a:p>
            <a:pPr marL="342900" indent="-342900">
              <a:buFontTx/>
              <a:buAutoNum type="arabicPeriod" startAt="30"/>
              <a:defRPr/>
            </a:pPr>
            <a:r>
              <a:rPr lang="ru-RU" sz="1500" dirty="0" smtClean="0">
                <a:solidFill>
                  <a:srgbClr val="000000"/>
                </a:solidFill>
              </a:rPr>
              <a:t>Сингапур</a:t>
            </a:r>
          </a:p>
          <a:p>
            <a:pPr marL="342900" indent="-342900">
              <a:buFontTx/>
              <a:buAutoNum type="arabicPeriod" startAt="30"/>
              <a:defRPr/>
            </a:pPr>
            <a:r>
              <a:rPr lang="ru-RU" sz="1500" dirty="0" smtClean="0">
                <a:solidFill>
                  <a:srgbClr val="000000"/>
                </a:solidFill>
              </a:rPr>
              <a:t>Тайвань</a:t>
            </a:r>
          </a:p>
          <a:p>
            <a:pPr marL="342900" indent="-342900">
              <a:buFontTx/>
              <a:buAutoNum type="arabicPeriod" startAt="30"/>
              <a:defRPr/>
            </a:pPr>
            <a:r>
              <a:rPr lang="ru-RU" sz="1500" dirty="0" smtClean="0">
                <a:solidFill>
                  <a:srgbClr val="000000"/>
                </a:solidFill>
              </a:rPr>
              <a:t>Хорватия</a:t>
            </a:r>
          </a:p>
          <a:p>
            <a:pPr>
              <a:defRPr/>
            </a:pPr>
            <a:endParaRPr lang="ru-RU" sz="1400" dirty="0">
              <a:solidFill>
                <a:srgbClr val="000000"/>
              </a:solidFill>
            </a:endParaRPr>
          </a:p>
          <a:p>
            <a:pPr>
              <a:defRPr/>
            </a:pPr>
            <a:endParaRPr lang="ru-RU" sz="1600" b="1" dirty="0">
              <a:solidFill>
                <a:srgbClr val="4F81BD">
                  <a:lumMod val="75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5200" y="1679921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15"/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Нидерланды</a:t>
            </a:r>
          </a:p>
          <a:p>
            <a:pPr marL="342900" indent="-342900">
              <a:buFontTx/>
              <a:buAutoNum type="arabicPeriod" startAt="15"/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Новая Зеландия</a:t>
            </a:r>
          </a:p>
          <a:p>
            <a:pPr marL="342900" indent="-342900">
              <a:buFontTx/>
              <a:buAutoNum type="arabicPeriod" startAt="15"/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Норвегия</a:t>
            </a:r>
          </a:p>
          <a:p>
            <a:pPr marL="342900" indent="-342900">
              <a:buFontTx/>
              <a:buAutoNum type="arabicPeriod" startAt="15"/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Португалия</a:t>
            </a:r>
          </a:p>
          <a:p>
            <a:pPr marL="342900" indent="-342900">
              <a:buFontTx/>
              <a:buAutoNum type="arabicPeriod" startAt="15"/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Словакия</a:t>
            </a:r>
          </a:p>
          <a:p>
            <a:pPr marL="342900" indent="-342900">
              <a:buFontTx/>
              <a:buAutoNum type="arabicPeriod" startAt="15"/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Словения</a:t>
            </a:r>
          </a:p>
          <a:p>
            <a:pPr marL="342900" indent="-342900">
              <a:buFontTx/>
              <a:buAutoNum type="arabicPeriod" startAt="15"/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США</a:t>
            </a:r>
          </a:p>
          <a:p>
            <a:pPr marL="342900" indent="-342900">
              <a:buFontTx/>
              <a:buAutoNum type="arabicPeriod" startAt="15"/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Турция</a:t>
            </a:r>
          </a:p>
          <a:p>
            <a:pPr marL="342900" indent="-342900">
              <a:buFontTx/>
              <a:buAutoNum type="arabicPeriod" startAt="15"/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Финляндия</a:t>
            </a:r>
          </a:p>
          <a:p>
            <a:pPr marL="342900" indent="-342900">
              <a:buFontTx/>
              <a:buAutoNum type="arabicPeriod" startAt="15"/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Франция</a:t>
            </a:r>
          </a:p>
          <a:p>
            <a:pPr marL="342900" indent="-342900">
              <a:buFontTx/>
              <a:buAutoNum type="arabicPeriod" startAt="15"/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Чехия</a:t>
            </a:r>
          </a:p>
          <a:p>
            <a:pPr marL="342900" indent="-342900">
              <a:buFontTx/>
              <a:buAutoNum type="arabicPeriod" startAt="15"/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Чили</a:t>
            </a:r>
          </a:p>
          <a:p>
            <a:pPr marL="342900" indent="-342900">
              <a:buFontTx/>
              <a:buAutoNum type="arabicPeriod" startAt="15"/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Швеция</a:t>
            </a:r>
          </a:p>
          <a:p>
            <a:pPr marL="342900" indent="-342900">
              <a:buFontTx/>
              <a:buAutoNum type="arabicPeriod" startAt="15"/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Эстония</a:t>
            </a:r>
          </a:p>
          <a:p>
            <a:pPr marL="342900" indent="-342900">
              <a:buFontTx/>
              <a:buAutoNum type="arabicPeriod" startAt="15"/>
              <a:defRPr/>
            </a:pPr>
            <a:r>
              <a:rPr lang="ru-RU" sz="1600" b="1" dirty="0" smtClean="0">
                <a:solidFill>
                  <a:srgbClr val="000000"/>
                </a:solidFill>
              </a:rPr>
              <a:t>Япония</a:t>
            </a:r>
            <a:endParaRPr lang="ru-RU" sz="1600" b="1" dirty="0">
              <a:solidFill>
                <a:srgbClr val="00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4543" y="1143000"/>
            <a:ext cx="6422571" cy="4898571"/>
          </a:xfrm>
          <a:prstGeom prst="ellipse">
            <a:avLst/>
          </a:prstGeom>
          <a:noFill/>
          <a:ln w="12700" cap="flat" cmpd="sng" algn="ctr">
            <a:solidFill>
              <a:srgbClr val="1F497D">
                <a:lumMod val="75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 smtClean="0">
              <a:solidFill>
                <a:prstClr val="white"/>
              </a:solidFill>
            </a:endParaRPr>
          </a:p>
        </p:txBody>
      </p:sp>
      <p:pic>
        <p:nvPicPr>
          <p:cNvPr id="13" name="Picture 4" descr="http://partners.panteon-finance.com/img/25.11rUSDX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396" y="5202549"/>
            <a:ext cx="1860017" cy="13950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2204896" y="1110343"/>
            <a:ext cx="6438361" cy="5138057"/>
          </a:xfrm>
          <a:prstGeom prst="ellipse">
            <a:avLst/>
          </a:prstGeom>
          <a:noFill/>
          <a:ln w="12700" cap="flat" cmpd="sng" algn="ctr">
            <a:solidFill>
              <a:srgbClr val="1F497D">
                <a:lumMod val="40000"/>
                <a:lumOff val="60000"/>
              </a:srgbClr>
            </a:solidFill>
            <a:prstDash val="sysDot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ru-RU" kern="0" smtClean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28257" y="6204857"/>
            <a:ext cx="50074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 smtClean="0">
                <a:solidFill>
                  <a:srgbClr val="000000"/>
                </a:solidFill>
              </a:rPr>
              <a:t>2008</a:t>
            </a:r>
            <a:r>
              <a:rPr lang="ru-RU" sz="1500" dirty="0" smtClean="0">
                <a:solidFill>
                  <a:srgbClr val="000000"/>
                </a:solidFill>
              </a:rPr>
              <a:t> – 24 страны; </a:t>
            </a:r>
            <a:r>
              <a:rPr lang="ru-RU" sz="1500" b="1" dirty="0" smtClean="0">
                <a:solidFill>
                  <a:srgbClr val="000000"/>
                </a:solidFill>
              </a:rPr>
              <a:t>2013</a:t>
            </a:r>
            <a:r>
              <a:rPr lang="ru-RU" sz="1500" dirty="0" smtClean="0">
                <a:solidFill>
                  <a:srgbClr val="000000"/>
                </a:solidFill>
              </a:rPr>
              <a:t> – 34 страны</a:t>
            </a:r>
            <a:endParaRPr lang="ru-RU" sz="1500" dirty="0">
              <a:solidFill>
                <a:srgbClr val="000000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051214" y="250989"/>
            <a:ext cx="72110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kk-KZ" sz="2900" dirty="0" smtClean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В </a:t>
            </a:r>
            <a:r>
              <a:rPr lang="en-US" sz="2900" dirty="0" smtClean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TALIS-2018</a:t>
            </a:r>
            <a:r>
              <a:rPr lang="kk-KZ" sz="2900" dirty="0" smtClean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 принимает участие </a:t>
            </a:r>
          </a:p>
          <a:p>
            <a:pPr algn="ctr">
              <a:defRPr/>
            </a:pPr>
            <a:r>
              <a:rPr lang="ru-RU" sz="2900" dirty="0" smtClean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46</a:t>
            </a:r>
            <a:r>
              <a:rPr lang="kk-KZ" sz="2900" dirty="0" smtClean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> стран мира </a:t>
            </a:r>
            <a:r>
              <a:rPr lang="ru-RU" sz="2600" dirty="0" smtClean="0">
                <a:solidFill>
                  <a:srgbClr val="4472C4">
                    <a:lumMod val="50000"/>
                  </a:srgbClr>
                </a:solidFill>
                <a:latin typeface="Calibri Light"/>
                <a:cs typeface="Arial" panose="020B0604020202020204" pitchFamily="34" charset="0"/>
              </a:rPr>
              <a:t/>
            </a:r>
            <a:br>
              <a:rPr lang="ru-RU" sz="2600" dirty="0" smtClean="0">
                <a:solidFill>
                  <a:srgbClr val="4472C4">
                    <a:lumMod val="50000"/>
                  </a:srgbClr>
                </a:solidFill>
                <a:latin typeface="Calibri Light"/>
                <a:cs typeface="Arial" panose="020B0604020202020204" pitchFamily="34" charset="0"/>
              </a:rPr>
            </a:br>
            <a:endParaRPr lang="ru-RU" sz="2600" dirty="0">
              <a:solidFill>
                <a:srgbClr val="4472C4">
                  <a:lumMod val="50000"/>
                </a:srgbClr>
              </a:solidFill>
              <a:latin typeface="Calibri Light"/>
              <a:cs typeface="Arial" panose="020B0604020202020204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29DB-F8CA-4F8D-87E6-88F1580E6860}" type="slidenum">
              <a:rPr lang="kk-KZ" smtClean="0">
                <a:solidFill>
                  <a:srgbClr val="000000">
                    <a:tint val="75000"/>
                  </a:srgbClr>
                </a:solidFill>
              </a:rPr>
              <a:pPr/>
              <a:t>3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92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159" y="2731453"/>
            <a:ext cx="2539682" cy="2539682"/>
          </a:xfrm>
        </p:spPr>
      </p:pic>
      <p:graphicFrame>
        <p:nvGraphicFramePr>
          <p:cNvPr id="5" name="Content Placeholder 4"/>
          <p:cNvGraphicFramePr>
            <a:graphicFrameLocks/>
          </p:cNvGraphicFramePr>
          <p:nvPr>
            <p:extLst/>
          </p:nvPr>
        </p:nvGraphicFramePr>
        <p:xfrm>
          <a:off x="446541" y="1351848"/>
          <a:ext cx="8218487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8"/>
          <p:cNvGraphicFramePr/>
          <p:nvPr>
            <p:extLst/>
          </p:nvPr>
        </p:nvGraphicFramePr>
        <p:xfrm>
          <a:off x="1537273" y="2144964"/>
          <a:ext cx="612068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670214" y="32719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900" dirty="0" smtClean="0">
                <a:solidFill>
                  <a:srgbClr val="5B9BD5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Исследование </a:t>
            </a:r>
            <a:r>
              <a:rPr lang="en-US" sz="2900" dirty="0" smtClean="0">
                <a:solidFill>
                  <a:srgbClr val="5B9BD5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TALIS</a:t>
            </a:r>
            <a:r>
              <a:rPr lang="ru-RU" sz="2900" dirty="0">
                <a:solidFill>
                  <a:srgbClr val="5B9BD5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 </a:t>
            </a:r>
            <a:r>
              <a:rPr lang="ru-RU" sz="2900" dirty="0" smtClean="0">
                <a:solidFill>
                  <a:srgbClr val="5B9BD5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позволяет взглянуть внутрь </a:t>
            </a:r>
          </a:p>
          <a:p>
            <a:pPr algn="ctr">
              <a:defRPr/>
            </a:pPr>
            <a:r>
              <a:rPr lang="ru-RU" sz="2900" dirty="0" smtClean="0">
                <a:solidFill>
                  <a:srgbClr val="5B9BD5">
                    <a:lumMod val="50000"/>
                  </a:srgbClr>
                </a:solidFill>
                <a:latin typeface="Calibri"/>
                <a:cs typeface="Arial" panose="020B0604020202020204" pitchFamily="34" charset="0"/>
              </a:rPr>
              <a:t>«черного ящика» образования</a:t>
            </a:r>
            <a:r>
              <a:rPr lang="ru-RU" sz="2600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  <a:t/>
            </a:r>
            <a:br>
              <a:rPr lang="ru-RU" sz="2600" dirty="0">
                <a:solidFill>
                  <a:srgbClr val="5B9BD5">
                    <a:lumMod val="50000"/>
                  </a:srgbClr>
                </a:solidFill>
                <a:cs typeface="Arial" panose="020B0604020202020204" pitchFamily="34" charset="0"/>
              </a:rPr>
            </a:br>
            <a:endParaRPr lang="ru-RU" sz="2600" dirty="0">
              <a:solidFill>
                <a:srgbClr val="5B9BD5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445" y="3320144"/>
            <a:ext cx="834412" cy="8344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474" y="3189513"/>
            <a:ext cx="975927" cy="9759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74" y="2895601"/>
            <a:ext cx="845297" cy="8452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187" y="2764971"/>
            <a:ext cx="736442" cy="73644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957" y="4093028"/>
            <a:ext cx="986813" cy="9868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960" y="4223657"/>
            <a:ext cx="877955" cy="87795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6922">
            <a:off x="3715818" y="4267200"/>
            <a:ext cx="442526" cy="4425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7639" flipH="1">
            <a:off x="3980859" y="3243944"/>
            <a:ext cx="627584" cy="62758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4453" flipH="1">
            <a:off x="4623119" y="4158341"/>
            <a:ext cx="562270" cy="56227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902" y="3363685"/>
            <a:ext cx="758212" cy="758212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5542-32DE-48B0-931B-CC2A20311B3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23981" y="4538414"/>
            <a:ext cx="966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2016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88215" y="3586282"/>
            <a:ext cx="940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</a:rPr>
              <a:t>2017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2524" y="5443412"/>
            <a:ext cx="1853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Пилотирование инструментария исследования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712139" y="4516931"/>
            <a:ext cx="189296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Апробация исследования</a:t>
            </a:r>
          </a:p>
          <a:p>
            <a:pPr algn="ctr"/>
            <a:r>
              <a:rPr lang="ru-RU" dirty="0">
                <a:solidFill>
                  <a:srgbClr val="000000"/>
                </a:solidFill>
              </a:rPr>
              <a:t>в </a:t>
            </a:r>
            <a:r>
              <a:rPr lang="ru-RU" sz="2400" b="1" dirty="0">
                <a:solidFill>
                  <a:srgbClr val="000000"/>
                </a:solidFill>
              </a:rPr>
              <a:t>30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школах</a:t>
            </a:r>
          </a:p>
          <a:p>
            <a:pPr algn="ctr"/>
            <a:r>
              <a:rPr lang="ru-RU" dirty="0">
                <a:solidFill>
                  <a:srgbClr val="000000"/>
                </a:solidFill>
              </a:rPr>
              <a:t>среди </a:t>
            </a:r>
            <a:r>
              <a:rPr lang="ru-RU" sz="2400" b="1" dirty="0">
                <a:solidFill>
                  <a:srgbClr val="000000"/>
                </a:solidFill>
              </a:rPr>
              <a:t>600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учителей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45886" y="3659629"/>
            <a:ext cx="17920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Основное исследование</a:t>
            </a:r>
          </a:p>
          <a:p>
            <a:pPr algn="ctr"/>
            <a:r>
              <a:rPr lang="ru-RU" dirty="0">
                <a:solidFill>
                  <a:srgbClr val="000000"/>
                </a:solidFill>
              </a:rPr>
              <a:t>в </a:t>
            </a:r>
            <a:r>
              <a:rPr lang="ru-RU" sz="2400" b="1" dirty="0" smtClean="0">
                <a:solidFill>
                  <a:srgbClr val="000000"/>
                </a:solidFill>
              </a:rPr>
              <a:t>331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школе</a:t>
            </a:r>
            <a:endParaRPr lang="ru-RU" dirty="0">
              <a:solidFill>
                <a:srgbClr val="000000"/>
              </a:solidFill>
            </a:endParaRPr>
          </a:p>
          <a:p>
            <a:pPr algn="ctr"/>
            <a:r>
              <a:rPr lang="ru-RU" dirty="0">
                <a:solidFill>
                  <a:srgbClr val="000000"/>
                </a:solidFill>
              </a:rPr>
              <a:t>среди </a:t>
            </a:r>
            <a:r>
              <a:rPr lang="ru-RU" dirty="0" smtClean="0">
                <a:solidFill>
                  <a:srgbClr val="000000"/>
                </a:solidFill>
              </a:rPr>
              <a:t>около </a:t>
            </a:r>
            <a:r>
              <a:rPr lang="ru-RU" sz="2400" b="1" dirty="0" smtClean="0">
                <a:solidFill>
                  <a:srgbClr val="000000"/>
                </a:solidFill>
              </a:rPr>
              <a:t>6620</a:t>
            </a:r>
            <a:r>
              <a:rPr lang="ru-RU" sz="2400" dirty="0" smtClean="0">
                <a:solidFill>
                  <a:srgbClr val="000000"/>
                </a:solidFill>
              </a:rPr>
              <a:t> </a:t>
            </a:r>
            <a:r>
              <a:rPr lang="ru-RU" dirty="0" smtClean="0">
                <a:solidFill>
                  <a:srgbClr val="000000"/>
                </a:solidFill>
              </a:rPr>
              <a:t>учителей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endParaRPr lang="ru-RU" dirty="0" smtClean="0">
              <a:solidFill>
                <a:srgbClr val="000000"/>
              </a:solidFill>
            </a:endParaRPr>
          </a:p>
          <a:p>
            <a:pPr algn="ctr"/>
            <a:r>
              <a:rPr lang="kk-KZ" dirty="0" smtClean="0">
                <a:solidFill>
                  <a:srgbClr val="000000"/>
                </a:solidFill>
              </a:rPr>
              <a:t>в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u="sng" dirty="0" smtClean="0">
                <a:solidFill>
                  <a:srgbClr val="000000"/>
                </a:solidFill>
              </a:rPr>
              <a:t>онлайн</a:t>
            </a:r>
            <a:r>
              <a:rPr lang="ru-RU" dirty="0" smtClean="0">
                <a:solidFill>
                  <a:srgbClr val="000000"/>
                </a:solidFill>
              </a:rPr>
              <a:t> формате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68200" y="2693299"/>
            <a:ext cx="934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2018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23169" y="1809662"/>
            <a:ext cx="943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</a:rPr>
              <a:t>2019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582887" y="2757764"/>
            <a:ext cx="1849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</a:rPr>
              <a:t>Первый международный отчет ОЭСР</a:t>
            </a:r>
          </a:p>
          <a:p>
            <a:pPr algn="ctr"/>
            <a:r>
              <a:rPr lang="ru-RU" dirty="0">
                <a:solidFill>
                  <a:srgbClr val="000000"/>
                </a:solidFill>
              </a:rPr>
              <a:t>по результатам  </a:t>
            </a:r>
          </a:p>
          <a:p>
            <a:pPr algn="ctr"/>
            <a:r>
              <a:rPr lang="en-US" dirty="0">
                <a:solidFill>
                  <a:srgbClr val="000000"/>
                </a:solidFill>
              </a:rPr>
              <a:t>TALIS</a:t>
            </a:r>
            <a:r>
              <a:rPr lang="ru-RU" dirty="0">
                <a:solidFill>
                  <a:srgbClr val="000000"/>
                </a:solidFill>
              </a:rPr>
              <a:t>-2018</a:t>
            </a: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567294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Основные мероприятия исследования </a:t>
            </a:r>
            <a:r>
              <a:rPr lang="en-US" sz="2800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TALIS</a:t>
            </a:r>
            <a:r>
              <a:rPr lang="ru-RU" sz="2800" dirty="0">
                <a:solidFill>
                  <a:schemeClr val="accent1">
                    <a:lumMod val="90000"/>
                    <a:lumOff val="10000"/>
                  </a:schemeClr>
                </a:solidFill>
                <a:cs typeface="Arial" panose="020B0604020202020204" pitchFamily="34" charset="0"/>
              </a:rPr>
              <a:t>-2018</a:t>
            </a:r>
          </a:p>
        </p:txBody>
      </p:sp>
      <p:sp>
        <p:nvSpPr>
          <p:cNvPr id="2" name="Половина рамки 1"/>
          <p:cNvSpPr/>
          <p:nvPr/>
        </p:nvSpPr>
        <p:spPr>
          <a:xfrm>
            <a:off x="908735" y="5285441"/>
            <a:ext cx="1797380" cy="883673"/>
          </a:xfrm>
          <a:prstGeom prst="halfFrame">
            <a:avLst>
              <a:gd name="adj1" fmla="val 13162"/>
              <a:gd name="adj2" fmla="val 1407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>
              <a:solidFill>
                <a:srgbClr val="000000"/>
              </a:solidFill>
            </a:endParaRPr>
          </a:p>
        </p:txBody>
      </p:sp>
      <p:sp>
        <p:nvSpPr>
          <p:cNvPr id="31" name="Половина рамки 30"/>
          <p:cNvSpPr/>
          <p:nvPr/>
        </p:nvSpPr>
        <p:spPr>
          <a:xfrm>
            <a:off x="2734096" y="4387479"/>
            <a:ext cx="1797380" cy="883673"/>
          </a:xfrm>
          <a:prstGeom prst="halfFrame">
            <a:avLst>
              <a:gd name="adj1" fmla="val 13162"/>
              <a:gd name="adj2" fmla="val 1407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>
              <a:solidFill>
                <a:srgbClr val="000000"/>
              </a:solidFill>
            </a:endParaRPr>
          </a:p>
        </p:txBody>
      </p:sp>
      <p:sp>
        <p:nvSpPr>
          <p:cNvPr id="34" name="Половина рамки 33"/>
          <p:cNvSpPr/>
          <p:nvPr/>
        </p:nvSpPr>
        <p:spPr>
          <a:xfrm>
            <a:off x="4571097" y="3484552"/>
            <a:ext cx="1797380" cy="883673"/>
          </a:xfrm>
          <a:prstGeom prst="halfFrame">
            <a:avLst>
              <a:gd name="adj1" fmla="val 13162"/>
              <a:gd name="adj2" fmla="val 1407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>
              <a:solidFill>
                <a:srgbClr val="000000"/>
              </a:solidFill>
            </a:endParaRPr>
          </a:p>
        </p:txBody>
      </p:sp>
      <p:sp>
        <p:nvSpPr>
          <p:cNvPr id="35" name="Половина рамки 34"/>
          <p:cNvSpPr/>
          <p:nvPr/>
        </p:nvSpPr>
        <p:spPr>
          <a:xfrm>
            <a:off x="6396458" y="2586590"/>
            <a:ext cx="1797380" cy="883673"/>
          </a:xfrm>
          <a:prstGeom prst="halfFrame">
            <a:avLst>
              <a:gd name="adj1" fmla="val 13162"/>
              <a:gd name="adj2" fmla="val 1407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>
              <a:solidFill>
                <a:srgbClr val="000000"/>
              </a:solidFill>
            </a:endParaRPr>
          </a:p>
        </p:txBody>
      </p:sp>
      <p:sp>
        <p:nvSpPr>
          <p:cNvPr id="21" name="Половина рамки 20"/>
          <p:cNvSpPr/>
          <p:nvPr/>
        </p:nvSpPr>
        <p:spPr>
          <a:xfrm rot="10800000">
            <a:off x="880032" y="3305530"/>
            <a:ext cx="1797380" cy="883673"/>
          </a:xfrm>
          <a:prstGeom prst="halfFrame">
            <a:avLst>
              <a:gd name="adj1" fmla="val 13162"/>
              <a:gd name="adj2" fmla="val 1407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>
              <a:solidFill>
                <a:srgbClr val="000000"/>
              </a:solidFill>
            </a:endParaRPr>
          </a:p>
        </p:txBody>
      </p:sp>
      <p:sp>
        <p:nvSpPr>
          <p:cNvPr id="28" name="Половина рамки 27"/>
          <p:cNvSpPr/>
          <p:nvPr/>
        </p:nvSpPr>
        <p:spPr>
          <a:xfrm rot="10800000">
            <a:off x="2677412" y="2425267"/>
            <a:ext cx="1797380" cy="883673"/>
          </a:xfrm>
          <a:prstGeom prst="halfFrame">
            <a:avLst>
              <a:gd name="adj1" fmla="val 13162"/>
              <a:gd name="adj2" fmla="val 1407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>
              <a:solidFill>
                <a:srgbClr val="000000"/>
              </a:solidFill>
            </a:endParaRPr>
          </a:p>
        </p:txBody>
      </p:sp>
      <p:sp>
        <p:nvSpPr>
          <p:cNvPr id="29" name="Половина рамки 28"/>
          <p:cNvSpPr/>
          <p:nvPr/>
        </p:nvSpPr>
        <p:spPr>
          <a:xfrm rot="10800000">
            <a:off x="4474792" y="1541594"/>
            <a:ext cx="1797380" cy="883673"/>
          </a:xfrm>
          <a:prstGeom prst="halfFrame">
            <a:avLst>
              <a:gd name="adj1" fmla="val 13162"/>
              <a:gd name="adj2" fmla="val 1407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>
              <a:solidFill>
                <a:srgbClr val="000000"/>
              </a:solidFill>
            </a:endParaRPr>
          </a:p>
        </p:txBody>
      </p:sp>
      <p:pic>
        <p:nvPicPr>
          <p:cNvPr id="30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77" y="1594458"/>
            <a:ext cx="1536467" cy="1536467"/>
          </a:xfrm>
        </p:spPr>
      </p:pic>
      <p:sp>
        <p:nvSpPr>
          <p:cNvPr id="32" name="Стрелка вниз 31"/>
          <p:cNvSpPr/>
          <p:nvPr/>
        </p:nvSpPr>
        <p:spPr>
          <a:xfrm rot="13188351">
            <a:off x="3551773" y="1992180"/>
            <a:ext cx="532140" cy="947839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>
              <a:solidFill>
                <a:srgbClr val="FFFF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F29DB-F8CA-4F8D-87E6-88F1580E6860}" type="slidenum">
              <a:rPr lang="kk-KZ" smtClean="0">
                <a:solidFill>
                  <a:srgbClr val="000000">
                    <a:tint val="75000"/>
                  </a:srgbClr>
                </a:solidFill>
              </a:rPr>
              <a:pPr/>
              <a:t>5</a:t>
            </a:fld>
            <a:endParaRPr lang="kk-KZ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4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020" y="31069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kern="14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Анкетные вопросы TALIS-2018 содержат нижеуказанные темы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3086" y="1328057"/>
            <a:ext cx="5921829" cy="5529943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18000"/>
              </a:lnSpc>
              <a:spcAft>
                <a:spcPts val="600"/>
              </a:spcAft>
              <a:buNone/>
            </a:pPr>
            <a:r>
              <a:rPr lang="ru-RU" sz="3400" kern="14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 об образовании, опыте </a:t>
            </a:r>
            <a:r>
              <a:rPr lang="ru-RU" sz="3400" kern="14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квалификации</a:t>
            </a:r>
          </a:p>
          <a:p>
            <a:pPr marL="0" indent="0">
              <a:lnSpc>
                <a:spcPct val="118000"/>
              </a:lnSpc>
              <a:spcAft>
                <a:spcPts val="600"/>
              </a:spcAft>
              <a:buNone/>
            </a:pPr>
            <a:r>
              <a:rPr lang="ru-RU" sz="3400" kern="14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в настоящее время</a:t>
            </a:r>
          </a:p>
          <a:p>
            <a:pPr marL="0" indent="0">
              <a:lnSpc>
                <a:spcPct val="118000"/>
              </a:lnSpc>
              <a:spcAft>
                <a:spcPts val="600"/>
              </a:spcAft>
              <a:buNone/>
            </a:pPr>
            <a:r>
              <a:rPr lang="ru-RU" sz="3400" kern="14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Профессиональное развитие</a:t>
            </a:r>
          </a:p>
          <a:p>
            <a:pPr marL="0" indent="0">
              <a:lnSpc>
                <a:spcPct val="118000"/>
              </a:lnSpc>
              <a:spcAft>
                <a:spcPts val="600"/>
              </a:spcAft>
              <a:buNone/>
            </a:pPr>
            <a:r>
              <a:rPr lang="ru-RU" sz="3400" kern="14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Обратная связь</a:t>
            </a:r>
          </a:p>
          <a:p>
            <a:pPr marL="0" indent="0">
              <a:lnSpc>
                <a:spcPct val="118000"/>
              </a:lnSpc>
              <a:spcAft>
                <a:spcPts val="600"/>
              </a:spcAft>
              <a:buNone/>
            </a:pPr>
            <a:r>
              <a:rPr lang="ru-RU" sz="3400" kern="14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Преподавательская деятельность</a:t>
            </a:r>
          </a:p>
          <a:p>
            <a:pPr marL="0" lvl="0" indent="0">
              <a:lnSpc>
                <a:spcPct val="118000"/>
              </a:lnSpc>
              <a:spcAft>
                <a:spcPts val="600"/>
              </a:spcAft>
              <a:buNone/>
            </a:pPr>
            <a:r>
              <a:rPr lang="ru-RU" sz="3600" kern="14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Преподавательская </a:t>
            </a:r>
            <a:r>
              <a:rPr lang="ru-RU" sz="3600" kern="14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в определенном классе</a:t>
            </a:r>
          </a:p>
          <a:p>
            <a:pPr marL="0" lvl="0" indent="0">
              <a:lnSpc>
                <a:spcPct val="118000"/>
              </a:lnSpc>
              <a:spcAft>
                <a:spcPts val="600"/>
              </a:spcAft>
              <a:buNone/>
            </a:pPr>
            <a:r>
              <a:rPr lang="ru-RU" sz="3600" kern="14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Школьный климат и удовлетворенность работой</a:t>
            </a:r>
          </a:p>
          <a:p>
            <a:pPr marL="0" lvl="0" indent="0">
              <a:lnSpc>
                <a:spcPct val="118000"/>
              </a:lnSpc>
              <a:spcAft>
                <a:spcPts val="600"/>
              </a:spcAft>
              <a:buNone/>
            </a:pPr>
            <a:r>
              <a:rPr lang="ru-RU" sz="3600" kern="14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 мобильности учителей</a:t>
            </a:r>
            <a:endParaRPr lang="ru-RU" sz="3400" kern="1400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8000"/>
              </a:lnSpc>
              <a:spcAft>
                <a:spcPts val="600"/>
              </a:spcAft>
              <a:buNone/>
            </a:pPr>
            <a:r>
              <a:rPr lang="ru-RU" sz="3300" kern="14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Преподавание </a:t>
            </a:r>
            <a:r>
              <a:rPr lang="ru-RU" sz="3300" kern="14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поликультурной </a:t>
            </a:r>
            <a:r>
              <a:rPr lang="ru-RU" sz="3300" kern="14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среде</a:t>
            </a:r>
            <a:endParaRPr lang="ru-RU" sz="5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8000"/>
              </a:lnSpc>
              <a:spcAft>
                <a:spcPts val="600"/>
              </a:spcAft>
            </a:pP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217" y="2057400"/>
            <a:ext cx="413658" cy="4136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9" y="3113314"/>
            <a:ext cx="446314" cy="4463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588" y="1404255"/>
            <a:ext cx="562269" cy="4962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560" y="2612572"/>
            <a:ext cx="435428" cy="4354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560" y="4952999"/>
            <a:ext cx="518726" cy="51872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15886" y="6121560"/>
            <a:ext cx="457199" cy="4571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343" y="5529944"/>
            <a:ext cx="533400" cy="533400"/>
          </a:xfrm>
          <a:prstGeom prst="rect">
            <a:avLst/>
          </a:prstGeom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85542-32DE-48B0-931B-CC2A20311B33}" type="slidenum">
              <a:rPr lang="ru-RU" smtClean="0"/>
              <a:t>6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8" y="3559628"/>
            <a:ext cx="435430" cy="43543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16" y="4125685"/>
            <a:ext cx="522515" cy="52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6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144" y="348797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В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своем влиянии на процесс обучения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учащихся,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школьное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управление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уступает лишь преподаванию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в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MS Mincho" panose="02020609040205080304" pitchFamily="49" charset="-128"/>
              </a:rPr>
              <a:t>классе</a:t>
            </a:r>
            <a:r>
              <a:rPr lang="ru-RU" sz="2800" spc="-10" baseline="60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1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1652" y="2241962"/>
            <a:ext cx="3657600" cy="203132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Лишь </a:t>
            </a:r>
            <a:r>
              <a:rPr lang="ru-RU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40%</a:t>
            </a: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учителей получают обратную связь от директоров после наблюдения уроков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ru-RU" dirty="0" smtClean="0">
              <a:solidFill>
                <a:prstClr val="black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из </a:t>
            </a:r>
            <a:r>
              <a:rPr lang="ru-RU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10</a:t>
            </a: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директоров школ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обучались в области педагогического лидерства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64059"/>
              </p:ext>
            </p:extLst>
          </p:nvPr>
        </p:nvGraphicFramePr>
        <p:xfrm>
          <a:off x="652330" y="1902500"/>
          <a:ext cx="4402833" cy="3357880"/>
        </p:xfrm>
        <a:graphic>
          <a:graphicData uri="http://schemas.openxmlformats.org/drawingml/2006/table">
            <a:tbl>
              <a:tblPr firstRow="1" bandRow="1"/>
              <a:tblGrid>
                <a:gridCol w="3129961"/>
                <a:gridCol w="1272872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Деятельность</a:t>
                      </a:r>
                      <a:r>
                        <a:rPr lang="ru-RU" sz="1600" baseline="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6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lang="en-US" sz="16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 smtClean="0"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времени</a:t>
                      </a:r>
                      <a:endParaRPr lang="ru-RU" sz="1600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Административная</a:t>
                      </a:r>
                      <a:r>
                        <a:rPr lang="ru-RU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работа</a:t>
                      </a:r>
                      <a:r>
                        <a:rPr lang="en-US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управление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+mn-ea"/>
                          <a:cs typeface="Arial" panose="020B0604020202020204" pitchFamily="34" charset="0"/>
                        </a:rPr>
                        <a:t>41%</a:t>
                      </a:r>
                      <a:endParaRPr lang="ru-RU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Преподавание/учебная</a:t>
                      </a:r>
                      <a:r>
                        <a:rPr lang="ru-RU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программа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21%</a:t>
                      </a:r>
                      <a:endParaRPr lang="ru-RU" sz="1600" b="1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Работа</a:t>
                      </a:r>
                      <a:r>
                        <a:rPr lang="ru-RU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 учащимися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15%</a:t>
                      </a:r>
                      <a:endParaRPr lang="ru-RU" sz="1600" b="1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Работа с учителями/опекунами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11%</a:t>
                      </a:r>
                      <a:endParaRPr lang="ru-RU" sz="1600" b="1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Работа</a:t>
                      </a:r>
                      <a:r>
                        <a:rPr lang="ru-RU" sz="16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с общественностью</a:t>
                      </a:r>
                      <a:endParaRPr lang="ru-RU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7%</a:t>
                      </a:r>
                      <a:endParaRPr lang="ru-RU" sz="1600" b="1" dirty="0"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Другое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21" name="Прямая соединительная линия 20"/>
          <p:cNvCxnSpPr/>
          <p:nvPr/>
        </p:nvCxnSpPr>
        <p:spPr>
          <a:xfrm>
            <a:off x="5156289" y="3233966"/>
            <a:ext cx="3528391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sp>
        <p:nvSpPr>
          <p:cNvPr id="4" name="Овал 3"/>
          <p:cNvSpPr/>
          <p:nvPr/>
        </p:nvSpPr>
        <p:spPr>
          <a:xfrm>
            <a:off x="444334" y="2775857"/>
            <a:ext cx="4561115" cy="7798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8097" y="6300657"/>
            <a:ext cx="7739743" cy="470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800" baseline="30000" dirty="0">
                <a:latin typeface="Calibri Light" panose="020F0302020204030204" pitchFamily="34" charset="0"/>
                <a:cs typeface="Arial" panose="020B0604020202020204" pitchFamily="34" charset="0"/>
              </a:rPr>
              <a:t>1 </a:t>
            </a:r>
            <a:r>
              <a:rPr lang="en-US" sz="800" dirty="0" err="1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Leithwood</a:t>
            </a:r>
            <a:r>
              <a:rPr lang="en-US" sz="8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K., Seashore Louis, K., Anderson, S., &amp; </a:t>
            </a:r>
            <a:r>
              <a:rPr lang="en-US" sz="800" dirty="0" err="1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Wahlstrom</a:t>
            </a:r>
            <a:r>
              <a:rPr lang="en-US" sz="8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K. (2004). </a:t>
            </a:r>
            <a:r>
              <a:rPr lang="ru-RU" sz="800" dirty="0" err="1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ru-RU" sz="8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dirty="0" err="1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ru-RU" sz="8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dirty="0" err="1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ru-RU" sz="8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800" dirty="0" err="1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ru-RU" sz="8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dirty="0" err="1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leadership</a:t>
            </a:r>
            <a:r>
              <a:rPr lang="ru-RU" sz="8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dirty="0" err="1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influences</a:t>
            </a:r>
            <a:r>
              <a:rPr lang="ru-RU" sz="8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dirty="0" err="1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student</a:t>
            </a:r>
            <a:r>
              <a:rPr lang="ru-RU" sz="800" dirty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dirty="0" err="1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ru-RU" sz="8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800" kern="0" dirty="0">
                <a:latin typeface="Calibri Light" panose="020F0302020204030204" pitchFamily="34" charset="0"/>
              </a:rPr>
              <a:t> </a:t>
            </a:r>
            <a:endParaRPr lang="ru-RU" sz="800" kern="0" dirty="0" smtClean="0">
              <a:latin typeface="Calibri Light" panose="020F0302020204030204" pitchFamily="34" charset="0"/>
            </a:endParaRPr>
          </a:p>
          <a:p>
            <a:pPr lvl="0">
              <a:defRPr/>
            </a:pPr>
            <a:r>
              <a:rPr lang="ru-RU" sz="800" kern="0" dirty="0" smtClean="0">
                <a:latin typeface="Calibri Light" panose="020F0302020204030204" pitchFamily="34" charset="0"/>
              </a:rPr>
              <a:t>  </a:t>
            </a:r>
            <a:r>
              <a:rPr lang="en-US" sz="800" kern="0" dirty="0" smtClean="0">
                <a:latin typeface="Calibri Light" panose="020F0302020204030204" pitchFamily="34" charset="0"/>
              </a:rPr>
              <a:t>OECD </a:t>
            </a:r>
            <a:r>
              <a:rPr lang="en-US" sz="800" kern="0" dirty="0">
                <a:latin typeface="Calibri Light" panose="020F0302020204030204" pitchFamily="34" charset="0"/>
              </a:rPr>
              <a:t>(2014), </a:t>
            </a:r>
            <a:r>
              <a:rPr lang="en-US" sz="800" i="1" kern="0" dirty="0" err="1">
                <a:latin typeface="Calibri Light" panose="020F0302020204030204" pitchFamily="34" charset="0"/>
              </a:rPr>
              <a:t>Talis</a:t>
            </a:r>
            <a:r>
              <a:rPr lang="en-US" sz="800" i="1" kern="0" dirty="0">
                <a:latin typeface="Calibri Light" panose="020F0302020204030204" pitchFamily="34" charset="0"/>
              </a:rPr>
              <a:t> 2013 Results: An International Perspective on Teaching and Learning</a:t>
            </a:r>
            <a:r>
              <a:rPr lang="en-US" sz="800" kern="0" dirty="0">
                <a:latin typeface="Calibri Light" panose="020F0302020204030204" pitchFamily="34" charset="0"/>
              </a:rPr>
              <a:t>, </a:t>
            </a:r>
            <a:r>
              <a:rPr lang="en-US" sz="800" kern="0" dirty="0" smtClean="0">
                <a:latin typeface="Calibri Light" panose="020F0302020204030204" pitchFamily="34" charset="0"/>
              </a:rPr>
              <a:t>TALIS,</a:t>
            </a:r>
            <a:r>
              <a:rPr lang="ru-RU" sz="800" kern="0" dirty="0" smtClean="0">
                <a:latin typeface="Calibri Light" panose="020F0302020204030204" pitchFamily="34" charset="0"/>
              </a:rPr>
              <a:t> </a:t>
            </a:r>
            <a:r>
              <a:rPr lang="en-US" sz="800" kern="0" dirty="0" smtClean="0">
                <a:latin typeface="Calibri Light" panose="020F0302020204030204" pitchFamily="34" charset="0"/>
              </a:rPr>
              <a:t>OECD Publishing.</a:t>
            </a:r>
            <a:r>
              <a:rPr lang="ru-RU" sz="800" kern="0" dirty="0" smtClean="0">
                <a:latin typeface="Calibri Light" panose="020F0302020204030204" pitchFamily="34" charset="0"/>
              </a:rPr>
              <a:t> </a:t>
            </a:r>
            <a:r>
              <a:rPr lang="en-US" sz="800" i="1" kern="0" dirty="0" smtClean="0">
                <a:latin typeface="Calibri Light" panose="020F0302020204030204" pitchFamily="34" charset="0"/>
              </a:rPr>
              <a:t>http</a:t>
            </a:r>
            <a:r>
              <a:rPr lang="en-US" sz="800" i="1" kern="0" dirty="0">
                <a:latin typeface="Calibri Light" panose="020F0302020204030204" pitchFamily="34" charset="0"/>
              </a:rPr>
              <a:t>://dx.doi.org/10.1787/9789264196261-en</a:t>
            </a:r>
            <a:endParaRPr lang="ru-RU" kern="0" dirty="0">
              <a:latin typeface="Calibri Light" panose="020F0302020204030204" pitchFamily="34" charset="0"/>
            </a:endParaRPr>
          </a:p>
          <a:p>
            <a:pPr>
              <a:lnSpc>
                <a:spcPct val="107000"/>
              </a:lnSpc>
            </a:pPr>
            <a:endParaRPr lang="ru-RU" sz="800" dirty="0">
              <a:solidFill>
                <a:prstClr val="black"/>
              </a:solidFill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103" y="5328064"/>
            <a:ext cx="75220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kern="5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Директора в </a:t>
            </a:r>
            <a:r>
              <a:rPr lang="ru-RU" kern="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целом удовлетворены своей работой (</a:t>
            </a:r>
            <a:r>
              <a:rPr lang="ru-RU" kern="5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95,7%) </a:t>
            </a:r>
            <a:r>
              <a:rPr lang="ru-RU" kern="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выбрали бы данную профессию еще раз </a:t>
            </a:r>
            <a:r>
              <a:rPr lang="ru-RU" kern="5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(86,9%) 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62080" y="108857"/>
            <a:ext cx="1629742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kk-KZ" sz="1200" dirty="0">
                <a:solidFill>
                  <a:schemeClr val="bg2">
                    <a:lumMod val="50000"/>
                  </a:schemeClr>
                </a:solidFill>
              </a:rPr>
              <a:t>Результаты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TALIS-2013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D2C2-C460-46B0-B580-6F2F30ECF3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27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7031566"/>
              </p:ext>
            </p:extLst>
          </p:nvPr>
        </p:nvGraphicFramePr>
        <p:xfrm>
          <a:off x="586839" y="1939143"/>
          <a:ext cx="8164286" cy="4691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15"/>
          <p:cNvSpPr/>
          <p:nvPr/>
        </p:nvSpPr>
        <p:spPr>
          <a:xfrm rot="16200000">
            <a:off x="2632541" y="4622986"/>
            <a:ext cx="5463540" cy="225689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1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8273" y="410194"/>
            <a:ext cx="8305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Длительность рабочей недели учителей 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в среднем составляет 38 часов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4193" y="1585356"/>
            <a:ext cx="70648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Количество часовой нагрузки учителей в неделю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01088" y="6233599"/>
            <a:ext cx="86556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800" kern="0" dirty="0" smtClean="0">
                <a:latin typeface="Calibri Light" panose="020F0302020204030204" pitchFamily="34" charset="0"/>
              </a:rPr>
              <a:t>Источник: </a:t>
            </a:r>
            <a:r>
              <a:rPr lang="en-US" sz="800" kern="0" dirty="0" smtClean="0">
                <a:latin typeface="Calibri Light" panose="020F0302020204030204" pitchFamily="34" charset="0"/>
              </a:rPr>
              <a:t>OECD (2014), </a:t>
            </a:r>
            <a:r>
              <a:rPr lang="en-US" sz="800" i="1" kern="0" dirty="0" err="1" smtClean="0">
                <a:latin typeface="Calibri Light" panose="020F0302020204030204" pitchFamily="34" charset="0"/>
              </a:rPr>
              <a:t>Talis</a:t>
            </a:r>
            <a:r>
              <a:rPr lang="en-US" sz="800" i="1" kern="0" dirty="0" smtClean="0">
                <a:latin typeface="Calibri Light" panose="020F0302020204030204" pitchFamily="34" charset="0"/>
              </a:rPr>
              <a:t> 2013 Results: An International Perspective on Teaching and Learning</a:t>
            </a:r>
            <a:r>
              <a:rPr lang="en-US" sz="800" kern="0" dirty="0" smtClean="0">
                <a:latin typeface="Calibri Light" panose="020F0302020204030204" pitchFamily="34" charset="0"/>
              </a:rPr>
              <a:t>, TALIS,</a:t>
            </a:r>
          </a:p>
          <a:p>
            <a:pPr>
              <a:defRPr/>
            </a:pPr>
            <a:r>
              <a:rPr lang="en-US" sz="800" kern="0" dirty="0" smtClean="0">
                <a:latin typeface="Calibri Light" panose="020F0302020204030204" pitchFamily="34" charset="0"/>
              </a:rPr>
              <a:t>OECD Publishing.</a:t>
            </a:r>
          </a:p>
          <a:p>
            <a:pPr>
              <a:defRPr/>
            </a:pPr>
            <a:r>
              <a:rPr lang="en-US" sz="800" i="1" kern="0" dirty="0" smtClean="0">
                <a:latin typeface="Calibri Light" panose="020F0302020204030204" pitchFamily="34" charset="0"/>
              </a:rPr>
              <a:t>http://dx.doi.org/10.1787/9789264196261-en</a:t>
            </a:r>
            <a:endParaRPr lang="ru-RU" kern="0" dirty="0" smtClean="0">
              <a:latin typeface="Calibri Light" panose="020F0302020204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62080" y="108857"/>
            <a:ext cx="1629742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kk-KZ" sz="1200" dirty="0">
                <a:solidFill>
                  <a:schemeClr val="bg2">
                    <a:lumMod val="50000"/>
                  </a:schemeClr>
                </a:solidFill>
              </a:rPr>
              <a:t>Результаты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TALIS-2013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D2C2-C460-46B0-B580-6F2F30ECF3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5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2821" y="4413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Учителя теряют более 20% времени урока на поддержание порядка в классе и заполнение административных документов</a:t>
            </a:r>
            <a:endParaRPr lang="ru-RU" sz="260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986369"/>
              </p:ext>
            </p:extLst>
          </p:nvPr>
        </p:nvGraphicFramePr>
        <p:xfrm>
          <a:off x="683078" y="1814740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094019" y="617496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8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https://www.slideshare.net/OECDEDU/supporting-teacher-professionalism-insights-from-talis-2013</a:t>
            </a:r>
            <a:endParaRPr lang="ru-RU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62080" y="108857"/>
            <a:ext cx="1629742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kk-KZ" sz="1200" dirty="0">
                <a:solidFill>
                  <a:schemeClr val="bg2">
                    <a:lumMod val="50000"/>
                  </a:schemeClr>
                </a:solidFill>
              </a:rPr>
              <a:t>Результаты </a:t>
            </a:r>
            <a:r>
              <a:rPr lang="en-US" sz="1200" dirty="0">
                <a:solidFill>
                  <a:schemeClr val="bg2">
                    <a:lumMod val="50000"/>
                  </a:schemeClr>
                </a:solidFill>
              </a:rPr>
              <a:t>TALIS-2013</a:t>
            </a:r>
            <a:endParaRPr lang="ru-RU" sz="1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6D2C2-C460-46B0-B580-6F2F30ECF3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2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ecd_50A_Eng_white">
  <a:themeElements>
    <a:clrScheme name="OCDE_White_F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CDE_White_FR">
      <a:majorFont>
        <a:latin typeface="Helvetica"/>
        <a:ea typeface=""/>
        <a:cs typeface="Arial"/>
      </a:majorFont>
      <a:minorFont>
        <a:latin typeface="Georgi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 65 Medium" pitchFamily="34" charset="0"/>
          </a:defRPr>
        </a:defPPr>
      </a:lstStyle>
    </a:lnDef>
  </a:objectDefaults>
  <a:extraClrSchemeLst>
    <a:extraClrScheme>
      <a:clrScheme name="OCDE_White_F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CDE_White_F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DE_White_F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Тема Office">
  <a:themeElements>
    <a:clrScheme name="СТАНДАРТ БЛУ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3249"/>
      </a:accent1>
      <a:accent2>
        <a:srgbClr val="007EA7"/>
      </a:accent2>
      <a:accent3>
        <a:srgbClr val="80CED7"/>
      </a:accent3>
      <a:accent4>
        <a:srgbClr val="B1B4B6"/>
      </a:accent4>
      <a:accent5>
        <a:srgbClr val="D1D3D4"/>
      </a:accent5>
      <a:accent6>
        <a:srgbClr val="FFFFFF"/>
      </a:accent6>
      <a:hlink>
        <a:srgbClr val="003249"/>
      </a:hlink>
      <a:folHlink>
        <a:srgbClr val="007EA7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СТАНДАРТ БЛУ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3249"/>
      </a:accent1>
      <a:accent2>
        <a:srgbClr val="007EA7"/>
      </a:accent2>
      <a:accent3>
        <a:srgbClr val="80CED7"/>
      </a:accent3>
      <a:accent4>
        <a:srgbClr val="B1B4B6"/>
      </a:accent4>
      <a:accent5>
        <a:srgbClr val="D1D3D4"/>
      </a:accent5>
      <a:accent6>
        <a:srgbClr val="FFFFFF"/>
      </a:accent6>
      <a:hlink>
        <a:srgbClr val="003249"/>
      </a:hlink>
      <a:folHlink>
        <a:srgbClr val="007EA7"/>
      </a:folHlink>
    </a:clrScheme>
    <a:fontScheme name="СТ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7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12967</TotalTime>
  <Words>1544</Words>
  <Application>Microsoft Office PowerPoint</Application>
  <PresentationFormat>Экран (4:3)</PresentationFormat>
  <Paragraphs>412</Paragraphs>
  <Slides>25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25</vt:i4>
      </vt:variant>
    </vt:vector>
  </HeadingPairs>
  <TitlesOfParts>
    <vt:vector size="45" baseType="lpstr">
      <vt:lpstr>맑은 고딕</vt:lpstr>
      <vt:lpstr>MS Mincho</vt:lpstr>
      <vt:lpstr>Arial</vt:lpstr>
      <vt:lpstr>Calibri</vt:lpstr>
      <vt:lpstr>Calibri Light</vt:lpstr>
      <vt:lpstr>Candara</vt:lpstr>
      <vt:lpstr>Century Gothic</vt:lpstr>
      <vt:lpstr>Georgia</vt:lpstr>
      <vt:lpstr>Helvetica</vt:lpstr>
      <vt:lpstr>Times New Roman</vt:lpstr>
      <vt:lpstr>Verdana</vt:lpstr>
      <vt:lpstr>Wingdings</vt:lpstr>
      <vt:lpstr>Тема Office</vt:lpstr>
      <vt:lpstr>1_Тема Office</vt:lpstr>
      <vt:lpstr>oecd_50A_Eng_white</vt:lpstr>
      <vt:lpstr>2_Тема Office</vt:lpstr>
      <vt:lpstr>6_Тема Office</vt:lpstr>
      <vt:lpstr>Office Theme</vt:lpstr>
      <vt:lpstr>5_Тема Office</vt:lpstr>
      <vt:lpstr>3_Тема Office</vt:lpstr>
      <vt:lpstr>Международное исследование преподавания и обучения TALIS: перспективы развития педагогического корпуса в РК</vt:lpstr>
      <vt:lpstr>Презентация PowerPoint</vt:lpstr>
      <vt:lpstr>Презентация PowerPoint</vt:lpstr>
      <vt:lpstr>Презентация PowerPoint</vt:lpstr>
      <vt:lpstr>Основные мероприятия исследования TALIS-2018</vt:lpstr>
      <vt:lpstr>Анкетные вопросы TALIS-2018 содержат нижеуказанные темы </vt:lpstr>
      <vt:lpstr>В своем влиянии на процесс обучения учащихся, школьное управление уступает лишь преподаванию в классе1</vt:lpstr>
      <vt:lpstr>Презентация PowerPoint</vt:lpstr>
      <vt:lpstr>Учителя теряют более 20% времени урока на поддержание порядка в классе и заполнение административных документов</vt:lpstr>
      <vt:lpstr>Опытные учителя затрачивают меньше времени на  поддержание порядка в классе</vt:lpstr>
      <vt:lpstr>Презентация PowerPoint</vt:lpstr>
      <vt:lpstr>Не везде, где директора говорят, что программы менторства доступны, учителя имеют менторов</vt:lpstr>
      <vt:lpstr>Учителя больше всего нуждаются в профразвитии  в области работы с детьми с особыми образовательными потребностями</vt:lpstr>
      <vt:lpstr>Большинство учителей ценят педагогику 21 века</vt:lpstr>
      <vt:lpstr>Однако практики преподавания не всегда это отображают</vt:lpstr>
      <vt:lpstr>Учителя считают, что их не поощряют за инновационные методы преподавания  </vt:lpstr>
      <vt:lpstr>Индекс профессионализма учителей среди  стран-участниц TALIS-2013</vt:lpstr>
      <vt:lpstr>Существует взаимосвязь между индексом профессионализма учителей и учебными достижениями учащихся</vt:lpstr>
      <vt:lpstr>Презентация PowerPoint</vt:lpstr>
      <vt:lpstr>Презентация PowerPoint</vt:lpstr>
      <vt:lpstr>Большинство учителей удовлетворены выбором своей профессией</vt:lpstr>
      <vt:lpstr>Проблемы поведения учащихся негативно влияют на уровень удовлетворённости учителей работой, размер класса - нет  </vt:lpstr>
      <vt:lpstr>Результаты TALIS-2013 используются для реформирования образовательной политики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Пилотирование инструментария исследования TALIS</dc:title>
  <dc:creator>Диляра Тошибаева</dc:creator>
  <cp:lastModifiedBy>Диляра Тошибаева</cp:lastModifiedBy>
  <cp:revision>1571</cp:revision>
  <cp:lastPrinted>2017-03-29T13:30:44Z</cp:lastPrinted>
  <dcterms:created xsi:type="dcterms:W3CDTF">2016-05-14T17:30:56Z</dcterms:created>
  <dcterms:modified xsi:type="dcterms:W3CDTF">2017-11-27T03:35:05Z</dcterms:modified>
</cp:coreProperties>
</file>